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900" r:id="rId2"/>
    <p:sldId id="1899" r:id="rId3"/>
    <p:sldId id="1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0000"/>
    <a:srgbClr val="CCFFCC"/>
    <a:srgbClr val="CCECFF"/>
    <a:srgbClr val="FFFFCC"/>
    <a:srgbClr val="CCFFFF"/>
    <a:srgbClr val="00FFFF"/>
    <a:srgbClr val="0099FF"/>
    <a:srgbClr val="CC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99" autoAdjust="0"/>
    <p:restoredTop sz="94692" autoAdjust="0"/>
  </p:normalViewPr>
  <p:slideViewPr>
    <p:cSldViewPr>
      <p:cViewPr varScale="1">
        <p:scale>
          <a:sx n="83" d="100"/>
          <a:sy n="83" d="100"/>
        </p:scale>
        <p:origin x="12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2058" y="78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843" y="0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8/9/2024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9" tIns="47540" rIns="95079" bIns="4754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53" y="4560570"/>
            <a:ext cx="5851496" cy="4320540"/>
          </a:xfrm>
          <a:prstGeom prst="rect">
            <a:avLst/>
          </a:prstGeom>
        </p:spPr>
        <p:txBody>
          <a:bodyPr vert="horz" lIns="95079" tIns="47540" rIns="95079" bIns="475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843" y="9119496"/>
            <a:ext cx="3169699" cy="480060"/>
          </a:xfrm>
          <a:prstGeom prst="rect">
            <a:avLst/>
          </a:prstGeom>
        </p:spPr>
        <p:txBody>
          <a:bodyPr vert="horz" lIns="95079" tIns="47540" rIns="95079" bIns="4754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5AB3837C-C681-D800-B198-E379C07FE8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ACC92669-A04B-4D61-954C-D62FDC95C0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54680E3B-7C7D-4D70-89E4-7681C4B2AA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A83F4E-8DE7-4A6B-A17B-8447FBA04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547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F777BEE-AA98-9473-F4EB-1E75CBF4B4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F981CF97-57A2-919F-314D-BBD5A24F8C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839061E7-AC02-B02E-F0B0-35A74A394E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65D909-8F2A-487C-B4DE-909447D25D54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329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F70385B5-46C4-C0DF-EFF5-87E1E748AC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DE1D596B-CE6E-986A-F69B-3CD97A4BE5A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5FFFA6E8-5247-7412-0970-7A2690F2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42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4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6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8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3025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AB7495-1484-46A7-8EC5-C4A641FAB8EF}" type="slidenum">
              <a:rPr lang="en-US" altLang="en-US" smtClean="0">
                <a:solidFill>
                  <a:srgbClr val="000000"/>
                </a:solidFill>
                <a:latin typeface="Calibri" panose="020F0502020204030204" pitchFamily="34" charset="0"/>
              </a:rPr>
              <a:pPr/>
              <a:t>3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DDF54-D2F9-4CC4-AF1C-FE000AEEA61A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A218-2E76-46D8-A94D-B004BCE75F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45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72C1694-0957-E69D-1A14-948F01E3C65A}"/>
              </a:ext>
            </a:extLst>
          </p:cNvPr>
          <p:cNvGrpSpPr/>
          <p:nvPr userDrawn="1"/>
        </p:nvGrpSpPr>
        <p:grpSpPr>
          <a:xfrm>
            <a:off x="-480" y="0"/>
            <a:ext cx="9153185" cy="6854017"/>
            <a:chOff x="-480" y="0"/>
            <a:chExt cx="9153185" cy="6854017"/>
          </a:xfrm>
          <a:solidFill>
            <a:schemeClr val="bg1">
              <a:lumMod val="6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B81529-7497-FCFD-811E-4C7EC3267C89}"/>
                </a:ext>
              </a:extLst>
            </p:cNvPr>
            <p:cNvSpPr/>
            <p:nvPr userDrawn="1"/>
          </p:nvSpPr>
          <p:spPr>
            <a:xfrm>
              <a:off x="0" y="0"/>
              <a:ext cx="9144000" cy="457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C854854-E4EA-1FE3-517F-8A14ED1204A9}"/>
                </a:ext>
              </a:extLst>
            </p:cNvPr>
            <p:cNvSpPr/>
            <p:nvPr userDrawn="1"/>
          </p:nvSpPr>
          <p:spPr>
            <a:xfrm>
              <a:off x="8705" y="6812453"/>
              <a:ext cx="914400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045BFC-BFA8-EEF6-F005-1063A31172BB}"/>
                </a:ext>
              </a:extLst>
            </p:cNvPr>
            <p:cNvSpPr/>
            <p:nvPr userDrawn="1"/>
          </p:nvSpPr>
          <p:spPr>
            <a:xfrm rot="16200000">
              <a:off x="-3358614" y="3405759"/>
              <a:ext cx="6766560" cy="5029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589E52B-4F6D-8911-F2D7-5B8B42041E0D}"/>
                </a:ext>
              </a:extLst>
            </p:cNvPr>
            <p:cNvSpPr/>
            <p:nvPr userDrawn="1"/>
          </p:nvSpPr>
          <p:spPr>
            <a:xfrm rot="16200000">
              <a:off x="5744760" y="3401728"/>
              <a:ext cx="6766560" cy="415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61" r:id="rId2"/>
    <p:sldLayoutId id="2147483662" r:id="rId3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B96A89E-9A6C-EDC7-B7CD-E233422CFAB1}"/>
              </a:ext>
            </a:extLst>
          </p:cNvPr>
          <p:cNvSpPr/>
          <p:nvPr/>
        </p:nvSpPr>
        <p:spPr>
          <a:xfrm>
            <a:off x="4225925" y="1878013"/>
            <a:ext cx="4752975" cy="1092832"/>
          </a:xfrm>
          <a:prstGeom prst="triangle">
            <a:avLst>
              <a:gd name="adj" fmla="val 33989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075" name="Rectangle 150">
            <a:extLst>
              <a:ext uri="{FF2B5EF4-FFF2-40B4-BE49-F238E27FC236}">
                <a16:creationId xmlns:a16="http://schemas.microsoft.com/office/drawing/2014/main" id="{82A0C86E-8B4F-948F-814E-046F1F88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4410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Times: cycle, lead, takt</a:t>
            </a:r>
          </a:p>
        </p:txBody>
      </p:sp>
      <p:sp>
        <p:nvSpPr>
          <p:cNvPr id="3076" name="Text Box 161">
            <a:extLst>
              <a:ext uri="{FF2B5EF4-FFF2-40B4-BE49-F238E27FC236}">
                <a16:creationId xmlns:a16="http://schemas.microsoft.com/office/drawing/2014/main" id="{D6A297CC-1EBF-49B8-DBD2-BDBBC1720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8762" y="74613"/>
            <a:ext cx="23920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600" b="1" dirty="0"/>
              <a:t>Problem</a:t>
            </a:r>
          </a:p>
          <a:p>
            <a:pPr eaLnBrk="1" hangingPunct="1"/>
            <a:r>
              <a:rPr lang="en-US" altLang="en-US" sz="1600" dirty="0"/>
              <a:t>How to determine if a process is fast enough?</a:t>
            </a:r>
          </a:p>
        </p:txBody>
      </p:sp>
      <p:sp>
        <p:nvSpPr>
          <p:cNvPr id="3077" name="Line 165">
            <a:extLst>
              <a:ext uri="{FF2B5EF4-FFF2-40B4-BE49-F238E27FC236}">
                <a16:creationId xmlns:a16="http://schemas.microsoft.com/office/drawing/2014/main" id="{D0BDFCFA-8F59-3186-7ACE-B2713090479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8" name="Line 166">
            <a:extLst>
              <a:ext uri="{FF2B5EF4-FFF2-40B4-BE49-F238E27FC236}">
                <a16:creationId xmlns:a16="http://schemas.microsoft.com/office/drawing/2014/main" id="{582D008A-D2EA-304F-87A8-893388D7FC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89525" y="2063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Text Box 152">
            <a:extLst>
              <a:ext uri="{FF2B5EF4-FFF2-40B4-BE49-F238E27FC236}">
                <a16:creationId xmlns:a16="http://schemas.microsoft.com/office/drawing/2014/main" id="{8AB95115-47B5-8A07-55F3-014484F84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0255" y="2952095"/>
            <a:ext cx="5120640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Ensure process is </a:t>
            </a:r>
            <a:r>
              <a:rPr lang="en-US" sz="1600" dirty="0"/>
              <a:t>under</a:t>
            </a:r>
            <a:r>
              <a:rPr lang="en-US" sz="1600" dirty="0">
                <a:latin typeface="Arial" charset="0"/>
              </a:rPr>
              <a:t> control (</a:t>
            </a:r>
            <a:r>
              <a:rPr lang="en-US" sz="1600" dirty="0"/>
              <a:t>no large </a:t>
            </a:r>
            <a:r>
              <a:rPr lang="en-US" sz="1600" dirty="0">
                <a:latin typeface="Arial" charset="0"/>
              </a:rPr>
              <a:t>changes)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/>
              <a:t>Obtain cycle times for each step, by measurement.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Determine times of </a:t>
            </a:r>
            <a:r>
              <a:rPr lang="en-US" sz="1600" dirty="0"/>
              <a:t>non-value added activities. 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>
                <a:latin typeface="Arial" charset="0"/>
              </a:rPr>
              <a:t>Combine value-added times and non-value added times to obtain lead time.</a:t>
            </a:r>
          </a:p>
          <a:p>
            <a:pPr marL="228600" indent="-228600" eaLnBrk="1" hangingPunct="1">
              <a:spcBef>
                <a:spcPts val="0"/>
              </a:spcBef>
              <a:buFontTx/>
              <a:buAutoNum type="arabicPeriod"/>
              <a:defRPr/>
            </a:pPr>
            <a:r>
              <a:rPr lang="en-US" sz="1600" dirty="0"/>
              <a:t>Using customer demand, determine the takt time</a:t>
            </a:r>
          </a:p>
          <a:p>
            <a:pPr marL="742950" lvl="1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(t</a:t>
            </a:r>
            <a:r>
              <a:rPr lang="en-US" sz="1600" dirty="0">
                <a:latin typeface="Arial" charset="0"/>
              </a:rPr>
              <a:t>akt time) = (allowed time) / (number of units)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latin typeface="Arial" charset="0"/>
              </a:rPr>
              <a:t>Compare takt time to the cycle times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If </a:t>
            </a:r>
            <a:r>
              <a:rPr lang="en-US" sz="1600" dirty="0">
                <a:latin typeface="Arial" charset="0"/>
              </a:rPr>
              <a:t>(takt time) &lt; (all cycle times) then good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If </a:t>
            </a:r>
            <a:r>
              <a:rPr lang="en-US" sz="1600" dirty="0">
                <a:latin typeface="Arial" charset="0"/>
              </a:rPr>
              <a:t>(takt time) &gt; (any cycle time) then cannot meet customer rate, need to improve process</a:t>
            </a:r>
          </a:p>
        </p:txBody>
      </p:sp>
      <p:sp>
        <p:nvSpPr>
          <p:cNvPr id="3080" name="Rectangle 32">
            <a:extLst>
              <a:ext uri="{FF2B5EF4-FFF2-40B4-BE49-F238E27FC236}">
                <a16:creationId xmlns:a16="http://schemas.microsoft.com/office/drawing/2014/main" id="{67B1F53B-8B49-780D-35B8-8FD513044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62" y="1379537"/>
            <a:ext cx="2478087" cy="1017161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square" lIns="92927" tIns="46462" rIns="92927" bIns="4646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 b="1" dirty="0"/>
              <a:t>Knowing your process times</a:t>
            </a:r>
          </a:p>
          <a:p>
            <a:pPr algn="ctr"/>
            <a:r>
              <a:rPr lang="en-US" altLang="en-US" sz="2000" b="1" dirty="0"/>
              <a:t>(cycle, lead, takt)     </a:t>
            </a:r>
          </a:p>
        </p:txBody>
      </p:sp>
      <p:cxnSp>
        <p:nvCxnSpPr>
          <p:cNvPr id="3081" name="Straight Arrow Connector 47">
            <a:extLst>
              <a:ext uri="{FF2B5EF4-FFF2-40B4-BE49-F238E27FC236}">
                <a16:creationId xmlns:a16="http://schemas.microsoft.com/office/drawing/2014/main" id="{D53887EE-68C1-89AA-2506-5DEC0C964C5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634864" y="2230237"/>
            <a:ext cx="1171575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2" name="TextBox 44">
            <a:extLst>
              <a:ext uri="{FF2B5EF4-FFF2-40B4-BE49-F238E27FC236}">
                <a16:creationId xmlns:a16="http://schemas.microsoft.com/office/drawing/2014/main" id="{2B0B992E-ECCB-DEC4-AA2C-C61E5FC11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5840" y="1491222"/>
            <a:ext cx="1670298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Process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Cycle times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Customer need</a:t>
            </a:r>
          </a:p>
        </p:txBody>
      </p:sp>
      <p:cxnSp>
        <p:nvCxnSpPr>
          <p:cNvPr id="3083" name="Straight Arrow Connector 47">
            <a:extLst>
              <a:ext uri="{FF2B5EF4-FFF2-40B4-BE49-F238E27FC236}">
                <a16:creationId xmlns:a16="http://schemas.microsoft.com/office/drawing/2014/main" id="{0780B184-9D72-C0C1-0F07-0A996E63F8C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955259" y="2218586"/>
            <a:ext cx="1169987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4" name="TextBox 44">
            <a:extLst>
              <a:ext uri="{FF2B5EF4-FFF2-40B4-BE49-F238E27FC236}">
                <a16:creationId xmlns:a16="http://schemas.microsoft.com/office/drawing/2014/main" id="{7EDD3D3B-43CB-35EA-687B-7AF37F300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9370" y="1707228"/>
            <a:ext cx="13523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Lead time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rgbClr val="0070C0"/>
                </a:solidFill>
              </a:rPr>
              <a:t>Takt time</a:t>
            </a:r>
          </a:p>
        </p:txBody>
      </p:sp>
      <p:grpSp>
        <p:nvGrpSpPr>
          <p:cNvPr id="3085" name="Group 23">
            <a:extLst>
              <a:ext uri="{FF2B5EF4-FFF2-40B4-BE49-F238E27FC236}">
                <a16:creationId xmlns:a16="http://schemas.microsoft.com/office/drawing/2014/main" id="{D5708C92-0B04-49C5-E978-0504660CA6CF}"/>
              </a:ext>
            </a:extLst>
          </p:cNvPr>
          <p:cNvGrpSpPr>
            <a:grpSpLocks/>
          </p:cNvGrpSpPr>
          <p:nvPr/>
        </p:nvGrpSpPr>
        <p:grpSpPr bwMode="auto">
          <a:xfrm>
            <a:off x="7842250" y="28575"/>
            <a:ext cx="1055688" cy="852488"/>
            <a:chOff x="6499206" y="28979"/>
            <a:chExt cx="1055687" cy="851934"/>
          </a:xfrm>
        </p:grpSpPr>
        <p:sp>
          <p:nvSpPr>
            <p:cNvPr id="3092" name="Text Box 44">
              <a:extLst>
                <a:ext uri="{FF2B5EF4-FFF2-40B4-BE49-F238E27FC236}">
                  <a16:creationId xmlns:a16="http://schemas.microsoft.com/office/drawing/2014/main" id="{D641EE23-5866-E2EE-AFDB-C68EAF8F0A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93" name="TextBox 29">
              <a:extLst>
                <a:ext uri="{FF2B5EF4-FFF2-40B4-BE49-F238E27FC236}">
                  <a16:creationId xmlns:a16="http://schemas.microsoft.com/office/drawing/2014/main" id="{6DF60613-C9E2-D4EE-8CC0-BCBB82F6CD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8ABC3F5F-0259-8E72-AA0A-D6BC91577026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D0CB98E-6E33-8E3F-F6B2-C36C435522CF}"/>
              </a:ext>
            </a:extLst>
          </p:cNvPr>
          <p:cNvSpPr txBox="1"/>
          <p:nvPr/>
        </p:nvSpPr>
        <p:spPr>
          <a:xfrm>
            <a:off x="127000" y="1370013"/>
            <a:ext cx="3291840" cy="3785652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spcBef>
                <a:spcPct val="50000"/>
              </a:spcBef>
              <a:defRPr sz="1400" b="1"/>
            </a:lvl1pPr>
          </a:lstStyle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Cycle time</a:t>
            </a:r>
            <a:r>
              <a:rPr lang="en-US" sz="1600" dirty="0"/>
              <a:t>: </a:t>
            </a:r>
            <a:r>
              <a:rPr lang="en-US" sz="1600" b="0" dirty="0"/>
              <a:t>the time taken from start to finish of a task, including loading or unloading of materials, etc.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Lead time: </a:t>
            </a:r>
            <a:r>
              <a:rPr lang="en-US" sz="1600" b="0" dirty="0"/>
              <a:t>the total time taken from order initiation until its completion, including any waiting times. 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70C0"/>
                </a:solidFill>
              </a:rPr>
              <a:t>Takt time: </a:t>
            </a:r>
            <a:r>
              <a:rPr lang="en-US" sz="1600" b="0" dirty="0"/>
              <a:t>the rate at which a product needs to be created to meet customer needs.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The cycle and lead time are determined by the process. Takt time is determined by the customer.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BDBFD8-6218-E0B0-770D-3DCFFB7FD4E5}"/>
              </a:ext>
            </a:extLst>
          </p:cNvPr>
          <p:cNvSpPr txBox="1"/>
          <p:nvPr/>
        </p:nvSpPr>
        <p:spPr>
          <a:xfrm>
            <a:off x="2579066" y="5194251"/>
            <a:ext cx="1311189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400" i="1" dirty="0"/>
              <a:t>Cumulative Flow Diagram</a:t>
            </a: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5FDFA3-FAC8-933B-6B38-6709607C5B9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8" t="30822" r="30876" b="3934"/>
          <a:stretch/>
        </p:blipFill>
        <p:spPr>
          <a:xfrm>
            <a:off x="271826" y="5194251"/>
            <a:ext cx="2332725" cy="143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42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Line 6">
            <a:extLst>
              <a:ext uri="{FF2B5EF4-FFF2-40B4-BE49-F238E27FC236}">
                <a16:creationId xmlns:a16="http://schemas.microsoft.com/office/drawing/2014/main" id="{0DAB936D-49F7-1A30-F459-B4030A6CB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6508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4" name="Rectangle 150">
            <a:extLst>
              <a:ext uri="{FF2B5EF4-FFF2-40B4-BE49-F238E27FC236}">
                <a16:creationId xmlns:a16="http://schemas.microsoft.com/office/drawing/2014/main" id="{A7E82435-976E-4CA7-5C16-D698A53B0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76200"/>
            <a:ext cx="8982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/>
              <a:t>Times – Example – </a:t>
            </a:r>
            <a:r>
              <a:rPr lang="en-US" sz="2800" b="1" dirty="0"/>
              <a:t>Creating 6in6 presentations</a:t>
            </a:r>
            <a:endParaRPr lang="en-US" altLang="en-US" sz="28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4CE0898-6F33-1E18-5AB3-6EEEA5B2C7BE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B64F05-1F6A-FD5E-1E67-DD8F10EF5048}"/>
              </a:ext>
            </a:extLst>
          </p:cNvPr>
          <p:cNvSpPr txBox="1"/>
          <p:nvPr/>
        </p:nvSpPr>
        <p:spPr>
          <a:xfrm>
            <a:off x="393256" y="764383"/>
            <a:ext cx="86337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1600" b="1" dirty="0">
                <a:latin typeface="Arial" charset="0"/>
              </a:rPr>
              <a:t>PROCESS BASED VALUES </a:t>
            </a:r>
            <a:r>
              <a:rPr lang="en-US" sz="1600" dirty="0">
                <a:latin typeface="Arial" charset="0"/>
              </a:rPr>
              <a:t>(cycle times and lead time)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C</a:t>
            </a:r>
            <a:r>
              <a:rPr lang="en-US" sz="1600" b="0" dirty="0">
                <a:latin typeface="Arial" charset="0"/>
              </a:rPr>
              <a:t>reating a 6in6 presentation has three value stream steps: Preparation, Content, Finish.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Each</a:t>
            </a:r>
            <a:r>
              <a:rPr lang="en-US" sz="1600" b="0" dirty="0">
                <a:latin typeface="Arial" charset="0"/>
              </a:rPr>
              <a:t> step and each sub-step have cycle times.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For the process below, the cycles times are listed in each box.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calculated </a:t>
            </a:r>
            <a:r>
              <a:rPr lang="en-US" sz="1600" b="1" dirty="0">
                <a:solidFill>
                  <a:srgbClr val="0070C0"/>
                </a:solidFill>
              </a:rPr>
              <a:t>lead time </a:t>
            </a:r>
            <a:r>
              <a:rPr lang="en-US" sz="1600" dirty="0"/>
              <a:t>is </a:t>
            </a:r>
            <a:r>
              <a:rPr lang="en-US" sz="1600" b="1" dirty="0">
                <a:solidFill>
                  <a:srgbClr val="0070C0"/>
                </a:solidFill>
              </a:rPr>
              <a:t>(17 days)/unit.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B31EFF-940E-EB1A-C787-850544A37DB9}"/>
              </a:ext>
            </a:extLst>
          </p:cNvPr>
          <p:cNvSpPr txBox="1"/>
          <p:nvPr/>
        </p:nvSpPr>
        <p:spPr>
          <a:xfrm>
            <a:off x="393256" y="4778120"/>
            <a:ext cx="851941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en-US" sz="1600" b="1" dirty="0">
                <a:latin typeface="Arial" charset="0"/>
              </a:rPr>
              <a:t>CUSTOMER BASED VALUE </a:t>
            </a:r>
            <a:r>
              <a:rPr lang="en-US" sz="1600" dirty="0">
                <a:latin typeface="Arial" charset="0"/>
              </a:rPr>
              <a:t>(takt time)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b="0" dirty="0">
                <a:latin typeface="Arial" charset="0"/>
              </a:rPr>
              <a:t>Suppose a customer requests 26 new 6in6 presentations per year.</a:t>
            </a: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work year has 260 days = (52 weeks) * (5 work days per week) </a:t>
            </a:r>
            <a:endParaRPr lang="en-US" sz="1600" b="0" dirty="0">
              <a:latin typeface="Arial" charset="0"/>
            </a:endParaRPr>
          </a:p>
          <a:p>
            <a:pPr marL="285750" indent="-28575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</a:t>
            </a:r>
            <a:r>
              <a:rPr lang="en-US" sz="1600" b="1" dirty="0">
                <a:solidFill>
                  <a:srgbClr val="0070C0"/>
                </a:solidFill>
              </a:rPr>
              <a:t>takt time </a:t>
            </a:r>
            <a:r>
              <a:rPr lang="en-US" sz="1600" dirty="0"/>
              <a:t>is:           </a:t>
            </a:r>
          </a:p>
          <a:p>
            <a:pPr lvl="1">
              <a:spcBef>
                <a:spcPts val="0"/>
              </a:spcBef>
              <a:defRPr/>
            </a:pPr>
            <a:r>
              <a:rPr lang="en-US" sz="1600" dirty="0"/>
              <a:t>    (takt time) = (1 year)/(26 units) = (260 days)/(26 units) = </a:t>
            </a:r>
            <a:r>
              <a:rPr lang="en-US" sz="1600" b="1" dirty="0">
                <a:solidFill>
                  <a:srgbClr val="0070C0"/>
                </a:solidFill>
              </a:rPr>
              <a:t>(10 days)/unit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Since</a:t>
            </a:r>
            <a:r>
              <a:rPr lang="en-US" sz="1600" b="1" dirty="0">
                <a:solidFill>
                  <a:srgbClr val="0070C0"/>
                </a:solidFill>
              </a:rPr>
              <a:t> (each cycle time) &lt; (takt time)</a:t>
            </a:r>
            <a:r>
              <a:rPr lang="en-US" sz="1600" dirty="0"/>
              <a:t>, the process achieves the customer output rate.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6C71A0B-486E-4125-A696-B10A3E2083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45" y="1989882"/>
            <a:ext cx="8289670" cy="2517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94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6">
            <a:extLst>
              <a:ext uri="{FF2B5EF4-FFF2-40B4-BE49-F238E27FC236}">
                <a16:creationId xmlns:a16="http://schemas.microsoft.com/office/drawing/2014/main" id="{B9400EB0-370C-B19E-2930-A4F9EC229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"/>
            <a:ext cx="72009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/>
              <a:t>Times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7171" name="TextBox 3">
            <a:extLst>
              <a:ext uri="{FF2B5EF4-FFF2-40B4-BE49-F238E27FC236}">
                <a16:creationId xmlns:a16="http://schemas.microsoft.com/office/drawing/2014/main" id="{6C4A215A-523E-BDEF-E65D-A44CC89F7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1</a:t>
            </a:r>
          </a:p>
        </p:txBody>
      </p:sp>
      <p:sp>
        <p:nvSpPr>
          <p:cNvPr id="7172" name="TextBox 26">
            <a:extLst>
              <a:ext uri="{FF2B5EF4-FFF2-40B4-BE49-F238E27FC236}">
                <a16:creationId xmlns:a16="http://schemas.microsoft.com/office/drawing/2014/main" id="{E51E1888-7BCB-3945-0FA6-3CBDDB358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2500" y="723900"/>
            <a:ext cx="411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/>
              <a:t>Slide 2</a:t>
            </a:r>
          </a:p>
        </p:txBody>
      </p:sp>
      <p:cxnSp>
        <p:nvCxnSpPr>
          <p:cNvPr id="7173" name="Straight Connector 5">
            <a:extLst>
              <a:ext uri="{FF2B5EF4-FFF2-40B4-BE49-F238E27FC236}">
                <a16:creationId xmlns:a16="http://schemas.microsoft.com/office/drawing/2014/main" id="{5449BDF5-2E5F-E43A-673A-80152D5185F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131B619-88F2-A3AC-62B5-467CD07B141D}"/>
              </a:ext>
            </a:extLst>
          </p:cNvPr>
          <p:cNvSpPr txBox="1"/>
          <p:nvPr/>
        </p:nvSpPr>
        <p:spPr>
          <a:xfrm>
            <a:off x="514350" y="1168400"/>
            <a:ext cx="4114800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A machine’s cycle time can be determined by dividing the time needed to produce a set of units by the number of units produced. For example, a machine producing 12 units in an hour has a cycle time of 5 minutes per unit.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In German, TAKT stands for </a:t>
            </a:r>
            <a:r>
              <a:rPr lang="en-US" sz="1400" i="1" dirty="0" err="1"/>
              <a:t>Takzeit</a:t>
            </a:r>
            <a:r>
              <a:rPr lang="en-US" sz="1400" dirty="0"/>
              <a:t>, which means the rhythm of music.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Takt time assumes a constant customer demand rate; if it fluctuates then the takt time needs to be adjusted.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Takt Time is a key lean manufacturing metric since it drives the entire production process.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/>
              <a:t>A </a:t>
            </a:r>
            <a:r>
              <a:rPr lang="en-US" sz="1400" i="1" dirty="0"/>
              <a:t>Cumulative Flow Diagram </a:t>
            </a:r>
            <a:r>
              <a:rPr lang="en-US" sz="1400" dirty="0"/>
              <a:t>(</a:t>
            </a:r>
            <a:r>
              <a:rPr lang="en-US" sz="1400" dirty="0" err="1"/>
              <a:t>CFD</a:t>
            </a:r>
            <a:r>
              <a:rPr lang="en-US" sz="1400" dirty="0"/>
              <a:t>) is commonly used to assess times. 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/>
              <a:t>The horizontal axis has the time, the vertical axis has the number of units.</a:t>
            </a:r>
          </a:p>
          <a:p>
            <a:pPr marL="800100" lvl="1" indent="-342900">
              <a:buFont typeface="+mj-lt"/>
              <a:buAutoNum type="alphaUcPeriod"/>
              <a:defRPr/>
            </a:pPr>
            <a:r>
              <a:rPr lang="en-US" sz="1400" dirty="0"/>
              <a:t>The </a:t>
            </a:r>
            <a:r>
              <a:rPr lang="en-US" sz="1400" dirty="0" err="1"/>
              <a:t>CFD</a:t>
            </a:r>
            <a:r>
              <a:rPr lang="en-US" sz="1400" dirty="0"/>
              <a:t> shows the cycle time, arrival rate, throughput rate, and WIP (work in process).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i="1" dirty="0"/>
              <a:t>Workload Balancing </a:t>
            </a:r>
            <a:r>
              <a:rPr lang="en-US" sz="1400" dirty="0"/>
              <a:t>is needed when some cycle time exceeds the takt time. This can be done in many ways; see the 6in6 presentation on Theory of Constraints..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005AA22-5A3A-9B13-815E-890318F774CB}"/>
              </a:ext>
            </a:extLst>
          </p:cNvPr>
          <p:cNvSpPr txBox="1"/>
          <p:nvPr/>
        </p:nvSpPr>
        <p:spPr>
          <a:xfrm>
            <a:off x="4762500" y="1168400"/>
            <a:ext cx="4114800" cy="9541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/>
              <a:t>T</a:t>
            </a:r>
            <a:r>
              <a:rPr lang="en-US" sz="1400" dirty="0">
                <a:latin typeface="Arial" charset="0"/>
              </a:rPr>
              <a:t>he longest single activity in the process shown is 4 days. </a:t>
            </a:r>
            <a:r>
              <a:rPr lang="en-US" sz="1400" dirty="0"/>
              <a:t>Hence, i</a:t>
            </a:r>
            <a:r>
              <a:rPr lang="en-US" sz="1400" dirty="0">
                <a:latin typeface="Arial" charset="0"/>
              </a:rPr>
              <a:t>n principl</a:t>
            </a:r>
            <a:r>
              <a:rPr lang="en-US" sz="1400" dirty="0"/>
              <a:t>e, a new 6in6 presentation could be completed every 4 days.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A643CE-165D-E524-0887-E9E393878449}"/>
              </a:ext>
            </a:extLst>
          </p:cNvPr>
          <p:cNvSpPr txBox="1"/>
          <p:nvPr/>
        </p:nvSpPr>
        <p:spPr>
          <a:xfrm>
            <a:off x="0" y="6618288"/>
            <a:ext cx="2867025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Copyright © 2024 Dan Zwillinger. All rights reserved.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617E6A7-E79B-C312-7137-BB7528728E0C}"/>
              </a:ext>
            </a:extLst>
          </p:cNvPr>
          <p:cNvSpPr txBox="1"/>
          <p:nvPr/>
        </p:nvSpPr>
        <p:spPr>
          <a:xfrm>
            <a:off x="4762500" y="5765176"/>
            <a:ext cx="411480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https://business.adobe.com/blog/basics/cumulative-flow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https://www.simplilearn.com/time-confusion-cycle-time-takt-time-lead-time-part-1-article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656</Words>
  <Application>Microsoft Office PowerPoint</Application>
  <PresentationFormat>On-screen Show (4:3)</PresentationFormat>
  <Paragraphs>59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2022-06-18T02:53:21Z</dcterms:created>
  <dcterms:modified xsi:type="dcterms:W3CDTF">2024-08-09T15:12:08Z</dcterms:modified>
</cp:coreProperties>
</file>