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80" r:id="rId2"/>
    <p:sldId id="1279" r:id="rId3"/>
    <p:sldId id="127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90" d="100"/>
          <a:sy n="90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64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127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1462A7-8D04-EE23-77F6-706648AE3965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B617EB3-974E-A3A7-191E-E97C8A3F13AC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F91E37B-0A9B-B787-9AC0-E667977243A8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74FB32A-00E2-94AA-23D0-1E7F955F1342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624FF4-8FD3-83BE-CB8A-A31FB8CE5632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FC5EA46-9B32-ABB1-EC3F-44DA6BD00C70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F52DAE3-D39D-AA26-4C35-F46876832E04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7B68A3-6F6A-5794-EEE1-3CC208A12C37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DDBE399-8191-309C-5F38-E4756045E85E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AAAB308-F1A4-A8BA-2BED-508F89EDD8CC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80861" y="1878013"/>
            <a:ext cx="5098040" cy="543389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Surveys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4780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obtain knowledge from people?</a:t>
            </a:r>
            <a:endParaRPr lang="en-US" altLang="en-US" b="1" i="1" u="sng" dirty="0">
              <a:solidFill>
                <a:srgbClr val="FF0000"/>
              </a:solidFill>
            </a:endParaRP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41904"/>
            <a:ext cx="0" cy="100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360" y="2402860"/>
            <a:ext cx="5120640" cy="40233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Plan the survey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Define the survey purpose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Identify the (unbiased) survey audience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Specify survey modality: face to face? online? paper and pencil? telephone? …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Design the survey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Keep it short and include instructions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Select question types: multiple choice, ranking, rating, Likert scale, 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Create the questions (see attributes at left)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Pre-test the survey and revise as needed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Collect data using the survey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Ensure there are enough responses for useful results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Analyze the survey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Use a SW package to analyze the data</a:t>
            </a:r>
            <a:endParaRPr lang="en-US" sz="1400" dirty="0">
              <a:latin typeface="Arial" charset="0"/>
            </a:endParaRP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Survey</a:t>
            </a:r>
          </a:p>
          <a:p>
            <a:pPr algn="ctr"/>
            <a:r>
              <a:rPr lang="en-US" altLang="en-US" sz="2000" b="1" dirty="0"/>
              <a:t> Process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16419" y="204025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864" y="1093727"/>
            <a:ext cx="13096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Need understanding about a specific topic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05295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333" y="1290628"/>
            <a:ext cx="13049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Statistically obtained knowledge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6490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30832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uses questions to collect data from people.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Survey results are statistically analyzed to draw conclusions. Many responses are required for accurate results.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Questionnaires, a survey type, are inexpensive and quick to create, and easy to analyze.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4D8D60-B0A2-8193-A7C7-1DB5846B8D00}"/>
              </a:ext>
            </a:extLst>
          </p:cNvPr>
          <p:cNvSpPr txBox="1"/>
          <p:nvPr/>
        </p:nvSpPr>
        <p:spPr>
          <a:xfrm>
            <a:off x="127000" y="3978177"/>
            <a:ext cx="3291840" cy="230832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indent="0">
              <a:buNone/>
            </a:pPr>
            <a:r>
              <a:rPr lang="en-US" b="1" dirty="0"/>
              <a:t>Survey question attributes</a:t>
            </a:r>
          </a:p>
          <a:p>
            <a:r>
              <a:rPr lang="en-US" dirty="0"/>
              <a:t>Are clear and short</a:t>
            </a:r>
          </a:p>
          <a:p>
            <a:r>
              <a:rPr lang="en-US" dirty="0"/>
              <a:t>Are not biased or leading</a:t>
            </a:r>
          </a:p>
          <a:p>
            <a:r>
              <a:rPr lang="en-US" dirty="0"/>
              <a:t>Ask about just one thing</a:t>
            </a:r>
          </a:p>
          <a:p>
            <a:r>
              <a:rPr lang="en-US" dirty="0"/>
              <a:t>Do not contain </a:t>
            </a:r>
            <a:r>
              <a:rPr lang="en-US"/>
              <a:t>abbreviations, jargon</a:t>
            </a:r>
            <a:r>
              <a:rPr lang="en-US" dirty="0"/>
              <a:t>, or slang.</a:t>
            </a:r>
          </a:p>
          <a:p>
            <a:r>
              <a:rPr lang="en-US" dirty="0"/>
              <a:t>Is a positive statement </a:t>
            </a:r>
          </a:p>
          <a:p>
            <a:r>
              <a:rPr lang="en-US" dirty="0"/>
              <a:t>Uses images and videos, as needed, for clarification</a:t>
            </a:r>
          </a:p>
        </p:txBody>
      </p:sp>
    </p:spTree>
    <p:extLst>
      <p:ext uri="{BB962C8B-B14F-4D97-AF65-F5344CB8AC3E}">
        <p14:creationId xmlns:p14="http://schemas.microsoft.com/office/powerpoint/2010/main" val="106300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5" name="Rectangle 5164">
            <a:extLst>
              <a:ext uri="{FF2B5EF4-FFF2-40B4-BE49-F238E27FC236}">
                <a16:creationId xmlns:a16="http://schemas.microsoft.com/office/drawing/2014/main" id="{8282C75A-B488-7777-4A00-403087C5DC35}"/>
              </a:ext>
            </a:extLst>
          </p:cNvPr>
          <p:cNvSpPr/>
          <p:nvPr/>
        </p:nvSpPr>
        <p:spPr>
          <a:xfrm>
            <a:off x="215404" y="4831949"/>
            <a:ext cx="5535156" cy="15117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Surveys – Example – Assessing 6in6 usefulness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6490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E369F4-9FC9-D813-EC50-0FCD07B11DD1}"/>
              </a:ext>
            </a:extLst>
          </p:cNvPr>
          <p:cNvSpPr txBox="1"/>
          <p:nvPr/>
        </p:nvSpPr>
        <p:spPr>
          <a:xfrm>
            <a:off x="293046" y="660842"/>
            <a:ext cx="3380340" cy="335852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Do you like the 6in6 presentations?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8DD1E9-1DBD-B253-D7C8-8FC221E680C1}"/>
              </a:ext>
            </a:extLst>
          </p:cNvPr>
          <p:cNvSpPr txBox="1"/>
          <p:nvPr/>
        </p:nvSpPr>
        <p:spPr>
          <a:xfrm>
            <a:off x="201545" y="3739427"/>
            <a:ext cx="5085856" cy="30661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How likely are you to recommend the 6in6 site to a friend?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9728CC-687D-EAC5-DF19-2155D182D976}"/>
              </a:ext>
            </a:extLst>
          </p:cNvPr>
          <p:cNvSpPr txBox="1"/>
          <p:nvPr/>
        </p:nvSpPr>
        <p:spPr>
          <a:xfrm>
            <a:off x="361089" y="4828347"/>
            <a:ext cx="5411479" cy="30661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The 3 things you find most important about 6in6 presentations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744E6D-0AF7-E8A4-010B-8FE5999846E2}"/>
              </a:ext>
            </a:extLst>
          </p:cNvPr>
          <p:cNvSpPr>
            <a:spLocks noChangeAspect="1"/>
          </p:cNvSpPr>
          <p:nvPr/>
        </p:nvSpPr>
        <p:spPr>
          <a:xfrm>
            <a:off x="383347" y="6073458"/>
            <a:ext cx="182880" cy="182880"/>
          </a:xfrm>
          <a:prstGeom prst="ellipse">
            <a:avLst/>
          </a:prstGeom>
          <a:solidFill>
            <a:srgbClr val="0070C0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2A27CA-A739-753E-8720-1F28B3614F5E}"/>
              </a:ext>
            </a:extLst>
          </p:cNvPr>
          <p:cNvSpPr txBox="1"/>
          <p:nvPr/>
        </p:nvSpPr>
        <p:spPr>
          <a:xfrm>
            <a:off x="641758" y="5196714"/>
            <a:ext cx="1706292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Clarity of presentation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84EF99-65EF-16E4-42FB-94F32F8A5F47}"/>
              </a:ext>
            </a:extLst>
          </p:cNvPr>
          <p:cNvSpPr txBox="1"/>
          <p:nvPr/>
        </p:nvSpPr>
        <p:spPr>
          <a:xfrm>
            <a:off x="641758" y="5479325"/>
            <a:ext cx="1567728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Useful for teamwork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8D2C2B-1CA6-78A4-D413-693C3DD16134}"/>
              </a:ext>
            </a:extLst>
          </p:cNvPr>
          <p:cNvSpPr txBox="1"/>
          <p:nvPr/>
        </p:nvSpPr>
        <p:spPr>
          <a:xfrm>
            <a:off x="641758" y="5747813"/>
            <a:ext cx="1668846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Explanatory examples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5BFD9B-7123-560B-65F3-E94F8B702539}"/>
              </a:ext>
            </a:extLst>
          </p:cNvPr>
          <p:cNvSpPr txBox="1"/>
          <p:nvPr/>
        </p:nvSpPr>
        <p:spPr>
          <a:xfrm>
            <a:off x="641758" y="6026211"/>
            <a:ext cx="2360252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Ease in finding appropriate tool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601594-96D6-E11D-1294-B6ADA273619D}"/>
              </a:ext>
            </a:extLst>
          </p:cNvPr>
          <p:cNvSpPr txBox="1"/>
          <p:nvPr/>
        </p:nvSpPr>
        <p:spPr>
          <a:xfrm>
            <a:off x="3480954" y="5479325"/>
            <a:ext cx="1806447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Large collection of tools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91A219-7DE8-427D-1C1D-DC29CBF60B97}"/>
              </a:ext>
            </a:extLst>
          </p:cNvPr>
          <p:cNvSpPr txBox="1"/>
          <p:nvPr/>
        </p:nvSpPr>
        <p:spPr>
          <a:xfrm>
            <a:off x="3480954" y="5196714"/>
            <a:ext cx="1931930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Ease of contacting author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8432BBD-B8D3-4B40-4B34-34682288168F}"/>
              </a:ext>
            </a:extLst>
          </p:cNvPr>
          <p:cNvSpPr txBox="1"/>
          <p:nvPr/>
        </p:nvSpPr>
        <p:spPr>
          <a:xfrm>
            <a:off x="3480954" y="6026211"/>
            <a:ext cx="893890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Cost (free!)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445A8B-80E2-7D6E-4776-300FA28E2C40}"/>
              </a:ext>
            </a:extLst>
          </p:cNvPr>
          <p:cNvSpPr txBox="1"/>
          <p:nvPr/>
        </p:nvSpPr>
        <p:spPr>
          <a:xfrm>
            <a:off x="3480954" y="5747813"/>
            <a:ext cx="1822478" cy="27737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Website responsiveness</a:t>
            </a:r>
          </a:p>
        </p:txBody>
      </p:sp>
      <p:sp>
        <p:nvSpPr>
          <p:cNvPr id="5152" name="Oval 5151">
            <a:extLst>
              <a:ext uri="{FF2B5EF4-FFF2-40B4-BE49-F238E27FC236}">
                <a16:creationId xmlns:a16="http://schemas.microsoft.com/office/drawing/2014/main" id="{4E10260B-CDB5-0E78-5C2F-1D8E6EA4CBC4}"/>
              </a:ext>
            </a:extLst>
          </p:cNvPr>
          <p:cNvSpPr>
            <a:spLocks noChangeAspect="1"/>
          </p:cNvSpPr>
          <p:nvPr/>
        </p:nvSpPr>
        <p:spPr>
          <a:xfrm>
            <a:off x="3210686" y="5526572"/>
            <a:ext cx="182880" cy="182880"/>
          </a:xfrm>
          <a:prstGeom prst="ellipse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53" name="Oval 5152">
            <a:extLst>
              <a:ext uri="{FF2B5EF4-FFF2-40B4-BE49-F238E27FC236}">
                <a16:creationId xmlns:a16="http://schemas.microsoft.com/office/drawing/2014/main" id="{D078583A-C879-EDF2-5F3F-36426AC09C06}"/>
              </a:ext>
            </a:extLst>
          </p:cNvPr>
          <p:cNvSpPr>
            <a:spLocks noChangeAspect="1"/>
          </p:cNvSpPr>
          <p:nvPr/>
        </p:nvSpPr>
        <p:spPr>
          <a:xfrm>
            <a:off x="383347" y="5795060"/>
            <a:ext cx="182880" cy="182880"/>
          </a:xfrm>
          <a:prstGeom prst="ellipse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54" name="Oval 5153">
            <a:extLst>
              <a:ext uri="{FF2B5EF4-FFF2-40B4-BE49-F238E27FC236}">
                <a16:creationId xmlns:a16="http://schemas.microsoft.com/office/drawing/2014/main" id="{B8193E9B-8E16-560B-908A-C46EFE2427D7}"/>
              </a:ext>
            </a:extLst>
          </p:cNvPr>
          <p:cNvSpPr>
            <a:spLocks noChangeAspect="1"/>
          </p:cNvSpPr>
          <p:nvPr/>
        </p:nvSpPr>
        <p:spPr>
          <a:xfrm>
            <a:off x="383347" y="5526572"/>
            <a:ext cx="182880" cy="182880"/>
          </a:xfrm>
          <a:prstGeom prst="ellipse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56" name="Oval 5155">
            <a:extLst>
              <a:ext uri="{FF2B5EF4-FFF2-40B4-BE49-F238E27FC236}">
                <a16:creationId xmlns:a16="http://schemas.microsoft.com/office/drawing/2014/main" id="{8569C771-FE47-7A2F-4234-645C683E79A0}"/>
              </a:ext>
            </a:extLst>
          </p:cNvPr>
          <p:cNvSpPr>
            <a:spLocks noChangeAspect="1"/>
          </p:cNvSpPr>
          <p:nvPr/>
        </p:nvSpPr>
        <p:spPr>
          <a:xfrm>
            <a:off x="3210686" y="5243961"/>
            <a:ext cx="182880" cy="182880"/>
          </a:xfrm>
          <a:prstGeom prst="ellipse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57" name="Oval 5156">
            <a:extLst>
              <a:ext uri="{FF2B5EF4-FFF2-40B4-BE49-F238E27FC236}">
                <a16:creationId xmlns:a16="http://schemas.microsoft.com/office/drawing/2014/main" id="{198547AD-19F0-5B7C-3335-0712D073A56C}"/>
              </a:ext>
            </a:extLst>
          </p:cNvPr>
          <p:cNvSpPr>
            <a:spLocks noChangeAspect="1"/>
          </p:cNvSpPr>
          <p:nvPr/>
        </p:nvSpPr>
        <p:spPr>
          <a:xfrm>
            <a:off x="3210686" y="6073458"/>
            <a:ext cx="182880" cy="182880"/>
          </a:xfrm>
          <a:prstGeom prst="ellipse">
            <a:avLst/>
          </a:prstGeom>
          <a:solidFill>
            <a:srgbClr val="0070C0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58" name="Oval 5157">
            <a:extLst>
              <a:ext uri="{FF2B5EF4-FFF2-40B4-BE49-F238E27FC236}">
                <a16:creationId xmlns:a16="http://schemas.microsoft.com/office/drawing/2014/main" id="{2E655B07-4AB5-5DE7-EC36-9EA43E221210}"/>
              </a:ext>
            </a:extLst>
          </p:cNvPr>
          <p:cNvSpPr>
            <a:spLocks noChangeAspect="1"/>
          </p:cNvSpPr>
          <p:nvPr/>
        </p:nvSpPr>
        <p:spPr>
          <a:xfrm>
            <a:off x="3210686" y="5795060"/>
            <a:ext cx="182880" cy="182880"/>
          </a:xfrm>
          <a:prstGeom prst="ellipse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59" name="Oval 5158">
            <a:extLst>
              <a:ext uri="{FF2B5EF4-FFF2-40B4-BE49-F238E27FC236}">
                <a16:creationId xmlns:a16="http://schemas.microsoft.com/office/drawing/2014/main" id="{BD18F276-7C95-A05A-3B81-6B90B6C3529F}"/>
              </a:ext>
            </a:extLst>
          </p:cNvPr>
          <p:cNvSpPr>
            <a:spLocks noChangeAspect="1"/>
          </p:cNvSpPr>
          <p:nvPr/>
        </p:nvSpPr>
        <p:spPr>
          <a:xfrm>
            <a:off x="383347" y="5243961"/>
            <a:ext cx="182880" cy="182880"/>
          </a:xfrm>
          <a:prstGeom prst="ellipse">
            <a:avLst/>
          </a:prstGeom>
          <a:solidFill>
            <a:srgbClr val="0070C0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bg1"/>
              </a:solidFill>
            </a:endParaRPr>
          </a:p>
        </p:txBody>
      </p:sp>
      <p:sp>
        <p:nvSpPr>
          <p:cNvPr id="5160" name="TextBox 5159">
            <a:extLst>
              <a:ext uri="{FF2B5EF4-FFF2-40B4-BE49-F238E27FC236}">
                <a16:creationId xmlns:a16="http://schemas.microsoft.com/office/drawing/2014/main" id="{6CD4C436-5D14-7813-623D-98E6DF04F5AF}"/>
              </a:ext>
            </a:extLst>
          </p:cNvPr>
          <p:cNvSpPr txBox="1"/>
          <p:nvPr/>
        </p:nvSpPr>
        <p:spPr>
          <a:xfrm>
            <a:off x="234164" y="1931750"/>
            <a:ext cx="3585996" cy="540524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Have the 6in6 presentations improved your understanding of multiple topics? </a:t>
            </a:r>
          </a:p>
        </p:txBody>
      </p:sp>
      <p:sp>
        <p:nvSpPr>
          <p:cNvPr id="5161" name="TextBox 5160">
            <a:extLst>
              <a:ext uri="{FF2B5EF4-FFF2-40B4-BE49-F238E27FC236}">
                <a16:creationId xmlns:a16="http://schemas.microsoft.com/office/drawing/2014/main" id="{8A2023F5-33D9-5A46-B5A1-765A0B68E6ED}"/>
              </a:ext>
            </a:extLst>
          </p:cNvPr>
          <p:cNvSpPr txBox="1"/>
          <p:nvPr/>
        </p:nvSpPr>
        <p:spPr>
          <a:xfrm>
            <a:off x="6267559" y="5036657"/>
            <a:ext cx="2683399" cy="33585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lnSpc>
                <a:spcPct val="95000"/>
              </a:lnSpc>
              <a:buClr>
                <a:schemeClr val="accent1"/>
              </a:buClr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6in6 site comments</a:t>
            </a:r>
          </a:p>
        </p:txBody>
      </p:sp>
      <p:sp>
        <p:nvSpPr>
          <p:cNvPr id="5162" name="TextBox 5161">
            <a:extLst>
              <a:ext uri="{FF2B5EF4-FFF2-40B4-BE49-F238E27FC236}">
                <a16:creationId xmlns:a16="http://schemas.microsoft.com/office/drawing/2014/main" id="{2921B62A-A3E1-3AC1-AD12-B481CDD9B4E0}"/>
              </a:ext>
            </a:extLst>
          </p:cNvPr>
          <p:cNvSpPr txBox="1"/>
          <p:nvPr/>
        </p:nvSpPr>
        <p:spPr>
          <a:xfrm>
            <a:off x="6267560" y="5375613"/>
            <a:ext cx="2683399" cy="8940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love the presentation format. Please create more 6in6 presentations.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endParaRPr lang="en-US" sz="1400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63" name="Picture 5162">
            <a:extLst>
              <a:ext uri="{FF2B5EF4-FFF2-40B4-BE49-F238E27FC236}">
                <a16:creationId xmlns:a16="http://schemas.microsoft.com/office/drawing/2014/main" id="{1E784563-EE84-F199-52F2-00265039B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47" y="4087339"/>
            <a:ext cx="4323137" cy="593529"/>
          </a:xfrm>
          <a:prstGeom prst="rect">
            <a:avLst/>
          </a:prstGeom>
        </p:spPr>
      </p:pic>
      <p:pic>
        <p:nvPicPr>
          <p:cNvPr id="5164" name="Picture 5163">
            <a:extLst>
              <a:ext uri="{FF2B5EF4-FFF2-40B4-BE49-F238E27FC236}">
                <a16:creationId xmlns:a16="http://schemas.microsoft.com/office/drawing/2014/main" id="{E0D0DA75-B830-6B13-90A7-7E5388DA9B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848" y="1006230"/>
            <a:ext cx="2826214" cy="558573"/>
          </a:xfrm>
          <a:prstGeom prst="rect">
            <a:avLst/>
          </a:prstGeom>
        </p:spPr>
      </p:pic>
      <p:grpSp>
        <p:nvGrpSpPr>
          <p:cNvPr id="5179" name="Group 5178">
            <a:extLst>
              <a:ext uri="{FF2B5EF4-FFF2-40B4-BE49-F238E27FC236}">
                <a16:creationId xmlns:a16="http://schemas.microsoft.com/office/drawing/2014/main" id="{C8EE2F15-FED0-1888-CA4C-739BCFFD614F}"/>
              </a:ext>
            </a:extLst>
          </p:cNvPr>
          <p:cNvGrpSpPr>
            <a:grpSpLocks noChangeAspect="1"/>
          </p:cNvGrpSpPr>
          <p:nvPr/>
        </p:nvGrpSpPr>
        <p:grpSpPr>
          <a:xfrm>
            <a:off x="576057" y="2522959"/>
            <a:ext cx="2189291" cy="1159705"/>
            <a:chOff x="401897" y="895847"/>
            <a:chExt cx="3300923" cy="1748553"/>
          </a:xfrm>
        </p:grpSpPr>
        <p:grpSp>
          <p:nvGrpSpPr>
            <p:cNvPr id="5180" name="Group 5179">
              <a:extLst>
                <a:ext uri="{FF2B5EF4-FFF2-40B4-BE49-F238E27FC236}">
                  <a16:creationId xmlns:a16="http://schemas.microsoft.com/office/drawing/2014/main" id="{C607B4AF-1297-4604-DA8B-F1F65751C357}"/>
                </a:ext>
              </a:extLst>
            </p:cNvPr>
            <p:cNvGrpSpPr/>
            <p:nvPr/>
          </p:nvGrpSpPr>
          <p:grpSpPr>
            <a:xfrm>
              <a:off x="401897" y="895847"/>
              <a:ext cx="3300923" cy="1519880"/>
              <a:chOff x="872274" y="1632829"/>
              <a:chExt cx="3300923" cy="1519880"/>
            </a:xfrm>
          </p:grpSpPr>
          <p:pic>
            <p:nvPicPr>
              <p:cNvPr id="5182" name="Picture 5181">
                <a:extLst>
                  <a:ext uri="{FF2B5EF4-FFF2-40B4-BE49-F238E27FC236}">
                    <a16:creationId xmlns:a16="http://schemas.microsoft.com/office/drawing/2014/main" id="{8C8EBF7B-B7EB-4379-A342-C067AE0D10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58797" y="1632829"/>
                <a:ext cx="914400" cy="914400"/>
              </a:xfrm>
              <a:prstGeom prst="rect">
                <a:avLst/>
              </a:prstGeom>
            </p:spPr>
          </p:pic>
          <p:grpSp>
            <p:nvGrpSpPr>
              <p:cNvPr id="5183" name="Group 5182">
                <a:extLst>
                  <a:ext uri="{FF2B5EF4-FFF2-40B4-BE49-F238E27FC236}">
                    <a16:creationId xmlns:a16="http://schemas.microsoft.com/office/drawing/2014/main" id="{E0F499A1-737D-66BE-706D-4868862BB12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087791" y="1655108"/>
                <a:ext cx="822960" cy="822960"/>
                <a:chOff x="5589835" y="2516122"/>
                <a:chExt cx="1823484" cy="1823484"/>
              </a:xfrm>
            </p:grpSpPr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896EF04E-00F7-CEF5-C9ED-539B41332ED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589835" y="2516122"/>
                  <a:ext cx="1823484" cy="1823484"/>
                </a:xfrm>
                <a:prstGeom prst="ellipse">
                  <a:avLst/>
                </a:prstGeom>
                <a:solidFill>
                  <a:srgbClr val="FBBB21">
                    <a:lumMod val="60000"/>
                    <a:lumOff val="40000"/>
                  </a:srgbClr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777A09F8-9A81-9A49-6FEF-DA4E5BD4C642}"/>
                    </a:ext>
                  </a:extLst>
                </p:cNvPr>
                <p:cNvSpPr/>
                <p:nvPr/>
              </p:nvSpPr>
              <p:spPr>
                <a:xfrm>
                  <a:off x="6166427" y="3044591"/>
                  <a:ext cx="245660" cy="382137"/>
                </a:xfrm>
                <a:prstGeom prst="ellipse">
                  <a:avLst/>
                </a:prstGeom>
                <a:solidFill>
                  <a:srgbClr val="474C4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9EC6F179-F364-1381-5B8C-0535712C506C}"/>
                    </a:ext>
                  </a:extLst>
                </p:cNvPr>
                <p:cNvSpPr/>
                <p:nvPr/>
              </p:nvSpPr>
              <p:spPr>
                <a:xfrm>
                  <a:off x="6633407" y="3044590"/>
                  <a:ext cx="245660" cy="382137"/>
                </a:xfrm>
                <a:prstGeom prst="ellipse">
                  <a:avLst/>
                </a:prstGeom>
                <a:solidFill>
                  <a:srgbClr val="474C4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2EADCD44-F50B-2C09-6505-D17A56C10C70}"/>
                    </a:ext>
                  </a:extLst>
                </p:cNvPr>
                <p:cNvSpPr/>
                <p:nvPr/>
              </p:nvSpPr>
              <p:spPr>
                <a:xfrm>
                  <a:off x="6132790" y="3772456"/>
                  <a:ext cx="737574" cy="118872"/>
                </a:xfrm>
                <a:prstGeom prst="rect">
                  <a:avLst/>
                </a:prstGeom>
                <a:solidFill>
                  <a:srgbClr val="474C4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DBBA686F-74DC-B99A-97F4-22AA86B486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2274" y="165453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8FA7E752-0445-D9AF-3ED4-8DE4D2AB4AA1}"/>
                  </a:ext>
                </a:extLst>
              </p:cNvPr>
              <p:cNvSpPr/>
              <p:nvPr/>
            </p:nvSpPr>
            <p:spPr>
              <a:xfrm>
                <a:off x="3412104" y="2729187"/>
                <a:ext cx="607785" cy="401242"/>
              </a:xfrm>
              <a:prstGeom prst="rect">
                <a:avLst/>
              </a:prstGeom>
              <a:noFill/>
              <a:ln w="28575" cap="flat" cmpd="sng" algn="ctr">
                <a:solidFill>
                  <a:srgbClr val="474C4F"/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A5D01BA-FF30-FDAC-05AC-E5E3055220CA}"/>
                  </a:ext>
                </a:extLst>
              </p:cNvPr>
              <p:cNvSpPr/>
              <p:nvPr/>
            </p:nvSpPr>
            <p:spPr>
              <a:xfrm>
                <a:off x="2195379" y="2751467"/>
                <a:ext cx="607785" cy="401242"/>
              </a:xfrm>
              <a:prstGeom prst="rect">
                <a:avLst/>
              </a:prstGeom>
              <a:noFill/>
              <a:ln w="28575" cap="flat" cmpd="sng" algn="ctr">
                <a:solidFill>
                  <a:srgbClr val="474C4F"/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520CD43-95A0-0AE2-FD45-CF87FAD54E38}"/>
                  </a:ext>
                </a:extLst>
              </p:cNvPr>
              <p:cNvSpPr/>
              <p:nvPr/>
            </p:nvSpPr>
            <p:spPr>
              <a:xfrm>
                <a:off x="1025582" y="2751467"/>
                <a:ext cx="607785" cy="401242"/>
              </a:xfrm>
              <a:prstGeom prst="rect">
                <a:avLst/>
              </a:prstGeom>
              <a:noFill/>
              <a:ln w="28575" cap="flat" cmpd="sng" algn="ctr">
                <a:solidFill>
                  <a:srgbClr val="474C4F"/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5181" name="TextBox 5180">
              <a:extLst>
                <a:ext uri="{FF2B5EF4-FFF2-40B4-BE49-F238E27FC236}">
                  <a16:creationId xmlns:a16="http://schemas.microsoft.com/office/drawing/2014/main" id="{8D4402D7-B844-AD20-CF03-30B9AA9FB128}"/>
                </a:ext>
              </a:extLst>
            </p:cNvPr>
            <p:cNvSpPr txBox="1"/>
            <p:nvPr/>
          </p:nvSpPr>
          <p:spPr>
            <a:xfrm>
              <a:off x="2972921" y="1741252"/>
              <a:ext cx="244225" cy="90314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5496"/>
                </a:buClr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/>
                </a:rPr>
                <a:t>X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24ED926B-8737-0062-E48C-1F1A95BA4EDC}"/>
              </a:ext>
            </a:extLst>
          </p:cNvPr>
          <p:cNvSpPr txBox="1"/>
          <p:nvPr/>
        </p:nvSpPr>
        <p:spPr>
          <a:xfrm>
            <a:off x="5352079" y="3832230"/>
            <a:ext cx="3791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 many different 6in6 presentations have you used in your work?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A93F8E-B188-D820-7075-51D538787093}"/>
              </a:ext>
            </a:extLst>
          </p:cNvPr>
          <p:cNvSpPr txBox="1"/>
          <p:nvPr/>
        </p:nvSpPr>
        <p:spPr>
          <a:xfrm>
            <a:off x="8368346" y="4225436"/>
            <a:ext cx="3209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Ink Free" panose="03080402000500000000" pitchFamily="66" charset="0"/>
              </a:rPr>
              <a:t>7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DA0872C-BA96-B439-42B9-8731CB4FE3FC}"/>
              </a:ext>
            </a:extLst>
          </p:cNvPr>
          <p:cNvCxnSpPr>
            <a:cxnSpLocks/>
          </p:cNvCxnSpPr>
          <p:nvPr/>
        </p:nvCxnSpPr>
        <p:spPr>
          <a:xfrm>
            <a:off x="4144928" y="650875"/>
            <a:ext cx="0" cy="30175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94FCC8-B90B-E77A-F0F0-B5CED9F540DD}"/>
              </a:ext>
            </a:extLst>
          </p:cNvPr>
          <p:cNvSpPr txBox="1"/>
          <p:nvPr/>
        </p:nvSpPr>
        <p:spPr>
          <a:xfrm>
            <a:off x="4572000" y="2737454"/>
            <a:ext cx="4427077" cy="30661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Is a video presentation needed for each topic?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1FFAB50-789E-4C4B-0C02-C35957481C44}"/>
              </a:ext>
            </a:extLst>
          </p:cNvPr>
          <p:cNvCxnSpPr>
            <a:cxnSpLocks/>
          </p:cNvCxnSpPr>
          <p:nvPr/>
        </p:nvCxnSpPr>
        <p:spPr>
          <a:xfrm flipH="1">
            <a:off x="4144928" y="2704746"/>
            <a:ext cx="4999072" cy="167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2" name="Straight Connector 5121">
            <a:extLst>
              <a:ext uri="{FF2B5EF4-FFF2-40B4-BE49-F238E27FC236}">
                <a16:creationId xmlns:a16="http://schemas.microsoft.com/office/drawing/2014/main" id="{03CE2214-6CA0-12FA-BD51-22EA9A46E872}"/>
              </a:ext>
            </a:extLst>
          </p:cNvPr>
          <p:cNvCxnSpPr>
            <a:cxnSpLocks/>
          </p:cNvCxnSpPr>
          <p:nvPr/>
        </p:nvCxnSpPr>
        <p:spPr>
          <a:xfrm flipH="1">
            <a:off x="0" y="1922566"/>
            <a:ext cx="4144928" cy="147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7" name="Straight Connector 5136">
            <a:extLst>
              <a:ext uri="{FF2B5EF4-FFF2-40B4-BE49-F238E27FC236}">
                <a16:creationId xmlns:a16="http://schemas.microsoft.com/office/drawing/2014/main" id="{8FF162C6-D200-3924-F8A2-3452495FE72E}"/>
              </a:ext>
            </a:extLst>
          </p:cNvPr>
          <p:cNvCxnSpPr>
            <a:cxnSpLocks/>
          </p:cNvCxnSpPr>
          <p:nvPr/>
        </p:nvCxnSpPr>
        <p:spPr>
          <a:xfrm flipH="1">
            <a:off x="0" y="365511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3E1D717F-C8A2-49D3-9345-E60941F04824}"/>
              </a:ext>
            </a:extLst>
          </p:cNvPr>
          <p:cNvGrpSpPr/>
          <p:nvPr/>
        </p:nvGrpSpPr>
        <p:grpSpPr>
          <a:xfrm>
            <a:off x="4310008" y="752835"/>
            <a:ext cx="4664675" cy="1674671"/>
            <a:chOff x="4374844" y="2133500"/>
            <a:chExt cx="4664675" cy="1674671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3537829-1F7D-B31A-1187-5DF47F8AE981}"/>
                </a:ext>
              </a:extLst>
            </p:cNvPr>
            <p:cNvSpPr txBox="1"/>
            <p:nvPr/>
          </p:nvSpPr>
          <p:spPr>
            <a:xfrm>
              <a:off x="4374844" y="2133500"/>
              <a:ext cx="4664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1. The 6in6 website has a user friendly interface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CB44A20-04DE-16AE-46D6-41A774AB05B5}"/>
                </a:ext>
              </a:extLst>
            </p:cNvPr>
            <p:cNvSpPr txBox="1"/>
            <p:nvPr/>
          </p:nvSpPr>
          <p:spPr>
            <a:xfrm>
              <a:off x="4374844" y="2956124"/>
              <a:ext cx="3763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2. The 6in6 website is easy to navigate</a:t>
              </a:r>
            </a:p>
          </p:txBody>
        </p:sp>
        <p:pic>
          <p:nvPicPr>
            <p:cNvPr id="5135" name="Picture 5134">
              <a:extLst>
                <a:ext uri="{FF2B5EF4-FFF2-40B4-BE49-F238E27FC236}">
                  <a16:creationId xmlns:a16="http://schemas.microsoft.com/office/drawing/2014/main" id="{19A29CED-B61A-A462-57E5-DAD9A513A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82223" y="2532598"/>
              <a:ext cx="3108960" cy="472621"/>
            </a:xfrm>
            <a:prstGeom prst="rect">
              <a:avLst/>
            </a:prstGeom>
          </p:spPr>
        </p:pic>
        <p:pic>
          <p:nvPicPr>
            <p:cNvPr id="5136" name="Picture 5135">
              <a:extLst>
                <a:ext uri="{FF2B5EF4-FFF2-40B4-BE49-F238E27FC236}">
                  <a16:creationId xmlns:a16="http://schemas.microsoft.com/office/drawing/2014/main" id="{1A3860F1-9AD1-B990-D41D-6205EBC09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82223" y="3335550"/>
              <a:ext cx="3108960" cy="472621"/>
            </a:xfrm>
            <a:prstGeom prst="rect">
              <a:avLst/>
            </a:prstGeom>
          </p:spPr>
        </p:pic>
        <p:sp>
          <p:nvSpPr>
            <p:cNvPr id="5142" name="TextBox 5141">
              <a:extLst>
                <a:ext uri="{FF2B5EF4-FFF2-40B4-BE49-F238E27FC236}">
                  <a16:creationId xmlns:a16="http://schemas.microsoft.com/office/drawing/2014/main" id="{02F7D174-7B23-BBE8-B7AB-A74E17351DA7}"/>
                </a:ext>
              </a:extLst>
            </p:cNvPr>
            <p:cNvSpPr txBox="1"/>
            <p:nvPr/>
          </p:nvSpPr>
          <p:spPr>
            <a:xfrm>
              <a:off x="5731613" y="242450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143" name="TextBox 5142">
              <a:extLst>
                <a:ext uri="{FF2B5EF4-FFF2-40B4-BE49-F238E27FC236}">
                  <a16:creationId xmlns:a16="http://schemas.microsoft.com/office/drawing/2014/main" id="{E8AE0A58-8EA4-97F4-074B-C6EDAA5C314B}"/>
                </a:ext>
              </a:extLst>
            </p:cNvPr>
            <p:cNvSpPr txBox="1"/>
            <p:nvPr/>
          </p:nvSpPr>
          <p:spPr>
            <a:xfrm>
              <a:off x="5086820" y="3227847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cxnSp>
        <p:nvCxnSpPr>
          <p:cNvPr id="5145" name="Straight Connector 5144">
            <a:extLst>
              <a:ext uri="{FF2B5EF4-FFF2-40B4-BE49-F238E27FC236}">
                <a16:creationId xmlns:a16="http://schemas.microsoft.com/office/drawing/2014/main" id="{7848287C-06BD-6EE5-8809-B3337B653CF1}"/>
              </a:ext>
            </a:extLst>
          </p:cNvPr>
          <p:cNvCxnSpPr>
            <a:cxnSpLocks/>
          </p:cNvCxnSpPr>
          <p:nvPr/>
        </p:nvCxnSpPr>
        <p:spPr>
          <a:xfrm flipH="1">
            <a:off x="2057" y="477253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6" name="Straight Connector 5145">
            <a:extLst>
              <a:ext uri="{FF2B5EF4-FFF2-40B4-BE49-F238E27FC236}">
                <a16:creationId xmlns:a16="http://schemas.microsoft.com/office/drawing/2014/main" id="{84CCD7BA-56BE-DEB9-CB49-13B35866B20F}"/>
              </a:ext>
            </a:extLst>
          </p:cNvPr>
          <p:cNvCxnSpPr>
            <a:cxnSpLocks/>
          </p:cNvCxnSpPr>
          <p:nvPr/>
        </p:nvCxnSpPr>
        <p:spPr>
          <a:xfrm>
            <a:off x="6020064" y="4775747"/>
            <a:ext cx="0" cy="2103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409A30-DBF7-3AE6-BB94-8E4012ACB9C6}"/>
              </a:ext>
            </a:extLst>
          </p:cNvPr>
          <p:cNvCxnSpPr>
            <a:cxnSpLocks/>
          </p:cNvCxnSpPr>
          <p:nvPr/>
        </p:nvCxnSpPr>
        <p:spPr>
          <a:xfrm>
            <a:off x="5169557" y="3658235"/>
            <a:ext cx="0" cy="10972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B1FC3979-DB1A-CDA6-C99F-DF68F92DCA7B}"/>
              </a:ext>
            </a:extLst>
          </p:cNvPr>
          <p:cNvGrpSpPr/>
          <p:nvPr/>
        </p:nvGrpSpPr>
        <p:grpSpPr>
          <a:xfrm>
            <a:off x="4820019" y="3103451"/>
            <a:ext cx="1766785" cy="325549"/>
            <a:chOff x="4820019" y="3103451"/>
            <a:chExt cx="1766785" cy="325549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345BCF1-FF4F-ACD7-850D-CA29C5ACEDF0}"/>
                </a:ext>
              </a:extLst>
            </p:cNvPr>
            <p:cNvSpPr txBox="1"/>
            <p:nvPr/>
          </p:nvSpPr>
          <p:spPr>
            <a:xfrm>
              <a:off x="5117359" y="3103451"/>
              <a:ext cx="340084" cy="306613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ctr" anchorCtr="0">
              <a:spAutoFit/>
            </a:bodyPr>
            <a:lstStyle/>
            <a:p>
              <a:pPr>
                <a:lnSpc>
                  <a:spcPct val="95000"/>
                </a:lnSpc>
                <a:buClr>
                  <a:schemeClr val="accent1"/>
                </a:buClr>
              </a:pPr>
              <a:r>
                <a:rPr lang="en-US" sz="1600" dirty="0">
                  <a:solidFill>
                    <a:schemeClr val="tx1">
                      <a:lumMod val="50000"/>
                    </a:schemeClr>
                  </a:solidFill>
                </a:rPr>
                <a:t>Yes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A443B09-8DA4-E8C0-D958-B4E7C137D0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20019" y="3135469"/>
              <a:ext cx="245042" cy="245042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937762B-8879-3B9B-2542-F17C390536A4}"/>
                </a:ext>
              </a:extLst>
            </p:cNvPr>
            <p:cNvSpPr txBox="1"/>
            <p:nvPr/>
          </p:nvSpPr>
          <p:spPr>
            <a:xfrm>
              <a:off x="6219148" y="3122387"/>
              <a:ext cx="367656" cy="306613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>
                <a:lnSpc>
                  <a:spcPct val="95000"/>
                </a:lnSpc>
                <a:buClr>
                  <a:schemeClr val="accent1"/>
                </a:buClr>
              </a:pPr>
              <a:r>
                <a:rPr lang="en-US" sz="1600" dirty="0">
                  <a:solidFill>
                    <a:schemeClr val="tx1">
                      <a:lumMod val="50000"/>
                    </a:schemeClr>
                  </a:solidFill>
                </a:rPr>
                <a:t>No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5D78CBC-B33E-AE6F-1258-611ED12D56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91017" y="3153173"/>
              <a:ext cx="245042" cy="245042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811327D-878C-DB2E-D262-F68DBDC99D67}"/>
              </a:ext>
            </a:extLst>
          </p:cNvPr>
          <p:cNvSpPr txBox="1"/>
          <p:nvPr/>
        </p:nvSpPr>
        <p:spPr>
          <a:xfrm>
            <a:off x="7484132" y="2399610"/>
            <a:ext cx="1611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(Likert scale questions)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C69B2B-7B2C-AB8F-CD27-9E14F5D3CD89}"/>
              </a:ext>
            </a:extLst>
          </p:cNvPr>
          <p:cNvSpPr txBox="1"/>
          <p:nvPr/>
        </p:nvSpPr>
        <p:spPr>
          <a:xfrm>
            <a:off x="7484132" y="3376559"/>
            <a:ext cx="1693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(Dichotomous</a:t>
            </a:r>
            <a:r>
              <a:rPr lang="en-US" sz="1200" b="1" dirty="0"/>
              <a:t> </a:t>
            </a:r>
            <a:r>
              <a:rPr lang="en-US" sz="1200" dirty="0"/>
              <a:t>question)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10DB3B-EFDB-75A5-32C3-21B33C100E5A}"/>
              </a:ext>
            </a:extLst>
          </p:cNvPr>
          <p:cNvSpPr txBox="1"/>
          <p:nvPr/>
        </p:nvSpPr>
        <p:spPr>
          <a:xfrm>
            <a:off x="2546029" y="1629597"/>
            <a:ext cx="1598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(Rating scale</a:t>
            </a:r>
            <a:r>
              <a:rPr lang="en-US" sz="1200" b="1" dirty="0"/>
              <a:t> </a:t>
            </a:r>
            <a:r>
              <a:rPr lang="en-US" sz="1200" dirty="0"/>
              <a:t>question)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D9A382-6B1C-5B22-4F3B-377D51F9A688}"/>
              </a:ext>
            </a:extLst>
          </p:cNvPr>
          <p:cNvSpPr txBox="1"/>
          <p:nvPr/>
        </p:nvSpPr>
        <p:spPr>
          <a:xfrm>
            <a:off x="3948158" y="6362989"/>
            <a:ext cx="1824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(Multiple choice question)</a:t>
            </a:r>
          </a:p>
        </p:txBody>
      </p:sp>
    </p:spTree>
    <p:extLst>
      <p:ext uri="{BB962C8B-B14F-4D97-AF65-F5344CB8AC3E}">
        <p14:creationId xmlns:p14="http://schemas.microsoft.com/office/powerpoint/2010/main" val="73943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Name – Arial 28 </a:t>
            </a:r>
            <a:r>
              <a:rPr lang="en-US" altLang="en-US" sz="2800" b="1" dirty="0" err="1"/>
              <a:t>pt</a:t>
            </a:r>
            <a:r>
              <a:rPr lang="en-US" altLang="en-US" sz="2800" b="1" dirty="0">
                <a:solidFill>
                  <a:srgbClr val="000000"/>
                </a:solidFill>
              </a:rPr>
              <a:t> 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Surveys are a popular method to obtain information from people.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Good survey questions ensure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Every survey participant will interpret the question the same way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People with different opinions will give different answers.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good introduction indicates the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purpose of the survey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time to complete the survey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good survey has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“demographic” questions for profiling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“screening” questions to ensure respondents are part of the target audience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slide has examples of many different types of survey questions.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Note that, for a specific survey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Some questions types are more appropriate than other types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 minimal number of different question types is usually best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When possible, it is often a good idea to have an "open" answer category; see lower right.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6393024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4877</TotalTime>
  <Words>537</Words>
  <Application>Microsoft Office PowerPoint</Application>
  <PresentationFormat>On-screen Show (4:3)</PresentationFormat>
  <Paragraphs>85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Ink Free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41</cp:revision>
  <dcterms:created xsi:type="dcterms:W3CDTF">2022-08-07T10:33:11Z</dcterms:created>
  <dcterms:modified xsi:type="dcterms:W3CDTF">2023-07-30T00:30:29Z</dcterms:modified>
</cp:coreProperties>
</file>