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271" r:id="rId2"/>
    <p:sldId id="1273" r:id="rId3"/>
    <p:sldId id="1268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CECFF"/>
    <a:srgbClr val="CC0000"/>
    <a:srgbClr val="CCFFCC"/>
    <a:srgbClr val="FF0000"/>
    <a:srgbClr val="FFFFCC"/>
    <a:srgbClr val="CCFFFF"/>
    <a:srgbClr val="00FFFF"/>
    <a:srgbClr val="0099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5" autoAdjust="0"/>
    <p:restoredTop sz="95736" autoAdjust="0"/>
  </p:normalViewPr>
  <p:slideViewPr>
    <p:cSldViewPr>
      <p:cViewPr varScale="1">
        <p:scale>
          <a:sx n="85" d="100"/>
          <a:sy n="85" d="100"/>
        </p:scale>
        <p:origin x="348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821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952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7" y="76200"/>
            <a:ext cx="410272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Starburst brainstorming</a:t>
            </a:r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4572000" y="120830"/>
            <a:ext cx="27094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dirty="0"/>
              <a:t>How to create brainstorming questions?</a:t>
            </a:r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C2AB6A6-BCA9-41B7-8D73-538186DA397E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  <p:sp>
        <p:nvSpPr>
          <p:cNvPr id="38" name="Rectangle 4">
            <a:extLst>
              <a:ext uri="{FF2B5EF4-FFF2-40B4-BE49-F238E27FC236}">
                <a16:creationId xmlns:a16="http://schemas.microsoft.com/office/drawing/2014/main" id="{542D0BE3-CA96-4D05-A9B0-A4C6B4EA9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265" y="1228448"/>
            <a:ext cx="3104649" cy="3045462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70C0"/>
                </a:solidFill>
              </a:rPr>
              <a:t>Starburst Brainstorming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/>
              <a:t>is a type of structured brainstorming that focuses on creating key questions before finding the answers.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 process uses a six-point starburst diagram, the points of the star are </a:t>
            </a:r>
            <a:r>
              <a:rPr lang="en-US" sz="1600" i="1" dirty="0"/>
              <a:t>who, what, when, where, why, </a:t>
            </a:r>
            <a:r>
              <a:rPr lang="en-US" sz="1600" dirty="0"/>
              <a:t>and </a:t>
            </a:r>
            <a:r>
              <a:rPr lang="en-US" sz="1600" i="1" dirty="0"/>
              <a:t>how</a:t>
            </a:r>
            <a:r>
              <a:rPr lang="en-US" sz="16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 facilitator manages the process and addresses off-track (but useful) questions.</a:t>
            </a:r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53B3ECA1-7187-4F24-B00E-70C7261B971E}"/>
              </a:ext>
            </a:extLst>
          </p:cNvPr>
          <p:cNvSpPr/>
          <p:nvPr/>
        </p:nvSpPr>
        <p:spPr>
          <a:xfrm>
            <a:off x="3429000" y="1787863"/>
            <a:ext cx="5600700" cy="265172"/>
          </a:xfrm>
          <a:prstGeom prst="triangle">
            <a:avLst>
              <a:gd name="adj" fmla="val 46488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32" name="Text Box 52">
            <a:extLst>
              <a:ext uri="{FF2B5EF4-FFF2-40B4-BE49-F238E27FC236}">
                <a16:creationId xmlns:a16="http://schemas.microsoft.com/office/drawing/2014/main" id="{F6C03DB9-84DA-470C-BEE2-B816059DD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5931" y="2019782"/>
            <a:ext cx="5600700" cy="255454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/>
              <a:t>Construct a </a:t>
            </a:r>
            <a:r>
              <a:rPr lang="en-US" sz="1600" b="1" dirty="0"/>
              <a:t>six-pointed star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/>
              <a:t>Put the concept, process, problem, product or service in the center of the star.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/>
              <a:t>Add the five ‘W’s and the ‘H’ at the star’s points.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For each of the six star points, </a:t>
            </a:r>
            <a:r>
              <a:rPr lang="en-US" sz="1600" b="1" dirty="0"/>
              <a:t>create questions </a:t>
            </a:r>
            <a:r>
              <a:rPr lang="en-US" sz="1600" dirty="0"/>
              <a:t>for the word at that star point and write them down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/>
              <a:t>Do not attempt to answer questions immediately. 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/>
              <a:t>Continue brainstorming until there are at least 3 questions for each of the six points of the star,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Systematically </a:t>
            </a:r>
            <a:r>
              <a:rPr lang="en-US" sz="1600" b="1" dirty="0"/>
              <a:t>address each question</a:t>
            </a:r>
            <a:r>
              <a:rPr lang="en-US" sz="1600" dirty="0"/>
              <a:t>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68902EB-C92E-4432-91AC-C985B7FAAC4D}"/>
              </a:ext>
            </a:extLst>
          </p:cNvPr>
          <p:cNvSpPr txBox="1"/>
          <p:nvPr/>
        </p:nvSpPr>
        <p:spPr>
          <a:xfrm>
            <a:off x="5432981" y="1305421"/>
            <a:ext cx="1691182" cy="584775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 b="1"/>
            </a:lvl1pPr>
          </a:lstStyle>
          <a:p>
            <a:pPr algn="ctr" eaLnBrk="0" hangingPunct="0">
              <a:defRPr/>
            </a:pPr>
            <a:r>
              <a:rPr lang="en-US" sz="1600" b="1" dirty="0">
                <a:latin typeface="Arial" pitchFamily="34" charset="0"/>
              </a:rPr>
              <a:t>Starbursting</a:t>
            </a:r>
          </a:p>
          <a:p>
            <a:pPr algn="ctr" eaLnBrk="0" hangingPunct="0">
              <a:defRPr/>
            </a:pPr>
            <a:r>
              <a:rPr lang="en-US" sz="1600" b="1" dirty="0">
                <a:latin typeface="Arial" pitchFamily="34" charset="0"/>
              </a:rPr>
              <a:t>Process</a:t>
            </a:r>
          </a:p>
        </p:txBody>
      </p:sp>
      <p:sp>
        <p:nvSpPr>
          <p:cNvPr id="29" name="Line 46">
            <a:extLst>
              <a:ext uri="{FF2B5EF4-FFF2-40B4-BE49-F238E27FC236}">
                <a16:creationId xmlns:a16="http://schemas.microsoft.com/office/drawing/2014/main" id="{D70C8C84-91B3-4209-B8E6-5AC93CF3C45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03165" y="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" name="TextBox 42">
            <a:extLst>
              <a:ext uri="{FF2B5EF4-FFF2-40B4-BE49-F238E27FC236}">
                <a16:creationId xmlns:a16="http://schemas.microsoft.com/office/drawing/2014/main" id="{CCEA7712-E33E-442C-BF36-F5762007D3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7550" y="1393535"/>
            <a:ext cx="173860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Concept or process</a:t>
            </a:r>
          </a:p>
        </p:txBody>
      </p:sp>
      <p:cxnSp>
        <p:nvCxnSpPr>
          <p:cNvPr id="48" name="Straight Arrow Connector 49">
            <a:extLst>
              <a:ext uri="{FF2B5EF4-FFF2-40B4-BE49-F238E27FC236}">
                <a16:creationId xmlns:a16="http://schemas.microsoft.com/office/drawing/2014/main" id="{19B09DE7-53E5-4B5F-9F25-B9E90B7FBDF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815959" y="1709677"/>
            <a:ext cx="1600200" cy="1588"/>
          </a:xfrm>
          <a:prstGeom prst="straightConnector1">
            <a:avLst/>
          </a:prstGeom>
          <a:noFill/>
          <a:ln w="31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4" name="Straight Arrow Connector 47">
            <a:extLst>
              <a:ext uri="{FF2B5EF4-FFF2-40B4-BE49-F238E27FC236}">
                <a16:creationId xmlns:a16="http://schemas.microsoft.com/office/drawing/2014/main" id="{3D7E4D02-296E-4293-811D-8B94A44BE8A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140985" y="1507956"/>
            <a:ext cx="1600200" cy="1587"/>
          </a:xfrm>
          <a:prstGeom prst="straightConnector1">
            <a:avLst/>
          </a:prstGeom>
          <a:noFill/>
          <a:ln w="31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4" name="TextBox 42">
            <a:extLst>
              <a:ext uri="{FF2B5EF4-FFF2-40B4-BE49-F238E27FC236}">
                <a16:creationId xmlns:a16="http://schemas.microsoft.com/office/drawing/2014/main" id="{28ABF6FE-959F-A619-A469-40C62EBD9A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5174" y="1228448"/>
            <a:ext cx="182331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Key questions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9242886-701D-3B5B-3DE6-7DE511708DDE}"/>
              </a:ext>
            </a:extLst>
          </p:cNvPr>
          <p:cNvGrpSpPr/>
          <p:nvPr/>
        </p:nvGrpSpPr>
        <p:grpSpPr>
          <a:xfrm>
            <a:off x="7730212" y="28575"/>
            <a:ext cx="1055687" cy="852338"/>
            <a:chOff x="7730212" y="28575"/>
            <a:chExt cx="1055687" cy="852338"/>
          </a:xfrm>
        </p:grpSpPr>
        <p:sp>
          <p:nvSpPr>
            <p:cNvPr id="23" name="Text Box 44">
              <a:extLst>
                <a:ext uri="{FF2B5EF4-FFF2-40B4-BE49-F238E27FC236}">
                  <a16:creationId xmlns:a16="http://schemas.microsoft.com/office/drawing/2014/main" id="{07B9F062-15C0-1668-7AAD-5102B025D7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30212" y="28575"/>
              <a:ext cx="105568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</a:rPr>
                <a:t>Difficulty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6A9F138-CCE8-FF8B-C73F-2B0AAC969F67}"/>
                </a:ext>
              </a:extLst>
            </p:cNvPr>
            <p:cNvSpPr txBox="1"/>
            <p:nvPr/>
          </p:nvSpPr>
          <p:spPr>
            <a:xfrm>
              <a:off x="7768311" y="357693"/>
              <a:ext cx="979488" cy="523220"/>
            </a:xfrm>
            <a:prstGeom prst="rect">
              <a:avLst/>
            </a:prstGeom>
            <a:solidFill>
              <a:srgbClr val="CCFFCC"/>
            </a:solidFill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1400" dirty="0"/>
                <a:t>Easy to use</a:t>
              </a:r>
            </a:p>
          </p:txBody>
        </p:sp>
      </p:grpSp>
      <p:pic>
        <p:nvPicPr>
          <p:cNvPr id="57" name="Picture 56">
            <a:extLst>
              <a:ext uri="{FF2B5EF4-FFF2-40B4-BE49-F238E27FC236}">
                <a16:creationId xmlns:a16="http://schemas.microsoft.com/office/drawing/2014/main" id="{AEFC3B58-9F65-2311-1825-0FC5ADA5AF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255" y="4631880"/>
            <a:ext cx="4294064" cy="1972175"/>
          </a:xfrm>
          <a:prstGeom prst="rect">
            <a:avLst/>
          </a:prstGeom>
        </p:spPr>
      </p:pic>
      <p:cxnSp>
        <p:nvCxnSpPr>
          <p:cNvPr id="21" name="Straight Arrow Connector 47">
            <a:extLst>
              <a:ext uri="{FF2B5EF4-FFF2-40B4-BE49-F238E27FC236}">
                <a16:creationId xmlns:a16="http://schemas.microsoft.com/office/drawing/2014/main" id="{5815BB63-31F6-C616-94BC-48E9C57EEC9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111993" y="1815733"/>
            <a:ext cx="1600200" cy="1587"/>
          </a:xfrm>
          <a:prstGeom prst="straightConnector1">
            <a:avLst/>
          </a:prstGeom>
          <a:noFill/>
          <a:ln w="31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4" name="TextBox 42">
            <a:extLst>
              <a:ext uri="{FF2B5EF4-FFF2-40B4-BE49-F238E27FC236}">
                <a16:creationId xmlns:a16="http://schemas.microsoft.com/office/drawing/2014/main" id="{05EEA7B7-24E5-DA5C-3B90-E6A3A9784E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6182" y="1536225"/>
            <a:ext cx="182331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708282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-1" y="59942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50"/>
          <p:cNvSpPr>
            <a:spLocks noChangeArrowheads="1"/>
          </p:cNvSpPr>
          <p:nvPr/>
        </p:nvSpPr>
        <p:spPr bwMode="auto">
          <a:xfrm>
            <a:off x="162335" y="76200"/>
            <a:ext cx="851899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Starburst brainstorming – Example – Phone App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4768A1-4E17-4AF0-A49C-882D2B200178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04FF228-E61E-2B4B-4E53-FC509CA36845}"/>
              </a:ext>
            </a:extLst>
          </p:cNvPr>
          <p:cNvSpPr txBox="1"/>
          <p:nvPr/>
        </p:nvSpPr>
        <p:spPr>
          <a:xfrm>
            <a:off x="177012" y="654066"/>
            <a:ext cx="71985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Suppose your company is creating a new phone application. </a:t>
            </a:r>
          </a:p>
          <a:p>
            <a:r>
              <a:rPr lang="en-US" dirty="0"/>
              <a:t>The resulting Starburst might look as follows.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There are 6 collections of questions.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i="1" dirty="0"/>
              <a:t>Each collection has at least </a:t>
            </a:r>
            <a:r>
              <a:rPr lang="en-US" i="1"/>
              <a:t>3 questions.</a:t>
            </a:r>
            <a:endParaRPr lang="en-US" i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125F2C1-DDC8-372E-44E3-2C402DE6EA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012" y="2061719"/>
            <a:ext cx="8639805" cy="4568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800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28599" y="76200"/>
            <a:ext cx="8673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/>
              <a:t>Starburst brainstorming </a:t>
            </a:r>
            <a:r>
              <a:rPr lang="en-US" altLang="en-US" sz="2800" b="1" dirty="0">
                <a:solidFill>
                  <a:srgbClr val="000000"/>
                </a:solidFill>
              </a:rPr>
              <a:t>– Notes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Starburst brainstorming is best performed with no more than 6 people (otherwise the sessions takes too long).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Pros of Starbursting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Starbursting often raises questions not usually asked in a typical brainstorming session.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Starburst questions and answers may lead to new product concepts.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Cons of Starbursting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After a starburst session, there are many next steps such as creating project goals and a project timeline.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Starbursting can be time-consuming, it might be inappropriate for time-critical problems.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62502" y="1168400"/>
            <a:ext cx="4114800" cy="2462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Instead of one starburst meeting, you can hold 2 brainstorming meetings, one to create the questions (starbursting) and one to answer the questions raised.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The questions raised in a starbursting  meeting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Can be related to any problem related issue, from cradle to grave;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Can address abstract concerns such as whether the product achieves company, is good for society,, etc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70058A-1D4B-434C-A6C9-EBD78D843882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5262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402</Words>
  <Application>Microsoft Office PowerPoint</Application>
  <PresentationFormat>On-screen Show (4:3)</PresentationFormat>
  <Paragraphs>45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2022-06-18T03:20:10Z</dcterms:created>
  <dcterms:modified xsi:type="dcterms:W3CDTF">2024-11-01T13:56:10Z</dcterms:modified>
</cp:coreProperties>
</file>