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272" r:id="rId2"/>
    <p:sldId id="1273" r:id="rId3"/>
    <p:sldId id="1268" r:id="rId4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CC0000"/>
    <a:srgbClr val="CCFFCC"/>
    <a:srgbClr val="FF0000"/>
    <a:srgbClr val="FFFFCC"/>
    <a:srgbClr val="CCFFFF"/>
    <a:srgbClr val="00FFFF"/>
    <a:srgbClr val="0099FF"/>
    <a:srgbClr val="FFFF99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7" autoAdjust="0"/>
    <p:restoredTop sz="95736" autoAdjust="0"/>
  </p:normalViewPr>
  <p:slideViewPr>
    <p:cSldViewPr>
      <p:cViewPr varScale="1">
        <p:scale>
          <a:sx n="85" d="100"/>
          <a:sy n="85" d="100"/>
        </p:scale>
        <p:origin x="50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3725"/>
            <a:ext cx="5597525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094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0924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="0" i="0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058" indent="-2854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628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280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931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582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234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885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537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0205A1-A5D6-4F57-A776-89FF36C80A72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841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2" name="Rectangle 150"/>
          <p:cNvSpPr>
            <a:spLocks noChangeArrowheads="1"/>
          </p:cNvSpPr>
          <p:nvPr/>
        </p:nvSpPr>
        <p:spPr bwMode="auto">
          <a:xfrm>
            <a:off x="162337" y="76200"/>
            <a:ext cx="474724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Fishbone Diagram </a:t>
            </a:r>
            <a:r>
              <a:rPr lang="en-US" sz="2000" b="1" dirty="0"/>
              <a:t>/ Ishikawa Diagram / Cause-and-effect Diagram</a:t>
            </a:r>
            <a:endParaRPr lang="en-US" sz="2800" b="1" dirty="0"/>
          </a:p>
        </p:txBody>
      </p:sp>
      <p:sp>
        <p:nvSpPr>
          <p:cNvPr id="3233" name="Text Box 161"/>
          <p:cNvSpPr txBox="1">
            <a:spLocks noChangeArrowheads="1"/>
          </p:cNvSpPr>
          <p:nvPr/>
        </p:nvSpPr>
        <p:spPr bwMode="auto">
          <a:xfrm>
            <a:off x="5429959" y="120830"/>
            <a:ext cx="185150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/>
              <a:t>Problem</a:t>
            </a:r>
          </a:p>
          <a:p>
            <a:r>
              <a:rPr lang="en-US" sz="1600" dirty="0"/>
              <a:t>How to identify root causes?</a:t>
            </a:r>
          </a:p>
        </p:txBody>
      </p:sp>
      <p:sp>
        <p:nvSpPr>
          <p:cNvPr id="3237" name="Line 165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C2AB6A6-BCA9-41B7-8D73-538186DA397E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  <p:sp>
        <p:nvSpPr>
          <p:cNvPr id="38" name="Rectangle 4">
            <a:extLst>
              <a:ext uri="{FF2B5EF4-FFF2-40B4-BE49-F238E27FC236}">
                <a16:creationId xmlns:a16="http://schemas.microsoft.com/office/drawing/2014/main" id="{542D0BE3-CA96-4D05-A9B0-A4C6B4EA9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581" y="1208966"/>
            <a:ext cx="3143054" cy="246888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285750" defTabSz="903288">
              <a:buFont typeface="Arial" panose="020B0604020202020204" pitchFamily="34" charset="0"/>
              <a:buChar char="•"/>
            </a:pPr>
            <a:r>
              <a:rPr lang="en-US" sz="1400" dirty="0"/>
              <a:t>A </a:t>
            </a:r>
            <a:r>
              <a:rPr lang="en-US" sz="1400" b="1" dirty="0">
                <a:solidFill>
                  <a:srgbClr val="0070C0"/>
                </a:solidFill>
              </a:rPr>
              <a:t>fishbone diagram </a:t>
            </a:r>
            <a:r>
              <a:rPr lang="en-US" sz="1400" dirty="0"/>
              <a:t>is a visual tool for identifying and displaying potential causes of a problem.</a:t>
            </a:r>
          </a:p>
          <a:p>
            <a:pPr marL="342900" indent="-285750" defTabSz="903288">
              <a:buFont typeface="Arial" panose="020B0604020202020204" pitchFamily="34" charset="0"/>
              <a:buChar char="•"/>
            </a:pPr>
            <a:r>
              <a:rPr lang="en-US" sz="1400" dirty="0"/>
              <a:t>A fishbone diagram determines increasingly detailed causes until a root cause is identified.</a:t>
            </a:r>
          </a:p>
          <a:p>
            <a:pPr marL="342900" indent="-285750" defTabSz="903288">
              <a:buFont typeface="Arial" panose="020B0604020202020204" pitchFamily="34" charset="0"/>
              <a:buChar char="•"/>
            </a:pPr>
            <a:r>
              <a:rPr lang="en-US" sz="1400" dirty="0"/>
              <a:t>Using the given initial structure, ask “Why?” to go from primary causes to sub-causes to sub-sub-causes (similar to the “5 Whys” technique)</a:t>
            </a:r>
          </a:p>
        </p:txBody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53B3ECA1-7187-4F24-B00E-70C7261B971E}"/>
              </a:ext>
            </a:extLst>
          </p:cNvPr>
          <p:cNvSpPr/>
          <p:nvPr/>
        </p:nvSpPr>
        <p:spPr>
          <a:xfrm>
            <a:off x="3429000" y="1879561"/>
            <a:ext cx="5600700" cy="444504"/>
          </a:xfrm>
          <a:prstGeom prst="triangle">
            <a:avLst>
              <a:gd name="adj" fmla="val 5068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32" name="Text Box 52">
            <a:extLst>
              <a:ext uri="{FF2B5EF4-FFF2-40B4-BE49-F238E27FC236}">
                <a16:creationId xmlns:a16="http://schemas.microsoft.com/office/drawing/2014/main" id="{F6C03DB9-84DA-470C-BEE2-B816059DD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7791" y="2315255"/>
            <a:ext cx="5600700" cy="255454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/>
              <a:t>Identify the problem to be analyzed. Write this as the mouth of the “fish” (typically on the right).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0" dirty="0"/>
              <a:t>Select 4-8 primary causes – see below – to analyze the problem; these are the major bones of the fish.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0" dirty="0"/>
              <a:t>For each primary cause identify as many secondary causes as possible and add them to the fishbone.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0" dirty="0"/>
              <a:t>For each secondary cause identify as many tertiary causes as possible and add them to the fishbone.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0" dirty="0"/>
              <a:t>Analyze the diagram to identify the causes that require deeper investigation.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68902EB-C92E-4432-91AC-C985B7FAAC4D}"/>
              </a:ext>
            </a:extLst>
          </p:cNvPr>
          <p:cNvSpPr txBox="1"/>
          <p:nvPr/>
        </p:nvSpPr>
        <p:spPr>
          <a:xfrm>
            <a:off x="5432981" y="1305421"/>
            <a:ext cx="1691182" cy="738664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000" b="1"/>
            </a:lvl1pPr>
          </a:lstStyle>
          <a:p>
            <a:pPr algn="ctr" eaLnBrk="0" hangingPunct="0">
              <a:defRPr/>
            </a:pPr>
            <a:r>
              <a:rPr lang="en-US" sz="1400" b="1" dirty="0">
                <a:latin typeface="Arial" pitchFamily="34" charset="0"/>
              </a:rPr>
              <a:t>Diagram </a:t>
            </a:r>
          </a:p>
          <a:p>
            <a:pPr algn="ctr" eaLnBrk="0" hangingPunct="0">
              <a:defRPr/>
            </a:pPr>
            <a:r>
              <a:rPr lang="en-US" sz="1400" b="1" dirty="0">
                <a:latin typeface="Arial" pitchFamily="34" charset="0"/>
              </a:rPr>
              <a:t>Creation </a:t>
            </a:r>
          </a:p>
          <a:p>
            <a:pPr algn="ctr" eaLnBrk="0" hangingPunct="0">
              <a:defRPr/>
            </a:pPr>
            <a:r>
              <a:rPr lang="en-US" sz="1400" b="1" dirty="0">
                <a:latin typeface="Arial" pitchFamily="34" charset="0"/>
              </a:rPr>
              <a:t>Process</a:t>
            </a:r>
          </a:p>
        </p:txBody>
      </p:sp>
      <p:sp>
        <p:nvSpPr>
          <p:cNvPr id="29" name="Line 46">
            <a:extLst>
              <a:ext uri="{FF2B5EF4-FFF2-40B4-BE49-F238E27FC236}">
                <a16:creationId xmlns:a16="http://schemas.microsoft.com/office/drawing/2014/main" id="{D70C8C84-91B3-4209-B8E6-5AC93CF3C45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76545" y="8811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" name="TextBox 42">
            <a:extLst>
              <a:ext uri="{FF2B5EF4-FFF2-40B4-BE49-F238E27FC236}">
                <a16:creationId xmlns:a16="http://schemas.microsoft.com/office/drawing/2014/main" id="{CCEA7712-E33E-442C-BF36-F5762007D3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0007" y="1305596"/>
            <a:ext cx="16866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Problem statement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7BD23D4-80E6-410A-AF8D-7DA12DD05F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0007" y="1623115"/>
            <a:ext cx="185659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Knowledgeable team</a:t>
            </a:r>
          </a:p>
        </p:txBody>
      </p:sp>
      <p:cxnSp>
        <p:nvCxnSpPr>
          <p:cNvPr id="48" name="Straight Arrow Connector 49">
            <a:extLst>
              <a:ext uri="{FF2B5EF4-FFF2-40B4-BE49-F238E27FC236}">
                <a16:creationId xmlns:a16="http://schemas.microsoft.com/office/drawing/2014/main" id="{19B09DE7-53E5-4B5F-9F25-B9E90B7FBDF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816710" y="1610396"/>
            <a:ext cx="1600200" cy="1588"/>
          </a:xfrm>
          <a:prstGeom prst="straightConnector1">
            <a:avLst/>
          </a:prstGeom>
          <a:noFill/>
          <a:ln w="31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9" name="Straight Arrow Connector 50">
            <a:extLst>
              <a:ext uri="{FF2B5EF4-FFF2-40B4-BE49-F238E27FC236}">
                <a16:creationId xmlns:a16="http://schemas.microsoft.com/office/drawing/2014/main" id="{01AB6A20-758B-4ACA-B41E-EB2A671EF08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816710" y="1929503"/>
            <a:ext cx="1600200" cy="1587"/>
          </a:xfrm>
          <a:prstGeom prst="straightConnector1">
            <a:avLst/>
          </a:prstGeom>
          <a:noFill/>
          <a:ln w="31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2" name="TextBox 44">
            <a:extLst>
              <a:ext uri="{FF2B5EF4-FFF2-40B4-BE49-F238E27FC236}">
                <a16:creationId xmlns:a16="http://schemas.microsoft.com/office/drawing/2014/main" id="{80750675-230B-433E-A476-12C8A38DE3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4163" y="1329685"/>
            <a:ext cx="164660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Fishbone Diagram</a:t>
            </a:r>
          </a:p>
        </p:txBody>
      </p:sp>
      <p:cxnSp>
        <p:nvCxnSpPr>
          <p:cNvPr id="54" name="Straight Arrow Connector 47">
            <a:extLst>
              <a:ext uri="{FF2B5EF4-FFF2-40B4-BE49-F238E27FC236}">
                <a16:creationId xmlns:a16="http://schemas.microsoft.com/office/drawing/2014/main" id="{3D7E4D02-296E-4293-811D-8B94A44BE8A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124163" y="1661924"/>
            <a:ext cx="1600200" cy="1587"/>
          </a:xfrm>
          <a:prstGeom prst="straightConnector1">
            <a:avLst/>
          </a:prstGeom>
          <a:noFill/>
          <a:ln w="31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5CF2A112-22EA-41B5-AEDD-CC4B30D0B9D0}"/>
              </a:ext>
            </a:extLst>
          </p:cNvPr>
          <p:cNvSpPr/>
          <p:nvPr/>
        </p:nvSpPr>
        <p:spPr>
          <a:xfrm>
            <a:off x="3407791" y="5191235"/>
            <a:ext cx="5600700" cy="142538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177800" indent="-177800" defTabSz="903288">
              <a:defRPr/>
            </a:pPr>
            <a:r>
              <a:rPr lang="en-US" sz="1200" b="1" dirty="0">
                <a:effectLst/>
              </a:rPr>
              <a:t>Common Primary Causes</a:t>
            </a:r>
            <a:endParaRPr lang="en-US" sz="12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effectLst/>
              </a:rPr>
              <a:t>3M’s </a:t>
            </a:r>
            <a:r>
              <a:rPr lang="en-US" sz="1200" b="1" dirty="0"/>
              <a:t>&amp;</a:t>
            </a:r>
            <a:r>
              <a:rPr lang="en-US" sz="1200" b="1" dirty="0">
                <a:effectLst/>
              </a:rPr>
              <a:t> P </a:t>
            </a:r>
            <a:r>
              <a:rPr lang="en-US" sz="1200" dirty="0">
                <a:effectLst/>
              </a:rPr>
              <a:t> 	Methods, Materials, Machinery, and People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err="1">
                <a:effectLst/>
              </a:rPr>
              <a:t>4P’s</a:t>
            </a:r>
            <a:r>
              <a:rPr lang="en-US" sz="1200" dirty="0">
                <a:effectLst/>
              </a:rPr>
              <a:t> 	Policies, Procedures, People and Plant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err="1">
                <a:effectLst/>
              </a:rPr>
              <a:t>6M’s</a:t>
            </a:r>
            <a:r>
              <a:rPr lang="en-US" sz="1200" dirty="0">
                <a:effectLst/>
              </a:rPr>
              <a:t> 	Machine, Methodology, Materials, Measurement, Man, and Nature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err="1">
                <a:effectLst/>
              </a:rPr>
              <a:t>8P’s</a:t>
            </a:r>
            <a:r>
              <a:rPr lang="en-US" sz="1200" dirty="0">
                <a:effectLst/>
              </a:rPr>
              <a:t> 	Price, Promotion, People, Processes, Place / Plant, Policies, 	Procedures &amp; Product (or Service)               (</a:t>
            </a:r>
            <a:r>
              <a:rPr lang="en-US" sz="1200" i="1" dirty="0">
                <a:effectLst/>
              </a:rPr>
              <a:t>for</a:t>
            </a:r>
            <a:r>
              <a:rPr lang="en-US" sz="1200" dirty="0">
                <a:effectLst/>
              </a:rPr>
              <a:t> </a:t>
            </a:r>
            <a:r>
              <a:rPr lang="en-US" sz="1200" i="1" dirty="0">
                <a:effectLst/>
              </a:rPr>
              <a:t>administration</a:t>
            </a:r>
            <a:r>
              <a:rPr lang="en-US" sz="1200" dirty="0">
                <a:effectLst/>
              </a:rPr>
              <a:t>)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err="1">
                <a:effectLst/>
              </a:rPr>
              <a:t>4S’s</a:t>
            </a:r>
            <a:r>
              <a:rPr lang="en-US" sz="1200" dirty="0"/>
              <a:t> 	</a:t>
            </a:r>
            <a:r>
              <a:rPr lang="en-US" sz="1200" dirty="0">
                <a:effectLst/>
              </a:rPr>
              <a:t>Surroundings, Suppliers, Systems, Skills     (</a:t>
            </a:r>
            <a:r>
              <a:rPr lang="en-US" sz="1200" i="1" dirty="0">
                <a:effectLst/>
              </a:rPr>
              <a:t>for</a:t>
            </a:r>
            <a:r>
              <a:rPr lang="en-US" sz="1200" dirty="0">
                <a:effectLst/>
              </a:rPr>
              <a:t> </a:t>
            </a:r>
            <a:r>
              <a:rPr lang="en-US" sz="1200" i="1" dirty="0">
                <a:effectLst/>
              </a:rPr>
              <a:t>services</a:t>
            </a:r>
            <a:r>
              <a:rPr lang="en-US" sz="1200" dirty="0">
                <a:effectLst/>
              </a:rPr>
              <a:t>)</a:t>
            </a:r>
            <a:endParaRPr lang="en-US" sz="1200" dirty="0"/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D0F7BB07-B3E3-4397-853D-1F01653D94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081885"/>
            <a:ext cx="3356213" cy="1889673"/>
          </a:xfrm>
          <a:prstGeom prst="rect">
            <a:avLst/>
          </a:prstGeom>
        </p:spPr>
      </p:pic>
      <p:grpSp>
        <p:nvGrpSpPr>
          <p:cNvPr id="27" name="Group 26">
            <a:extLst>
              <a:ext uri="{FF2B5EF4-FFF2-40B4-BE49-F238E27FC236}">
                <a16:creationId xmlns:a16="http://schemas.microsoft.com/office/drawing/2014/main" id="{D9CC6CD1-E29A-CFF6-42DE-2B0D4FC05930}"/>
              </a:ext>
            </a:extLst>
          </p:cNvPr>
          <p:cNvGrpSpPr/>
          <p:nvPr/>
        </p:nvGrpSpPr>
        <p:grpSpPr>
          <a:xfrm>
            <a:off x="7842231" y="28979"/>
            <a:ext cx="1055687" cy="851934"/>
            <a:chOff x="6499206" y="28979"/>
            <a:chExt cx="1055687" cy="851934"/>
          </a:xfrm>
        </p:grpSpPr>
        <p:sp>
          <p:nvSpPr>
            <p:cNvPr id="34" name="Text Box 44">
              <a:extLst>
                <a:ext uri="{FF2B5EF4-FFF2-40B4-BE49-F238E27FC236}">
                  <a16:creationId xmlns:a16="http://schemas.microsoft.com/office/drawing/2014/main" id="{3CC7DD33-9093-F82B-5173-CF0A292BA3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99206" y="28979"/>
              <a:ext cx="105568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</a:rPr>
                <a:t>Difficulty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E53F8638-C4D4-CFB9-3A5F-1E96F4BF02ED}"/>
                </a:ext>
              </a:extLst>
            </p:cNvPr>
            <p:cNvSpPr txBox="1"/>
            <p:nvPr/>
          </p:nvSpPr>
          <p:spPr>
            <a:xfrm>
              <a:off x="6537305" y="357693"/>
              <a:ext cx="979488" cy="523220"/>
            </a:xfrm>
            <a:prstGeom prst="rect">
              <a:avLst/>
            </a:prstGeom>
            <a:solidFill>
              <a:srgbClr val="CCFFCC"/>
            </a:solidFill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1400" dirty="0"/>
                <a:t>Easy to use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35711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-1" y="62543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Rectangle 150"/>
          <p:cNvSpPr>
            <a:spLocks noChangeArrowheads="1"/>
          </p:cNvSpPr>
          <p:nvPr/>
        </p:nvSpPr>
        <p:spPr bwMode="auto">
          <a:xfrm>
            <a:off x="162336" y="76200"/>
            <a:ext cx="87110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Fishbone Diagram – Example – Baseball team hits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4768A1-4E17-4AF0-A49C-882D2B200178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623A56-C4A6-418A-B2EF-4677918E5A99}"/>
              </a:ext>
            </a:extLst>
          </p:cNvPr>
          <p:cNvSpPr txBox="1"/>
          <p:nvPr/>
        </p:nvSpPr>
        <p:spPr>
          <a:xfrm>
            <a:off x="471920" y="5003605"/>
            <a:ext cx="8200158" cy="116955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effectLst/>
              </a:rPr>
              <a:t>For the primary causes, this fishbone started with the </a:t>
            </a:r>
            <a:r>
              <a:rPr lang="en-US" sz="1400" dirty="0" err="1">
                <a:effectLst/>
              </a:rPr>
              <a:t>6M’s</a:t>
            </a:r>
            <a:r>
              <a:rPr lang="en-US" sz="1400" dirty="0"/>
              <a:t> {</a:t>
            </a:r>
            <a:r>
              <a:rPr lang="en-US" sz="1400" dirty="0">
                <a:effectLst/>
              </a:rPr>
              <a:t>Machine, Methodology, Materials, Measurement, Man, Mother Nature}. Other possibilities coul</a:t>
            </a:r>
            <a:r>
              <a:rPr lang="en-US" sz="1400" dirty="0"/>
              <a:t>d have been used.</a:t>
            </a:r>
            <a:endParaRPr lang="en-US" sz="1400" dirty="0">
              <a:effectLst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By brainstorming on each primary (and then secondary) cause, you can sometimes identify non-obvious potential causes. For example, under </a:t>
            </a:r>
            <a:r>
              <a:rPr lang="en-US" sz="1400"/>
              <a:t>“Nature / Weather</a:t>
            </a:r>
            <a:r>
              <a:rPr lang="en-US" sz="1400" dirty="0"/>
              <a:t>” the location of the sun may be an issue in non-US baseball parks.</a:t>
            </a:r>
          </a:p>
        </p:txBody>
      </p:sp>
      <p:pic>
        <p:nvPicPr>
          <p:cNvPr id="64" name="Picture 63">
            <a:extLst>
              <a:ext uri="{FF2B5EF4-FFF2-40B4-BE49-F238E27FC236}">
                <a16:creationId xmlns:a16="http://schemas.microsoft.com/office/drawing/2014/main" id="{773E980C-DD85-4DAB-BC1A-C7CA7A1071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142" y="1356086"/>
            <a:ext cx="7999508" cy="322506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6DCB383-F53D-FCBE-9453-4DFB3FBF8B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41903" y="746034"/>
            <a:ext cx="1597933" cy="570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575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36"/>
          <p:cNvSpPr txBox="1">
            <a:spLocks noChangeArrowheads="1"/>
          </p:cNvSpPr>
          <p:nvPr/>
        </p:nvSpPr>
        <p:spPr bwMode="auto">
          <a:xfrm>
            <a:off x="228599" y="76200"/>
            <a:ext cx="86733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/>
              <a:t>Fishbone Diagram </a:t>
            </a:r>
            <a:r>
              <a:rPr lang="en-US" altLang="en-US" sz="2800" b="1">
                <a:solidFill>
                  <a:srgbClr val="000000"/>
                </a:solidFill>
              </a:rPr>
              <a:t>– Notes</a:t>
            </a:r>
            <a:endParaRPr lang="en-US" altLang="en-US" sz="2800" b="1" dirty="0">
              <a:solidFill>
                <a:srgbClr val="0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253CC5-4D2A-46AB-B279-E209A31A6ABC}"/>
              </a:ext>
            </a:extLst>
          </p:cNvPr>
          <p:cNvSpPr txBox="1"/>
          <p:nvPr/>
        </p:nvSpPr>
        <p:spPr>
          <a:xfrm>
            <a:off x="514350" y="7239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810558E-45B5-4362-943B-40FE4163BADE}"/>
              </a:ext>
            </a:extLst>
          </p:cNvPr>
          <p:cNvSpPr txBox="1"/>
          <p:nvPr/>
        </p:nvSpPr>
        <p:spPr>
          <a:xfrm>
            <a:off x="4762501" y="723900"/>
            <a:ext cx="4114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13A775-8F53-462A-AEDE-6F4FA49E2843}"/>
              </a:ext>
            </a:extLst>
          </p:cNvPr>
          <p:cNvCxnSpPr/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DD68932-B129-4895-BCCC-E11021D776F0}"/>
              </a:ext>
            </a:extLst>
          </p:cNvPr>
          <p:cNvSpPr txBox="1"/>
          <p:nvPr/>
        </p:nvSpPr>
        <p:spPr>
          <a:xfrm>
            <a:off x="514350" y="1168400"/>
            <a:ext cx="4114800" cy="53949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A Fishbone Diagram is also caused a </a:t>
            </a:r>
            <a:r>
              <a:rPr lang="en-US" sz="1400" i="1" dirty="0"/>
              <a:t>Cause-and-effect Diagram </a:t>
            </a:r>
            <a:r>
              <a:rPr lang="en-US" sz="1400" dirty="0"/>
              <a:t>and a </a:t>
            </a:r>
            <a:r>
              <a:rPr lang="en-US" sz="1400" i="1" dirty="0"/>
              <a:t>Ishikawa Diagram</a:t>
            </a:r>
            <a:r>
              <a:rPr lang="en-US" sz="1400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Fishbone Diagrams were invented by Kaoru Ishikawa. The name was changed from “Ishikawa “ to “fishbone” since it looks like a fish skeleton on its side.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This method is more structured than other brainstorming tools.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A fishbone diagram is one of the most popular Six Sigma tools.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Since fi</a:t>
            </a:r>
            <a:r>
              <a:rPr lang="en-US" sz="1400" b="0" dirty="0"/>
              <a:t>shbone diagrams only identify potential causes, a Pareto Chart might be used to determine which potential causes are, in fact, important causes</a:t>
            </a:r>
            <a:r>
              <a:rPr lang="en-US" sz="1400" dirty="0"/>
              <a:t> to address.</a:t>
            </a:r>
            <a:endParaRPr lang="en-US" sz="1400" b="0" dirty="0"/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The “5 Whys” tool and fishbone diagrams are similar tools. While a fishbone diagram performs a breadth-first search, a “5 Whys” analysis performs a depth-first search.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As in the “5 Whys” root cause analysis method, it is important that the potential root causes be actionable.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A fishbone diagram is one of the “7 Basic Quality Tools”: Check sheet, Control chart, Divide and Conquer, Fishbone diagram, Histogram, Pareto chart, Scatter diagram.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2E6C37-3D60-4075-B12A-95857B601D06}"/>
              </a:ext>
            </a:extLst>
          </p:cNvPr>
          <p:cNvSpPr txBox="1"/>
          <p:nvPr/>
        </p:nvSpPr>
        <p:spPr>
          <a:xfrm>
            <a:off x="4762502" y="1168400"/>
            <a:ext cx="4114800" cy="9541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Using sticky notes for creating fishbone diagrams is recommended, as they can be moved around by the team developing the diagram.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70058A-1D4B-434C-A6C9-EBD78D843882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75262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594</Words>
  <Application>Microsoft Office PowerPoint</Application>
  <PresentationFormat>On-screen Show (4:3)</PresentationFormat>
  <Paragraphs>46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2022-06-18T03:04:59Z</dcterms:created>
  <dcterms:modified xsi:type="dcterms:W3CDTF">2024-11-01T13:54:08Z</dcterms:modified>
</cp:coreProperties>
</file>