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1269" r:id="rId2"/>
    <p:sldId id="268" r:id="rId3"/>
    <p:sldId id="127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DDE1"/>
    <a:srgbClr val="E6E6E6"/>
    <a:srgbClr val="FFFFFF"/>
    <a:srgbClr val="438C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7" autoAdjust="0"/>
    <p:restoredTop sz="94660"/>
  </p:normalViewPr>
  <p:slideViewPr>
    <p:cSldViewPr snapToGrid="0">
      <p:cViewPr varScale="1">
        <p:scale>
          <a:sx n="85" d="100"/>
          <a:sy n="85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F852D7-F6C8-410B-A99B-AF8371F4877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BF0B32-EF87-4CE7-8BB0-AA8333FF7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340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5AB3837C-C681-D800-B198-E379C07FE8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ACC92669-A04B-4D61-954C-D62FDC95C0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54680E3B-7C7D-4D70-89E4-7681C4B2AA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A83F4E-8DE7-4A6B-A17B-8447FBA049AA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251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DF777BEE-AA98-9473-F4EB-1E75CBF4B4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F981CF97-57A2-919F-314D-BBD5A24F8C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839061E7-AC02-B02E-F0B0-35A74A394E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65D909-8F2A-487C-B4DE-909447D25D54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70385B5-46C4-C0DF-EFF5-87E1E748AC1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DE1D596B-CE6E-986A-F69B-3CD97A4BE5A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5FFFA6E8-5247-7412-0970-7A2690F29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AB7495-1484-46A7-8EC5-C4A641FAB8EF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3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32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738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21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904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585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579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562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036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107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327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98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85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882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BB96A89E-9A6C-EDC7-B7CD-E233422CFAB1}"/>
              </a:ext>
            </a:extLst>
          </p:cNvPr>
          <p:cNvSpPr/>
          <p:nvPr/>
        </p:nvSpPr>
        <p:spPr>
          <a:xfrm>
            <a:off x="4225925" y="1878013"/>
            <a:ext cx="4752975" cy="1092832"/>
          </a:xfrm>
          <a:prstGeom prst="triangle">
            <a:avLst>
              <a:gd name="adj" fmla="val 33989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3075" name="Rectangle 150">
            <a:extLst>
              <a:ext uri="{FF2B5EF4-FFF2-40B4-BE49-F238E27FC236}">
                <a16:creationId xmlns:a16="http://schemas.microsoft.com/office/drawing/2014/main" id="{82A0C86E-8B4F-948F-814E-046F1F883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4410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/>
              <a:t>Dashboard</a:t>
            </a:r>
          </a:p>
        </p:txBody>
      </p:sp>
      <p:sp>
        <p:nvSpPr>
          <p:cNvPr id="3076" name="Text Box 161">
            <a:extLst>
              <a:ext uri="{FF2B5EF4-FFF2-40B4-BE49-F238E27FC236}">
                <a16:creationId xmlns:a16="http://schemas.microsoft.com/office/drawing/2014/main" id="{D6A297CC-1EBF-49B8-DBD2-BDBBC1720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8762" y="74613"/>
            <a:ext cx="239207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="1" dirty="0"/>
              <a:t>Problem</a:t>
            </a:r>
          </a:p>
          <a:p>
            <a:pPr eaLnBrk="1" hangingPunct="1"/>
            <a:r>
              <a:rPr lang="en-US" altLang="en-US" sz="1600" dirty="0"/>
              <a:t>How to monitor performance?</a:t>
            </a:r>
          </a:p>
        </p:txBody>
      </p:sp>
      <p:sp>
        <p:nvSpPr>
          <p:cNvPr id="3077" name="Line 165">
            <a:extLst>
              <a:ext uri="{FF2B5EF4-FFF2-40B4-BE49-F238E27FC236}">
                <a16:creationId xmlns:a16="http://schemas.microsoft.com/office/drawing/2014/main" id="{D0BDFCFA-8F59-3186-7ACE-B27130904795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Line 166">
            <a:extLst>
              <a:ext uri="{FF2B5EF4-FFF2-40B4-BE49-F238E27FC236}">
                <a16:creationId xmlns:a16="http://schemas.microsoft.com/office/drawing/2014/main" id="{582D008A-D2EA-304F-87A8-893388D7FC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89525" y="2063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 Box 152">
            <a:extLst>
              <a:ext uri="{FF2B5EF4-FFF2-40B4-BE49-F238E27FC236}">
                <a16:creationId xmlns:a16="http://schemas.microsoft.com/office/drawing/2014/main" id="{8AB95115-47B5-8A07-55F3-014484F84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0255" y="2952095"/>
            <a:ext cx="5120640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b="1" dirty="0"/>
              <a:t>Determine audience</a:t>
            </a:r>
            <a:endParaRPr lang="en-US" sz="1600" dirty="0"/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/>
              <a:t>Who benefits from the dashboard?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dirty="0"/>
              <a:t>Select metrics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/>
              <a:t>Which metrics, ideally 3-7, should appear? </a:t>
            </a:r>
          </a:p>
          <a:p>
            <a:pPr lvl="1"/>
            <a:r>
              <a:rPr lang="en-US" sz="1600" dirty="0"/>
              <a:t>	(The audience should influence the metrics.)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/>
              <a:t>Common metrics: customer complaints, product defects, safety, system downtime, or sales.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dirty="0"/>
              <a:t>Design presentation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/>
              <a:t>How should each metric be represented? 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/>
              <a:t>How should the metrics appear in the display?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dirty="0"/>
              <a:t>Implementation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/>
              <a:t>How will the metric values be updated?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/>
              <a:t>How often will the metric values be updated?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dirty="0"/>
              <a:t>Review and update as needed</a:t>
            </a:r>
          </a:p>
        </p:txBody>
      </p:sp>
      <p:sp>
        <p:nvSpPr>
          <p:cNvPr id="3080" name="Rectangle 32">
            <a:extLst>
              <a:ext uri="{FF2B5EF4-FFF2-40B4-BE49-F238E27FC236}">
                <a16:creationId xmlns:a16="http://schemas.microsoft.com/office/drawing/2014/main" id="{67B1F53B-8B49-780D-35B8-8FD513044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2862" y="1379537"/>
            <a:ext cx="2478087" cy="1017161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square" lIns="92927" tIns="46462" rIns="92927" bIns="46462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b="1" dirty="0"/>
              <a:t>Dashboard Creation    Process     </a:t>
            </a:r>
          </a:p>
        </p:txBody>
      </p:sp>
      <p:cxnSp>
        <p:nvCxnSpPr>
          <p:cNvPr id="3081" name="Straight Arrow Connector 47">
            <a:extLst>
              <a:ext uri="{FF2B5EF4-FFF2-40B4-BE49-F238E27FC236}">
                <a16:creationId xmlns:a16="http://schemas.microsoft.com/office/drawing/2014/main" id="{D53887EE-68C1-89AA-2506-5DEC0C964C5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618015" y="2107953"/>
            <a:ext cx="1171575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2" name="TextBox 44">
            <a:extLst>
              <a:ext uri="{FF2B5EF4-FFF2-40B4-BE49-F238E27FC236}">
                <a16:creationId xmlns:a16="http://schemas.microsoft.com/office/drawing/2014/main" id="{2B0B992E-ECCB-DEC4-AA2C-C61E5FC11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2092" y="1389995"/>
            <a:ext cx="130968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1400" dirty="0">
                <a:solidFill>
                  <a:srgbClr val="0070C0"/>
                </a:solidFill>
              </a:rPr>
              <a:t>Need to communicate</a:t>
            </a:r>
          </a:p>
          <a:p>
            <a:pPr marL="0" indent="0" eaLnBrk="1" hangingPunct="1"/>
            <a:r>
              <a:rPr lang="en-US" altLang="en-US" sz="1400" dirty="0">
                <a:solidFill>
                  <a:srgbClr val="0070C0"/>
                </a:solidFill>
              </a:rPr>
              <a:t>current status</a:t>
            </a:r>
          </a:p>
        </p:txBody>
      </p:sp>
      <p:cxnSp>
        <p:nvCxnSpPr>
          <p:cNvPr id="3083" name="Straight Arrow Connector 47">
            <a:extLst>
              <a:ext uri="{FF2B5EF4-FFF2-40B4-BE49-F238E27FC236}">
                <a16:creationId xmlns:a16="http://schemas.microsoft.com/office/drawing/2014/main" id="{0780B184-9D72-C0C1-0F07-0A996E63F8C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50711" y="2120653"/>
            <a:ext cx="1169987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4" name="TextBox 44">
            <a:extLst>
              <a:ext uri="{FF2B5EF4-FFF2-40B4-BE49-F238E27FC236}">
                <a16:creationId xmlns:a16="http://schemas.microsoft.com/office/drawing/2014/main" id="{7EDD3D3B-43CB-35EA-687B-7AF37F300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0949" y="1357531"/>
            <a:ext cx="124200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1400" dirty="0">
                <a:solidFill>
                  <a:srgbClr val="0070C0"/>
                </a:solidFill>
              </a:rPr>
              <a:t>Graphical informational display</a:t>
            </a:r>
          </a:p>
        </p:txBody>
      </p:sp>
      <p:grpSp>
        <p:nvGrpSpPr>
          <p:cNvPr id="3085" name="Group 23">
            <a:extLst>
              <a:ext uri="{FF2B5EF4-FFF2-40B4-BE49-F238E27FC236}">
                <a16:creationId xmlns:a16="http://schemas.microsoft.com/office/drawing/2014/main" id="{D5708C92-0B04-49C5-E978-0504660CA6CF}"/>
              </a:ext>
            </a:extLst>
          </p:cNvPr>
          <p:cNvGrpSpPr>
            <a:grpSpLocks/>
          </p:cNvGrpSpPr>
          <p:nvPr/>
        </p:nvGrpSpPr>
        <p:grpSpPr bwMode="auto">
          <a:xfrm>
            <a:off x="7842250" y="28575"/>
            <a:ext cx="1055688" cy="852488"/>
            <a:chOff x="6499206" y="28979"/>
            <a:chExt cx="1055687" cy="851934"/>
          </a:xfrm>
        </p:grpSpPr>
        <p:sp>
          <p:nvSpPr>
            <p:cNvPr id="3092" name="Text Box 44">
              <a:extLst>
                <a:ext uri="{FF2B5EF4-FFF2-40B4-BE49-F238E27FC236}">
                  <a16:creationId xmlns:a16="http://schemas.microsoft.com/office/drawing/2014/main" id="{D641EE23-5866-E2EE-AFDB-C68EAF8F0A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99206" y="28979"/>
              <a:ext cx="105568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600" b="1" dirty="0">
                  <a:solidFill>
                    <a:srgbClr val="000000"/>
                  </a:solidFill>
                </a:rPr>
                <a:t>Difficulty</a:t>
              </a:r>
            </a:p>
          </p:txBody>
        </p:sp>
        <p:sp>
          <p:nvSpPr>
            <p:cNvPr id="3093" name="TextBox 29">
              <a:extLst>
                <a:ext uri="{FF2B5EF4-FFF2-40B4-BE49-F238E27FC236}">
                  <a16:creationId xmlns:a16="http://schemas.microsoft.com/office/drawing/2014/main" id="{6DF60613-C9E2-D4EE-8CC0-BCBB82F6CD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37305" y="357693"/>
              <a:ext cx="979488" cy="523220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/>
                <a:t>Easy to use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8ABC3F5F-0259-8E72-AA0A-D6BC91577026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2023 Dan Zwillinger. All rights reserved.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0CB98E-6E33-8E3F-F6B2-C36C435522CF}"/>
              </a:ext>
            </a:extLst>
          </p:cNvPr>
          <p:cNvSpPr txBox="1"/>
          <p:nvPr/>
        </p:nvSpPr>
        <p:spPr>
          <a:xfrm>
            <a:off x="127000" y="1370013"/>
            <a:ext cx="3291840" cy="255454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ts val="0"/>
              </a:spcBef>
              <a:defRPr sz="1600" b="0">
                <a:latin typeface="Arial" charset="0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</a:t>
            </a:r>
            <a:r>
              <a:rPr lang="en-US" b="1" dirty="0">
                <a:solidFill>
                  <a:srgbClr val="0070C0"/>
                </a:solidFill>
              </a:rPr>
              <a:t>dashboard</a:t>
            </a:r>
            <a:r>
              <a:rPr lang="en-US" dirty="0"/>
              <a:t> is a business reporting tool consolidating and displaying critical metrics and key performance indicators (</a:t>
            </a:r>
            <a:r>
              <a:rPr lang="en-US" dirty="0" err="1"/>
              <a:t>KPIs</a:t>
            </a:r>
            <a:r>
              <a:rPr lang="en-US" dirty="0"/>
              <a:t>) on one screen/page.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Dashboards allow real-time performance to be monitored, usually with multiple graphics.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Dashboards are used at every level of an organization.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6567B2-5D42-C8CD-FDA5-87704FB27C25}"/>
              </a:ext>
            </a:extLst>
          </p:cNvPr>
          <p:cNvSpPr txBox="1"/>
          <p:nvPr/>
        </p:nvSpPr>
        <p:spPr>
          <a:xfrm>
            <a:off x="62723" y="4504203"/>
            <a:ext cx="35435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Metrics can use elements to show meta information. Below, see change in color and arrow direction</a:t>
            </a:r>
            <a:endParaRPr lang="en-US" sz="1800" dirty="0"/>
          </a:p>
          <a:p>
            <a:endParaRPr lang="en-US" sz="1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36272CC-CE94-2475-DC8C-18DA7F6D7B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23" y="5487987"/>
            <a:ext cx="3420393" cy="1016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487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882CB6E-F73D-0768-0C76-D1E7E6F92280}"/>
              </a:ext>
            </a:extLst>
          </p:cNvPr>
          <p:cNvSpPr/>
          <p:nvPr/>
        </p:nvSpPr>
        <p:spPr>
          <a:xfrm>
            <a:off x="426650" y="967351"/>
            <a:ext cx="8465905" cy="5272175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5123" name="Line 6">
            <a:extLst>
              <a:ext uri="{FF2B5EF4-FFF2-40B4-BE49-F238E27FC236}">
                <a16:creationId xmlns:a16="http://schemas.microsoft.com/office/drawing/2014/main" id="{0DAB936D-49F7-1A30-F459-B4030A6CB57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508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Rectangle 150">
            <a:extLst>
              <a:ext uri="{FF2B5EF4-FFF2-40B4-BE49-F238E27FC236}">
                <a16:creationId xmlns:a16="http://schemas.microsoft.com/office/drawing/2014/main" id="{A7E82435-976E-4CA7-5C16-D698A53B0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70009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/>
              <a:t>Dashboard – Example – 6in6 web site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4CE0898-6F33-1E18-5AB3-6EEEA5B2C7BE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2023 Dan Zwillinger. All rights reserved.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82C7056-211D-C5B7-C610-D2613364D0BA}"/>
              </a:ext>
            </a:extLst>
          </p:cNvPr>
          <p:cNvSpPr txBox="1"/>
          <p:nvPr/>
        </p:nvSpPr>
        <p:spPr>
          <a:xfrm>
            <a:off x="5778502" y="6257103"/>
            <a:ext cx="3047629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000" dirty="0">
                <a:latin typeface="Arial" charset="0"/>
              </a:rPr>
              <a:t>Figure credits</a:t>
            </a:r>
          </a:p>
          <a:p>
            <a:r>
              <a:rPr lang="en-US" sz="1000" dirty="0"/>
              <a:t>https://commons.wikimedia.org/wiki/File:Pie-chart.jpg</a:t>
            </a:r>
          </a:p>
          <a:p>
            <a:r>
              <a:rPr lang="en-US" sz="1000" dirty="0"/>
              <a:t>https://openclipart.org/detail/323734/thermometer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3F27DC0-2477-4233-D0AB-0AB4FF18DD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7575" y="4361981"/>
            <a:ext cx="1414910" cy="161369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2C06A83-E650-0D99-CCBE-467D22D55B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46238" y="4361981"/>
            <a:ext cx="2416612" cy="161369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F606A3D-64FE-BCA7-BAD0-F758DD10832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6067" y="3887218"/>
            <a:ext cx="3475952" cy="208846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8D70646-4C50-C9F3-DAC2-3FE60B886216}"/>
              </a:ext>
            </a:extLst>
          </p:cNvPr>
          <p:cNvSpPr txBox="1"/>
          <p:nvPr/>
        </p:nvSpPr>
        <p:spPr>
          <a:xfrm>
            <a:off x="798867" y="3545581"/>
            <a:ext cx="374226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/>
              <a:t>Weekly number of 6in6 web pages served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B37C316-2216-6C95-20C3-1821F493A1EE}"/>
              </a:ext>
            </a:extLst>
          </p:cNvPr>
          <p:cNvSpPr txBox="1"/>
          <p:nvPr/>
        </p:nvSpPr>
        <p:spPr>
          <a:xfrm>
            <a:off x="6254714" y="1455227"/>
            <a:ext cx="150502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/>
              <a:t>Number of new 6in6 web pages (this month)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986589B-6ADE-CD78-49D5-C10AC84B3BB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53252" y="1263284"/>
            <a:ext cx="906341" cy="259462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B47B9582-6997-0BC0-9C04-724FA9F2522F}"/>
              </a:ext>
            </a:extLst>
          </p:cNvPr>
          <p:cNvSpPr txBox="1"/>
          <p:nvPr/>
        </p:nvSpPr>
        <p:spPr>
          <a:xfrm>
            <a:off x="8206180" y="155606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5FB0FAA-E372-BC09-BE12-267B6EAF97DB}"/>
              </a:ext>
            </a:extLst>
          </p:cNvPr>
          <p:cNvSpPr txBox="1"/>
          <p:nvPr/>
        </p:nvSpPr>
        <p:spPr>
          <a:xfrm>
            <a:off x="8206180" y="2661277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024C6E4-339D-948B-AC4B-BC38607970E8}"/>
              </a:ext>
            </a:extLst>
          </p:cNvPr>
          <p:cNvSpPr txBox="1"/>
          <p:nvPr/>
        </p:nvSpPr>
        <p:spPr>
          <a:xfrm>
            <a:off x="3929159" y="2871102"/>
            <a:ext cx="278332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4 July 2023 – 6in6 web site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768CA3BC-584D-CAE1-027C-8415A5E7946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50562" y="1179890"/>
            <a:ext cx="3742266" cy="15761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7D24603A-0A97-6B08-627B-7C23629520EE}"/>
              </a:ext>
            </a:extLst>
          </p:cNvPr>
          <p:cNvSpPr txBox="1"/>
          <p:nvPr/>
        </p:nvSpPr>
        <p:spPr>
          <a:xfrm>
            <a:off x="8206180" y="2108673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6">
            <a:extLst>
              <a:ext uri="{FF2B5EF4-FFF2-40B4-BE49-F238E27FC236}">
                <a16:creationId xmlns:a16="http://schemas.microsoft.com/office/drawing/2014/main" id="{B9400EB0-370C-B19E-2930-A4F9EC229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"/>
            <a:ext cx="7200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/>
              <a:t>Dashboard</a:t>
            </a:r>
            <a:r>
              <a:rPr lang="en-US" altLang="en-US" sz="2800" b="1" dirty="0">
                <a:solidFill>
                  <a:srgbClr val="000000"/>
                </a:solidFill>
              </a:rPr>
              <a:t> – Notes</a:t>
            </a:r>
          </a:p>
        </p:txBody>
      </p:sp>
      <p:sp>
        <p:nvSpPr>
          <p:cNvPr id="7171" name="TextBox 3">
            <a:extLst>
              <a:ext uri="{FF2B5EF4-FFF2-40B4-BE49-F238E27FC236}">
                <a16:creationId xmlns:a16="http://schemas.microsoft.com/office/drawing/2014/main" id="{6C4A215A-523E-BDEF-E65D-A44CC89F7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1</a:t>
            </a:r>
          </a:p>
        </p:txBody>
      </p:sp>
      <p:sp>
        <p:nvSpPr>
          <p:cNvPr id="7172" name="TextBox 26">
            <a:extLst>
              <a:ext uri="{FF2B5EF4-FFF2-40B4-BE49-F238E27FC236}">
                <a16:creationId xmlns:a16="http://schemas.microsoft.com/office/drawing/2014/main" id="{E51E1888-7BCB-3945-0FA6-3CBDDB358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50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2</a:t>
            </a:r>
          </a:p>
        </p:txBody>
      </p:sp>
      <p:cxnSp>
        <p:nvCxnSpPr>
          <p:cNvPr id="7173" name="Straight Connector 5">
            <a:extLst>
              <a:ext uri="{FF2B5EF4-FFF2-40B4-BE49-F238E27FC236}">
                <a16:creationId xmlns:a16="http://schemas.microsoft.com/office/drawing/2014/main" id="{5449BDF5-2E5F-E43A-673A-80152D5185F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131B619-88F2-A3AC-62B5-467CD07B141D}"/>
              </a:ext>
            </a:extLst>
          </p:cNvPr>
          <p:cNvSpPr txBox="1"/>
          <p:nvPr/>
        </p:nvSpPr>
        <p:spPr>
          <a:xfrm>
            <a:off x="514350" y="1168400"/>
            <a:ext cx="4114800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/>
              <a:t>While a dashboard may be electric and updated every second, they may also be on paper and updated by hand.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Electronic dashboards may be viewed, for example, on a large public monitor or via a web application.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There is a fundamental difference a dashboard and a scorecard: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/>
              <a:t>Dashboard: </a:t>
            </a:r>
            <a:r>
              <a:rPr lang="en-US" sz="1600" dirty="0">
                <a:effectLst/>
              </a:rPr>
              <a:t>a performance </a:t>
            </a:r>
            <a:r>
              <a:rPr lang="en-US" sz="1600" i="1" dirty="0">
                <a:effectLst/>
              </a:rPr>
              <a:t>monitoring</a:t>
            </a:r>
            <a:r>
              <a:rPr lang="en-US" sz="1600" dirty="0">
                <a:effectLst/>
              </a:rPr>
              <a:t> system, it has real-time views of </a:t>
            </a:r>
            <a:r>
              <a:rPr lang="en-US" sz="1600" dirty="0" err="1">
                <a:effectLst/>
              </a:rPr>
              <a:t>KPIs</a:t>
            </a:r>
            <a:endParaRPr lang="en-US" sz="1600" dirty="0">
              <a:effectLst/>
            </a:endParaRP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>
                <a:effectLst/>
              </a:rPr>
              <a:t> Scorecard: a performance </a:t>
            </a:r>
            <a:r>
              <a:rPr lang="en-US" sz="1600" i="1" dirty="0">
                <a:effectLst/>
              </a:rPr>
              <a:t>management</a:t>
            </a:r>
            <a:r>
              <a:rPr lang="en-US" sz="1600" dirty="0">
                <a:effectLst/>
              </a:rPr>
              <a:t> system,  it compares current state to organizational goals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005AA22-5A3A-9B13-815E-890318F774CB}"/>
              </a:ext>
            </a:extLst>
          </p:cNvPr>
          <p:cNvSpPr txBox="1"/>
          <p:nvPr/>
        </p:nvSpPr>
        <p:spPr>
          <a:xfrm>
            <a:off x="4762500" y="1168400"/>
            <a:ext cx="4114800" cy="2462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This example has graphics for multiple </a:t>
            </a:r>
            <a:r>
              <a:rPr lang="en-US" sz="1400" dirty="0" err="1">
                <a:latin typeface="Arial" charset="0"/>
              </a:rPr>
              <a:t>KPIs</a:t>
            </a:r>
            <a:r>
              <a:rPr lang="en-US" sz="1400" dirty="0">
                <a:latin typeface="Arial" charset="0"/>
              </a:rPr>
              <a:t>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The different graphics shown include:</a:t>
            </a:r>
          </a:p>
          <a:p>
            <a:pPr marL="800100" lvl="1" indent="-342900">
              <a:buFont typeface="+mj-lt"/>
              <a:buAutoNum type="alphaUcPeriod"/>
              <a:defRPr/>
            </a:pPr>
            <a:r>
              <a:rPr lang="en-US" sz="1400" dirty="0">
                <a:latin typeface="Arial" charset="0"/>
              </a:rPr>
              <a:t>A pie chart</a:t>
            </a:r>
          </a:p>
          <a:p>
            <a:pPr marL="800100" lvl="1" indent="-342900">
              <a:buFont typeface="+mj-lt"/>
              <a:buAutoNum type="alphaUcPeriod"/>
              <a:defRPr/>
            </a:pPr>
            <a:r>
              <a:rPr lang="en-US" sz="1400" dirty="0">
                <a:latin typeface="Arial" charset="0"/>
              </a:rPr>
              <a:t>A line chart</a:t>
            </a:r>
          </a:p>
          <a:p>
            <a:pPr marL="800100" lvl="1" indent="-342900">
              <a:buFont typeface="+mj-lt"/>
              <a:buAutoNum type="alphaUcPeriod"/>
              <a:defRPr/>
            </a:pPr>
            <a:r>
              <a:rPr lang="en-US" sz="1400" dirty="0">
                <a:latin typeface="Arial" charset="0"/>
              </a:rPr>
              <a:t>A number</a:t>
            </a:r>
          </a:p>
          <a:p>
            <a:pPr marL="800100" lvl="1" indent="-342900">
              <a:buFont typeface="+mj-lt"/>
              <a:buAutoNum type="alphaUcPeriod"/>
              <a:defRPr/>
            </a:pPr>
            <a:r>
              <a:rPr lang="en-US" sz="1400" dirty="0">
                <a:latin typeface="Arial" charset="0"/>
              </a:rPr>
              <a:t>A text block</a:t>
            </a:r>
          </a:p>
          <a:p>
            <a:pPr marL="800100" lvl="1" indent="-342900">
              <a:buFont typeface="+mj-lt"/>
              <a:buAutoNum type="alphaUcPeriod"/>
              <a:defRPr/>
            </a:pPr>
            <a:r>
              <a:rPr lang="en-US" sz="1400" dirty="0">
                <a:latin typeface="Arial" charset="0"/>
              </a:rPr>
              <a:t>A thermometer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Other common elements that sometimes appear are: </a:t>
            </a:r>
          </a:p>
          <a:p>
            <a:pPr marL="800100" lvl="1" indent="-342900">
              <a:buFont typeface="+mj-lt"/>
              <a:buAutoNum type="alphaUcPeriod"/>
              <a:defRPr/>
            </a:pPr>
            <a:r>
              <a:rPr lang="en-US" sz="1400" dirty="0">
                <a:latin typeface="Arial" charset="0"/>
              </a:rPr>
              <a:t>Histograms</a:t>
            </a:r>
          </a:p>
          <a:p>
            <a:pPr marL="800100" lvl="1" indent="-342900">
              <a:buFont typeface="+mj-lt"/>
              <a:buAutoNum type="alphaUcPeriod"/>
              <a:defRPr/>
            </a:pPr>
            <a:r>
              <a:rPr lang="en-US" sz="1400" dirty="0">
                <a:latin typeface="Arial" charset="0"/>
              </a:rPr>
              <a:t>Bar charts &amp; stacked bar charts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A643CE-165D-E524-0887-E9E393878449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2022 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36393024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3939</TotalTime>
  <Words>399</Words>
  <Application>Microsoft Office PowerPoint</Application>
  <PresentationFormat>On-screen Show (4:3)</PresentationFormat>
  <Paragraphs>60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zwillinger</dc:creator>
  <cp:lastModifiedBy>dan zwillinger</cp:lastModifiedBy>
  <cp:revision>38</cp:revision>
  <dcterms:created xsi:type="dcterms:W3CDTF">2022-08-07T10:33:11Z</dcterms:created>
  <dcterms:modified xsi:type="dcterms:W3CDTF">2024-11-01T13:51:38Z</dcterms:modified>
</cp:coreProperties>
</file>