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69" r:id="rId2"/>
    <p:sldId id="268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CCFFCC"/>
    <a:srgbClr val="CCECFF"/>
    <a:srgbClr val="FF0000"/>
    <a:srgbClr val="FFFFCC"/>
    <a:srgbClr val="CCFFFF"/>
    <a:srgbClr val="00FFFF"/>
    <a:srgbClr val="0099FF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5676" autoAdjust="0"/>
  </p:normalViewPr>
  <p:slideViewPr>
    <p:cSldViewPr>
      <p:cViewPr varScale="1">
        <p:scale>
          <a:sx n="81" d="100"/>
          <a:sy n="81" d="100"/>
        </p:scale>
        <p:origin x="62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12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68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1662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Value Stream Mapping (</a:t>
            </a:r>
            <a:r>
              <a:rPr lang="en-US" altLang="en-US" sz="2800" b="1" dirty="0" err="1">
                <a:solidFill>
                  <a:schemeClr val="tx2"/>
                </a:solidFill>
              </a:rPr>
              <a:t>VSM</a:t>
            </a:r>
            <a:r>
              <a:rPr lang="en-US" altLang="en-US" sz="2800" b="1" dirty="0">
                <a:solidFill>
                  <a:schemeClr val="tx2"/>
                </a:solidFill>
              </a:rPr>
              <a:t>)</a:t>
            </a:r>
            <a:endParaRPr lang="en-US" sz="2800" b="1" dirty="0"/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952401" y="69505"/>
            <a:ext cx="20007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add value for your customers?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97108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66674" y="28976"/>
            <a:ext cx="0" cy="9541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11" y="1190662"/>
            <a:ext cx="3749040" cy="243036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A </a:t>
            </a:r>
            <a:r>
              <a:rPr lang="en-US" sz="1400" b="1" dirty="0">
                <a:solidFill>
                  <a:srgbClr val="0070C0"/>
                </a:solidFill>
              </a:rPr>
              <a:t>Value Stream Map </a:t>
            </a:r>
            <a:r>
              <a:rPr lang="en-US" sz="1400" dirty="0"/>
              <a:t>(</a:t>
            </a:r>
            <a:r>
              <a:rPr lang="en-US" sz="1400" b="1" dirty="0" err="1">
                <a:solidFill>
                  <a:srgbClr val="0070C0"/>
                </a:solidFill>
              </a:rPr>
              <a:t>VSM</a:t>
            </a:r>
            <a:r>
              <a:rPr lang="en-US" sz="1400" dirty="0"/>
              <a:t>) </a:t>
            </a:r>
            <a:r>
              <a:rPr lang="en-US" sz="1400" dirty="0">
                <a:effectLst/>
                <a:latin typeface="Arial" panose="020B0604020202020204" pitchFamily="34" charset="0"/>
              </a:rPr>
              <a:t>graphically shows, for a single product or service, the material flows </a:t>
            </a:r>
            <a:r>
              <a:rPr lang="en-US" sz="1400" dirty="0">
                <a:latin typeface="Arial" panose="020B0604020202020204" pitchFamily="34" charset="0"/>
              </a:rPr>
              <a:t>and the </a:t>
            </a:r>
            <a:r>
              <a:rPr lang="en-US" sz="1400" dirty="0">
                <a:effectLst/>
                <a:latin typeface="Arial" panose="020B0604020202020204" pitchFamily="34" charset="0"/>
              </a:rPr>
              <a:t>information flows that signal and control the material flows.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kern="0" dirty="0">
                <a:latin typeface="Arial" panose="020B0604020202020204" pitchFamily="34" charset="0"/>
              </a:rPr>
              <a:t>A </a:t>
            </a:r>
            <a:r>
              <a:rPr lang="en-US" altLang="en-US" sz="1400" kern="0" dirty="0" err="1">
                <a:latin typeface="Arial" panose="020B0604020202020204" pitchFamily="34" charset="0"/>
              </a:rPr>
              <a:t>VSM</a:t>
            </a:r>
            <a:r>
              <a:rPr lang="en-US" altLang="en-US" sz="1400" kern="0" dirty="0">
                <a:latin typeface="Arial" panose="020B0604020202020204" pitchFamily="34" charset="0"/>
              </a:rPr>
              <a:t> uses standard icons to represent processes, materials, and information.</a:t>
            </a:r>
            <a:endParaRPr lang="en-US" altLang="en-US" sz="1400" kern="0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</a:rPr>
              <a:t>The </a:t>
            </a:r>
            <a:r>
              <a:rPr lang="en-US" sz="1400" dirty="0" err="1">
                <a:latin typeface="Arial" panose="020B0604020202020204" pitchFamily="34" charset="0"/>
              </a:rPr>
              <a:t>VSM</a:t>
            </a:r>
            <a:r>
              <a:rPr lang="en-US" sz="1400" dirty="0">
                <a:latin typeface="Arial" panose="020B0604020202020204" pitchFamily="34" charset="0"/>
              </a:rPr>
              <a:t> shows how customer value is added at each step.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</a:rPr>
              <a:t>Typically both a</a:t>
            </a:r>
            <a:r>
              <a:rPr lang="en-US" sz="1400" dirty="0">
                <a:effectLst/>
                <a:latin typeface="Arial" panose="020B0604020202020204" pitchFamily="34" charset="0"/>
              </a:rPr>
              <a:t> </a:t>
            </a:r>
            <a:r>
              <a:rPr lang="en-US" sz="1400" b="1" dirty="0">
                <a:effectLst/>
                <a:latin typeface="Arial" panose="020B0604020202020204" pitchFamily="34" charset="0"/>
              </a:rPr>
              <a:t>Current State Map </a:t>
            </a:r>
            <a:r>
              <a:rPr lang="en-US" sz="1400" dirty="0">
                <a:effectLst/>
                <a:latin typeface="Arial" panose="020B0604020202020204" pitchFamily="34" charset="0"/>
              </a:rPr>
              <a:t>(the current process) and a </a:t>
            </a:r>
            <a:r>
              <a:rPr lang="en-US" sz="1400" b="1" dirty="0">
                <a:effectLst/>
                <a:latin typeface="Arial" panose="020B0604020202020204" pitchFamily="34" charset="0"/>
              </a:rPr>
              <a:t>Future State Map </a:t>
            </a:r>
            <a:r>
              <a:rPr lang="en-US" sz="1400" dirty="0">
                <a:effectLst/>
                <a:latin typeface="Arial" panose="020B0604020202020204" pitchFamily="34" charset="0"/>
              </a:rPr>
              <a:t>(what the process could be) are created.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B1D788B-1608-461E-B43D-70DBF9CBB495}"/>
              </a:ext>
            </a:extLst>
          </p:cNvPr>
          <p:cNvSpPr/>
          <p:nvPr/>
        </p:nvSpPr>
        <p:spPr>
          <a:xfrm>
            <a:off x="4747949" y="1772083"/>
            <a:ext cx="4297680" cy="517104"/>
          </a:xfrm>
          <a:prstGeom prst="triangle">
            <a:avLst>
              <a:gd name="adj" fmla="val 4051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6BA42D76-7BA6-4764-8E85-E37D92C07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8441" y="2285044"/>
            <a:ext cx="4297680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Assess your product's or service’s steps.       For each step, determine: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The work and wait </a:t>
            </a:r>
            <a:r>
              <a:rPr lang="en-US" sz="1400" b="1" dirty="0">
                <a:latin typeface="+mn-lt"/>
              </a:rPr>
              <a:t>times</a:t>
            </a:r>
            <a:r>
              <a:rPr lang="en-US" sz="1400" dirty="0">
                <a:latin typeface="+mn-lt"/>
              </a:rPr>
              <a:t>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The </a:t>
            </a:r>
            <a:r>
              <a:rPr lang="en-US" sz="1400" b="1" dirty="0">
                <a:latin typeface="+mn-lt"/>
              </a:rPr>
              <a:t>labor needs </a:t>
            </a:r>
            <a:r>
              <a:rPr lang="en-US" sz="1400" dirty="0">
                <a:latin typeface="+mn-lt"/>
              </a:rPr>
              <a:t>(including overtime)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The </a:t>
            </a:r>
            <a:r>
              <a:rPr lang="en-US" sz="1400" b="1" dirty="0">
                <a:latin typeface="+mn-lt"/>
              </a:rPr>
              <a:t>error rates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The system </a:t>
            </a:r>
            <a:r>
              <a:rPr lang="en-US" sz="1400" b="1" dirty="0">
                <a:latin typeface="+mn-lt"/>
              </a:rPr>
              <a:t>downtime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The </a:t>
            </a:r>
            <a:r>
              <a:rPr lang="en-US" sz="1400" b="1" dirty="0">
                <a:latin typeface="+mn-lt"/>
              </a:rPr>
              <a:t>inventory level </a:t>
            </a:r>
            <a:r>
              <a:rPr lang="en-US" sz="1400" dirty="0">
                <a:latin typeface="+mn-lt"/>
              </a:rPr>
              <a:t>(excess or shortfall)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The production or process </a:t>
            </a:r>
            <a:r>
              <a:rPr lang="en-US" sz="1400" b="1" dirty="0">
                <a:latin typeface="+mn-lt"/>
              </a:rPr>
              <a:t>delays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Create a graphic using standard icons.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Assess the current state </a:t>
            </a:r>
            <a:r>
              <a:rPr lang="en-US" sz="1400" dirty="0" err="1"/>
              <a:t>VSM</a:t>
            </a:r>
            <a:r>
              <a:rPr lang="en-US" sz="1400" dirty="0"/>
              <a:t> to identify waste.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A2F058-B167-4D23-B84B-D4F42017800C}"/>
              </a:ext>
            </a:extLst>
          </p:cNvPr>
          <p:cNvSpPr txBox="1"/>
          <p:nvPr/>
        </p:nvSpPr>
        <p:spPr>
          <a:xfrm>
            <a:off x="5753368" y="1056441"/>
            <a:ext cx="1752063" cy="100584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en-US" b="1" dirty="0">
                <a:solidFill>
                  <a:schemeClr val="tx2"/>
                </a:solidFill>
              </a:rPr>
              <a:t>Value Stream Mapping</a:t>
            </a:r>
            <a:endParaRPr lang="en-US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B593755-EBE0-4C98-851F-58A922E59B40}"/>
              </a:ext>
            </a:extLst>
          </p:cNvPr>
          <p:cNvSpPr txBox="1"/>
          <p:nvPr/>
        </p:nvSpPr>
        <p:spPr>
          <a:xfrm>
            <a:off x="4844769" y="1319386"/>
            <a:ext cx="902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current process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FAA9E4-55A3-4BD1-8CF5-D2CD326E6EA5}"/>
              </a:ext>
            </a:extLst>
          </p:cNvPr>
          <p:cNvCxnSpPr>
            <a:cxnSpLocks/>
          </p:cNvCxnSpPr>
          <p:nvPr/>
        </p:nvCxnSpPr>
        <p:spPr>
          <a:xfrm>
            <a:off x="4564648" y="1854395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A370E8B-C37D-44BB-8EF9-DE34333888FC}"/>
              </a:ext>
            </a:extLst>
          </p:cNvPr>
          <p:cNvCxnSpPr>
            <a:cxnSpLocks/>
          </p:cNvCxnSpPr>
          <p:nvPr/>
        </p:nvCxnSpPr>
        <p:spPr>
          <a:xfrm>
            <a:off x="7510000" y="1557921"/>
            <a:ext cx="1188720" cy="90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4C67759-32FB-49D6-AD9F-3B3DBE4EA5B3}"/>
              </a:ext>
            </a:extLst>
          </p:cNvPr>
          <p:cNvSpPr txBox="1"/>
          <p:nvPr/>
        </p:nvSpPr>
        <p:spPr>
          <a:xfrm>
            <a:off x="7511875" y="1047890"/>
            <a:ext cx="1323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process understanding</a:t>
            </a:r>
          </a:p>
        </p:txBody>
      </p:sp>
      <p:sp>
        <p:nvSpPr>
          <p:cNvPr id="39" name="Text Box 44">
            <a:extLst>
              <a:ext uri="{FF2B5EF4-FFF2-40B4-BE49-F238E27FC236}">
                <a16:creationId xmlns:a16="http://schemas.microsoft.com/office/drawing/2014/main" id="{916BF00B-09DC-4EFC-BACA-1A88F70B6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2231" y="28979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45CD04-D7D0-44BD-B67D-E4B639C5D5E9}"/>
              </a:ext>
            </a:extLst>
          </p:cNvPr>
          <p:cNvSpPr txBox="1"/>
          <p:nvPr/>
        </p:nvSpPr>
        <p:spPr>
          <a:xfrm>
            <a:off x="7880330" y="357693"/>
            <a:ext cx="979488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Work with an SME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50E7E1-F70B-4088-A00B-73E7412E327A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635C5A-C45C-490A-88F8-A61319851A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36" y="4284804"/>
            <a:ext cx="2570039" cy="1606274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509205B-721A-4C8A-9ABE-F0CAA7EB0902}"/>
              </a:ext>
            </a:extLst>
          </p:cNvPr>
          <p:cNvSpPr txBox="1"/>
          <p:nvPr/>
        </p:nvSpPr>
        <p:spPr>
          <a:xfrm>
            <a:off x="247687" y="5932743"/>
            <a:ext cx="2537563" cy="41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https://www.edrawmax.com/article/value-stream-mapping-symbols.html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9E08FA-35F2-443D-8E07-5437B77F1D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455" y="4646176"/>
            <a:ext cx="5249151" cy="1872889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73E0D6D8-9BD5-4EC0-A096-2FBD94647FFF}"/>
              </a:ext>
            </a:extLst>
          </p:cNvPr>
          <p:cNvSpPr txBox="1"/>
          <p:nvPr/>
        </p:nvSpPr>
        <p:spPr>
          <a:xfrm>
            <a:off x="3232455" y="6524014"/>
            <a:ext cx="298263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https://www.smartdraw.com/value-stream-map/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479ED1-D1EC-453C-A0A7-99348916BD21}"/>
              </a:ext>
            </a:extLst>
          </p:cNvPr>
          <p:cNvSpPr txBox="1"/>
          <p:nvPr/>
        </p:nvSpPr>
        <p:spPr>
          <a:xfrm>
            <a:off x="544823" y="4005075"/>
            <a:ext cx="2433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</a:rPr>
              <a:t>Some standard </a:t>
            </a:r>
            <a:r>
              <a:rPr lang="en-US" sz="1400" b="1" dirty="0" err="1">
                <a:solidFill>
                  <a:srgbClr val="0070C0"/>
                </a:solidFill>
              </a:rPr>
              <a:t>VSM</a:t>
            </a:r>
            <a:r>
              <a:rPr lang="en-US" sz="1400" b="1" dirty="0">
                <a:solidFill>
                  <a:srgbClr val="0070C0"/>
                </a:solidFill>
              </a:rPr>
              <a:t> icons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22DA225-538A-4E96-BC05-1DA1C31BF2C4}"/>
              </a:ext>
            </a:extLst>
          </p:cNvPr>
          <p:cNvSpPr txBox="1"/>
          <p:nvPr/>
        </p:nvSpPr>
        <p:spPr>
          <a:xfrm>
            <a:off x="6081867" y="4890885"/>
            <a:ext cx="2284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</a:rPr>
              <a:t>How a </a:t>
            </a:r>
            <a:r>
              <a:rPr lang="en-US" sz="1400" b="1" dirty="0" err="1">
                <a:solidFill>
                  <a:srgbClr val="0070C0"/>
                </a:solidFill>
              </a:rPr>
              <a:t>VSM</a:t>
            </a:r>
            <a:r>
              <a:rPr lang="en-US" sz="1400" b="1" dirty="0">
                <a:solidFill>
                  <a:srgbClr val="0070C0"/>
                </a:solidFill>
              </a:rPr>
              <a:t> is structured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2FDA9E2-1C54-4D78-9A4A-24053C7E56BF}"/>
              </a:ext>
            </a:extLst>
          </p:cNvPr>
          <p:cNvCxnSpPr>
            <a:cxnSpLocks/>
          </p:cNvCxnSpPr>
          <p:nvPr/>
        </p:nvCxnSpPr>
        <p:spPr>
          <a:xfrm>
            <a:off x="7510000" y="2033692"/>
            <a:ext cx="1188720" cy="90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B9F56F9C-4E92-4FCB-856E-08A209FE88F8}"/>
              </a:ext>
            </a:extLst>
          </p:cNvPr>
          <p:cNvSpPr txBox="1"/>
          <p:nvPr/>
        </p:nvSpPr>
        <p:spPr>
          <a:xfrm>
            <a:off x="7511875" y="1523661"/>
            <a:ext cx="1323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waste identified</a:t>
            </a:r>
          </a:p>
        </p:txBody>
      </p:sp>
    </p:spTree>
    <p:extLst>
      <p:ext uri="{BB962C8B-B14F-4D97-AF65-F5344CB8AC3E}">
        <p14:creationId xmlns:p14="http://schemas.microsoft.com/office/powerpoint/2010/main" val="230986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1" y="59942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8981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2"/>
                </a:solidFill>
              </a:rPr>
              <a:t>Value Stream Mapping </a:t>
            </a:r>
            <a:r>
              <a:rPr lang="en-US" sz="2800" b="1" dirty="0"/>
              <a:t>– Example – Generic Factory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93C5DC-27EF-402A-9B60-D4E346C4F1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88" y="1174705"/>
            <a:ext cx="6672367" cy="432869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0C322CB-A9F2-4C50-BCE9-88D71C4CBC4A}"/>
              </a:ext>
            </a:extLst>
          </p:cNvPr>
          <p:cNvSpPr txBox="1"/>
          <p:nvPr/>
        </p:nvSpPr>
        <p:spPr>
          <a:xfrm>
            <a:off x="339151" y="5683295"/>
            <a:ext cx="626792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/>
              <a:t>https://en.wikipedia.org/wiki/File:ValueStreamMapParts.png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26155D-F96F-404F-9C9F-695F83231FAE}"/>
              </a:ext>
            </a:extLst>
          </p:cNvPr>
          <p:cNvSpPr txBox="1"/>
          <p:nvPr/>
        </p:nvSpPr>
        <p:spPr>
          <a:xfrm>
            <a:off x="6841953" y="1201510"/>
            <a:ext cx="210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This shows how the </a:t>
            </a:r>
            <a:r>
              <a:rPr lang="en-US" sz="1400" b="1" dirty="0">
                <a:solidFill>
                  <a:srgbClr val="0070C0"/>
                </a:solidFill>
              </a:rPr>
              <a:t>orders flow.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C0A0816-7050-4C7B-A0E8-2D7E28605BE6}"/>
              </a:ext>
            </a:extLst>
          </p:cNvPr>
          <p:cNvSpPr txBox="1"/>
          <p:nvPr/>
        </p:nvSpPr>
        <p:spPr>
          <a:xfrm>
            <a:off x="6841953" y="2483325"/>
            <a:ext cx="210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This shows </a:t>
            </a:r>
            <a:r>
              <a:rPr lang="en-US" sz="1400" b="1" dirty="0">
                <a:solidFill>
                  <a:srgbClr val="0070C0"/>
                </a:solidFill>
              </a:rPr>
              <a:t>deliveries</a:t>
            </a:r>
            <a:r>
              <a:rPr lang="en-US" sz="1400" dirty="0"/>
              <a:t> to and from the factory.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F11C33-D10E-4C0C-BF6E-C657EAE10BED}"/>
              </a:ext>
            </a:extLst>
          </p:cNvPr>
          <p:cNvSpPr txBox="1"/>
          <p:nvPr/>
        </p:nvSpPr>
        <p:spPr>
          <a:xfrm>
            <a:off x="6841953" y="3366640"/>
            <a:ext cx="210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This shows </a:t>
            </a:r>
            <a:r>
              <a:rPr lang="en-US" sz="1400" b="1" dirty="0">
                <a:solidFill>
                  <a:srgbClr val="0070C0"/>
                </a:solidFill>
              </a:rPr>
              <a:t>information about the processes.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898313A-0018-40C9-87A4-E1D030213736}"/>
              </a:ext>
            </a:extLst>
          </p:cNvPr>
          <p:cNvSpPr txBox="1"/>
          <p:nvPr/>
        </p:nvSpPr>
        <p:spPr>
          <a:xfrm>
            <a:off x="6841953" y="4394875"/>
            <a:ext cx="21031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This shows the </a:t>
            </a:r>
            <a:r>
              <a:rPr lang="en-US" sz="1400" b="1" dirty="0">
                <a:solidFill>
                  <a:srgbClr val="0070C0"/>
                </a:solidFill>
              </a:rPr>
              <a:t>timeline</a:t>
            </a:r>
            <a:r>
              <a:rPr lang="en-US" sz="1400" dirty="0"/>
              <a:t> – how long each processing step takes and how long the product waits for the next processing step.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187EB8-5A56-9C27-74AD-A66156F63B19}"/>
              </a:ext>
            </a:extLst>
          </p:cNvPr>
          <p:cNvSpPr/>
          <p:nvPr/>
        </p:nvSpPr>
        <p:spPr>
          <a:xfrm>
            <a:off x="365125" y="1174705"/>
            <a:ext cx="6476828" cy="112977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1971A6-4258-2910-AA9D-ABECC1BE49DA}"/>
              </a:ext>
            </a:extLst>
          </p:cNvPr>
          <p:cNvSpPr/>
          <p:nvPr/>
        </p:nvSpPr>
        <p:spPr>
          <a:xfrm>
            <a:off x="6841953" y="1177555"/>
            <a:ext cx="2011680" cy="52322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2E5E1F-2226-ECBC-90F5-E610BAD1255F}"/>
              </a:ext>
            </a:extLst>
          </p:cNvPr>
          <p:cNvSpPr/>
          <p:nvPr/>
        </p:nvSpPr>
        <p:spPr>
          <a:xfrm>
            <a:off x="136930" y="3317326"/>
            <a:ext cx="6672365" cy="123444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53B201-7A00-FA95-D4CE-7E003AE48B58}"/>
              </a:ext>
            </a:extLst>
          </p:cNvPr>
          <p:cNvSpPr/>
          <p:nvPr/>
        </p:nvSpPr>
        <p:spPr>
          <a:xfrm>
            <a:off x="6841952" y="3324671"/>
            <a:ext cx="2103120" cy="59810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3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798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800" b="1" dirty="0">
                <a:solidFill>
                  <a:schemeClr val="tx2"/>
                </a:solidFill>
              </a:rPr>
              <a:t>Value Stream Mapping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26776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A </a:t>
            </a:r>
            <a:r>
              <a:rPr lang="en-US" sz="1400" dirty="0" err="1"/>
              <a:t>VSM</a:t>
            </a:r>
            <a:r>
              <a:rPr lang="en-US" sz="1400" dirty="0"/>
              <a:t> is used to show, analyze, and improve the steps needed to deliver a product or service.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 </a:t>
            </a:r>
            <a:r>
              <a:rPr lang="en-US" sz="1400" dirty="0" err="1"/>
              <a:t>VSM</a:t>
            </a:r>
            <a:r>
              <a:rPr lang="en-US" sz="1400" dirty="0"/>
              <a:t> is useful for identifying waste and inefficiencies.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A </a:t>
            </a:r>
            <a:r>
              <a:rPr lang="en-US" sz="1400" dirty="0" err="1"/>
              <a:t>VSM</a:t>
            </a:r>
            <a:r>
              <a:rPr lang="en-US" sz="1400" dirty="0"/>
              <a:t> is an </a:t>
            </a:r>
            <a:r>
              <a:rPr lang="en-US" sz="1400" b="0" dirty="0"/>
              <a:t>effective tool for communication and collaboration.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For</a:t>
            </a:r>
            <a:endParaRPr lang="en-US" sz="1400" b="0" dirty="0"/>
          </a:p>
          <a:p>
            <a:pPr marL="798513" lvl="2" indent="-231775" defTabSz="903288">
              <a:buFont typeface="Arial" pitchFamily="34" charset="0"/>
              <a:buChar char="•"/>
              <a:defRPr/>
            </a:pPr>
            <a:r>
              <a:rPr lang="en-US" sz="1400" dirty="0"/>
              <a:t>Manufacturing </a:t>
            </a:r>
            <a:r>
              <a:rPr lang="en-US" sz="1400" dirty="0">
                <a:sym typeface="Wingdings" pitchFamily="2" charset="2"/>
              </a:rPr>
              <a:t></a:t>
            </a:r>
            <a:r>
              <a:rPr lang="en-US" sz="1400" dirty="0"/>
              <a:t> follow parts, material, and information</a:t>
            </a:r>
          </a:p>
          <a:p>
            <a:pPr marL="798513" lvl="2" indent="-231775" defTabSz="903288">
              <a:buFont typeface="Arial" pitchFamily="34" charset="0"/>
              <a:buChar char="•"/>
              <a:defRPr/>
            </a:pPr>
            <a:r>
              <a:rPr lang="en-US" sz="1400" dirty="0"/>
              <a:t>Engineering </a:t>
            </a:r>
            <a:r>
              <a:rPr lang="en-US" sz="1400" dirty="0">
                <a:sym typeface="Wingdings" pitchFamily="2" charset="2"/>
              </a:rPr>
              <a:t></a:t>
            </a:r>
            <a:r>
              <a:rPr lang="en-US" sz="1400" dirty="0"/>
              <a:t> follow Information and knowledge</a:t>
            </a:r>
            <a:endParaRPr lang="en-US" sz="1400" b="1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87180" y="1147310"/>
            <a:ext cx="4114800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While the diagram appears busy, it has a few distinct parts and can be easily understood information within each part.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92732BE3-5369-9499-28CB-F8DD86462E38}"/>
              </a:ext>
            </a:extLst>
          </p:cNvPr>
          <p:cNvSpPr txBox="1">
            <a:spLocks/>
          </p:cNvSpPr>
          <p:nvPr/>
        </p:nvSpPr>
        <p:spPr bwMode="auto">
          <a:xfrm>
            <a:off x="2864986" y="6589753"/>
            <a:ext cx="50002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fld id="{F8B59144-7929-4AE7-85AE-9AA258FD107A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397</Words>
  <Application>Microsoft Office PowerPoint</Application>
  <PresentationFormat>On-screen Show (4:3)</PresentationFormat>
  <Paragraphs>49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2022-06-18T03:30:01Z</dcterms:created>
  <dcterms:modified xsi:type="dcterms:W3CDTF">2024-11-01T13:53:28Z</dcterms:modified>
</cp:coreProperties>
</file>