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CCFFCC"/>
    <a:srgbClr val="CCECFF"/>
    <a:srgbClr val="FF0000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5676" autoAdjust="0"/>
  </p:normalViewPr>
  <p:slideViewPr>
    <p:cSldViewPr>
      <p:cViewPr varScale="1">
        <p:scale>
          <a:sx n="88" d="100"/>
          <a:sy n="88" d="100"/>
        </p:scale>
        <p:origin x="33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Value Stream Mapping (</a:t>
            </a:r>
            <a:r>
              <a:rPr lang="en-US" altLang="en-US" sz="2800" b="1" dirty="0" err="1">
                <a:solidFill>
                  <a:schemeClr val="tx2"/>
                </a:solidFill>
              </a:rPr>
              <a:t>VSM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000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add value for your customers?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3749040" cy="24303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Value Stream Map </a:t>
            </a:r>
            <a:r>
              <a:rPr lang="en-US" sz="1400" dirty="0"/>
              <a:t>(</a:t>
            </a:r>
            <a:r>
              <a:rPr lang="en-US" sz="1400" b="1" dirty="0" err="1">
                <a:solidFill>
                  <a:srgbClr val="0070C0"/>
                </a:solidFill>
              </a:rPr>
              <a:t>VSM</a:t>
            </a:r>
            <a:r>
              <a:rPr lang="en-US" sz="1400" dirty="0"/>
              <a:t>) </a:t>
            </a:r>
            <a:r>
              <a:rPr lang="en-US" sz="1400" dirty="0">
                <a:effectLst/>
                <a:latin typeface="Arial" panose="020B0604020202020204" pitchFamily="34" charset="0"/>
              </a:rPr>
              <a:t>graphically shows, for a single product or service, the material flows </a:t>
            </a:r>
            <a:r>
              <a:rPr lang="en-US" sz="1400" dirty="0">
                <a:latin typeface="Arial" panose="020B0604020202020204" pitchFamily="34" charset="0"/>
              </a:rPr>
              <a:t>and the </a:t>
            </a:r>
            <a:r>
              <a:rPr lang="en-US" sz="1400" dirty="0">
                <a:effectLst/>
                <a:latin typeface="Arial" panose="020B0604020202020204" pitchFamily="34" charset="0"/>
              </a:rPr>
              <a:t>information flows that signal and control the material flows.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>
                <a:latin typeface="Arial" panose="020B0604020202020204" pitchFamily="34" charset="0"/>
              </a:rPr>
              <a:t>A </a:t>
            </a:r>
            <a:r>
              <a:rPr lang="en-US" altLang="en-US" sz="1400" kern="0" dirty="0" err="1">
                <a:latin typeface="Arial" panose="020B0604020202020204" pitchFamily="34" charset="0"/>
              </a:rPr>
              <a:t>VSM</a:t>
            </a:r>
            <a:r>
              <a:rPr lang="en-US" altLang="en-US" sz="1400" kern="0" dirty="0">
                <a:latin typeface="Arial" panose="020B0604020202020204" pitchFamily="34" charset="0"/>
              </a:rPr>
              <a:t> uses standard icons to represent processes, materials, and information.</a:t>
            </a:r>
            <a:endParaRPr lang="en-US" altLang="en-US" sz="1400" kern="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</a:rPr>
              <a:t>The </a:t>
            </a:r>
            <a:r>
              <a:rPr lang="en-US" sz="1400" dirty="0" err="1">
                <a:latin typeface="Arial" panose="020B0604020202020204" pitchFamily="34" charset="0"/>
              </a:rPr>
              <a:t>VSM</a:t>
            </a:r>
            <a:r>
              <a:rPr lang="en-US" sz="1400" dirty="0">
                <a:latin typeface="Arial" panose="020B0604020202020204" pitchFamily="34" charset="0"/>
              </a:rPr>
              <a:t> shows how customer value is added at each step.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</a:rPr>
              <a:t>Typically both a</a:t>
            </a:r>
            <a:r>
              <a:rPr lang="en-US" sz="1400" dirty="0">
                <a:effectLst/>
                <a:latin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rial" panose="020B0604020202020204" pitchFamily="34" charset="0"/>
              </a:rPr>
              <a:t>Current State Map </a:t>
            </a:r>
            <a:r>
              <a:rPr lang="en-US" sz="1400" dirty="0">
                <a:effectLst/>
                <a:latin typeface="Arial" panose="020B0604020202020204" pitchFamily="34" charset="0"/>
              </a:rPr>
              <a:t>(the current process) and a </a:t>
            </a:r>
            <a:r>
              <a:rPr lang="en-US" sz="1400" b="1" dirty="0">
                <a:effectLst/>
                <a:latin typeface="Arial" panose="020B0604020202020204" pitchFamily="34" charset="0"/>
              </a:rPr>
              <a:t>Future State Map </a:t>
            </a:r>
            <a:r>
              <a:rPr lang="en-US" sz="1400" dirty="0">
                <a:effectLst/>
                <a:latin typeface="Arial" panose="020B0604020202020204" pitchFamily="34" charset="0"/>
              </a:rPr>
              <a:t>(what the process could be) are created.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47949" y="1772083"/>
            <a:ext cx="4297680" cy="517104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1" y="2285044"/>
            <a:ext cx="429768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Assess your product's or service’s steps.       For each step, determine: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work and wait </a:t>
            </a:r>
            <a:r>
              <a:rPr lang="en-US" sz="1400" b="1" dirty="0">
                <a:latin typeface="+mn-lt"/>
              </a:rPr>
              <a:t>times</a:t>
            </a:r>
            <a:r>
              <a:rPr lang="en-US" sz="1400" dirty="0">
                <a:latin typeface="+mn-lt"/>
              </a:rPr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</a:t>
            </a:r>
            <a:r>
              <a:rPr lang="en-US" sz="1400" b="1" dirty="0">
                <a:latin typeface="+mn-lt"/>
              </a:rPr>
              <a:t>labor needs </a:t>
            </a:r>
            <a:r>
              <a:rPr lang="en-US" sz="1400" dirty="0">
                <a:latin typeface="+mn-lt"/>
              </a:rPr>
              <a:t>(including overtime)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</a:t>
            </a:r>
            <a:r>
              <a:rPr lang="en-US" sz="1400" b="1" dirty="0">
                <a:latin typeface="+mn-lt"/>
              </a:rPr>
              <a:t>error rates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system </a:t>
            </a:r>
            <a:r>
              <a:rPr lang="en-US" sz="1400" b="1" dirty="0">
                <a:latin typeface="+mn-lt"/>
              </a:rPr>
              <a:t>downtime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</a:t>
            </a:r>
            <a:r>
              <a:rPr lang="en-US" sz="1400" b="1" dirty="0">
                <a:latin typeface="+mn-lt"/>
              </a:rPr>
              <a:t>inventory level </a:t>
            </a:r>
            <a:r>
              <a:rPr lang="en-US" sz="1400" dirty="0">
                <a:latin typeface="+mn-lt"/>
              </a:rPr>
              <a:t>(excess or shortfall)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production or process </a:t>
            </a:r>
            <a:r>
              <a:rPr lang="en-US" sz="1400" b="1" dirty="0">
                <a:latin typeface="+mn-lt"/>
              </a:rPr>
              <a:t>delays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Create a graphic using standard icons.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Assess the current state </a:t>
            </a:r>
            <a:r>
              <a:rPr lang="en-US" sz="1400" dirty="0" err="1"/>
              <a:t>VSM</a:t>
            </a:r>
            <a:r>
              <a:rPr lang="en-US" sz="1400" dirty="0"/>
              <a:t> to identify waste.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1"/>
            <a:ext cx="1752063" cy="100584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Value Stream Mapping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844769" y="1319386"/>
            <a:ext cx="902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current process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64648" y="1854395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10000" y="1557921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11875" y="1047890"/>
            <a:ext cx="13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understanding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635C5A-C45C-490A-88F8-A6131985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36" y="4284804"/>
            <a:ext cx="2570039" cy="160627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509205B-721A-4C8A-9ABE-F0CAA7EB0902}"/>
              </a:ext>
            </a:extLst>
          </p:cNvPr>
          <p:cNvSpPr txBox="1"/>
          <p:nvPr/>
        </p:nvSpPr>
        <p:spPr>
          <a:xfrm>
            <a:off x="247687" y="5932743"/>
            <a:ext cx="2537563" cy="4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https://www.edrawmax.com/article/value-stream-mapping-symbols.html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9E08FA-35F2-443D-8E07-5437B77F1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455" y="4646176"/>
            <a:ext cx="5249151" cy="187288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3E0D6D8-9BD5-4EC0-A096-2FBD94647FFF}"/>
              </a:ext>
            </a:extLst>
          </p:cNvPr>
          <p:cNvSpPr txBox="1"/>
          <p:nvPr/>
        </p:nvSpPr>
        <p:spPr>
          <a:xfrm>
            <a:off x="3232455" y="6524014"/>
            <a:ext cx="29826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https://www.smartdraw.com/value-stream-map/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479ED1-D1EC-453C-A0A7-99348916BD21}"/>
              </a:ext>
            </a:extLst>
          </p:cNvPr>
          <p:cNvSpPr txBox="1"/>
          <p:nvPr/>
        </p:nvSpPr>
        <p:spPr>
          <a:xfrm>
            <a:off x="544823" y="4005075"/>
            <a:ext cx="2433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Some standard </a:t>
            </a:r>
            <a:r>
              <a:rPr lang="en-US" sz="1400" b="1" dirty="0" err="1">
                <a:solidFill>
                  <a:srgbClr val="0070C0"/>
                </a:solidFill>
              </a:rPr>
              <a:t>VSM</a:t>
            </a:r>
            <a:r>
              <a:rPr lang="en-US" sz="1400" b="1" dirty="0">
                <a:solidFill>
                  <a:srgbClr val="0070C0"/>
                </a:solidFill>
              </a:rPr>
              <a:t> icons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22DA225-538A-4E96-BC05-1DA1C31BF2C4}"/>
              </a:ext>
            </a:extLst>
          </p:cNvPr>
          <p:cNvSpPr txBox="1"/>
          <p:nvPr/>
        </p:nvSpPr>
        <p:spPr>
          <a:xfrm>
            <a:off x="6081867" y="4890885"/>
            <a:ext cx="228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How a </a:t>
            </a:r>
            <a:r>
              <a:rPr lang="en-US" sz="1400" b="1" dirty="0" err="1">
                <a:solidFill>
                  <a:srgbClr val="0070C0"/>
                </a:solidFill>
              </a:rPr>
              <a:t>VSM</a:t>
            </a:r>
            <a:r>
              <a:rPr lang="en-US" sz="1400" b="1" dirty="0">
                <a:solidFill>
                  <a:srgbClr val="0070C0"/>
                </a:solidFill>
              </a:rPr>
              <a:t> is structured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2FDA9E2-1C54-4D78-9A4A-24053C7E56BF}"/>
              </a:ext>
            </a:extLst>
          </p:cNvPr>
          <p:cNvCxnSpPr>
            <a:cxnSpLocks/>
          </p:cNvCxnSpPr>
          <p:nvPr/>
        </p:nvCxnSpPr>
        <p:spPr>
          <a:xfrm>
            <a:off x="7510000" y="2033692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9F56F9C-4E92-4FCB-856E-08A209FE88F8}"/>
              </a:ext>
            </a:extLst>
          </p:cNvPr>
          <p:cNvSpPr txBox="1"/>
          <p:nvPr/>
        </p:nvSpPr>
        <p:spPr>
          <a:xfrm>
            <a:off x="7511875" y="1523661"/>
            <a:ext cx="13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waste identified</a:t>
            </a: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5BA2123E-FC1F-CB5C-E8B7-1AE1BEBC970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981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Value Stream Mapping </a:t>
            </a:r>
            <a:r>
              <a:rPr lang="en-US" sz="2800" b="1" dirty="0"/>
              <a:t>– Example – Generic Factory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93C5DC-27EF-402A-9B60-D4E346C4F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88" y="1174705"/>
            <a:ext cx="6672367" cy="432869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C322CB-A9F2-4C50-BCE9-88D71C4CBC4A}"/>
              </a:ext>
            </a:extLst>
          </p:cNvPr>
          <p:cNvSpPr txBox="1"/>
          <p:nvPr/>
        </p:nvSpPr>
        <p:spPr>
          <a:xfrm>
            <a:off x="339151" y="5683295"/>
            <a:ext cx="626792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https://en.wikipedia.org/wiki/File:ValueStreamMapParts.png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26155D-F96F-404F-9C9F-695F83231FAE}"/>
              </a:ext>
            </a:extLst>
          </p:cNvPr>
          <p:cNvSpPr txBox="1"/>
          <p:nvPr/>
        </p:nvSpPr>
        <p:spPr>
          <a:xfrm>
            <a:off x="6841953" y="1201510"/>
            <a:ext cx="21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shows how the </a:t>
            </a:r>
            <a:r>
              <a:rPr lang="en-US" sz="1400" b="1" dirty="0">
                <a:solidFill>
                  <a:srgbClr val="0070C0"/>
                </a:solidFill>
              </a:rPr>
              <a:t>orders flow.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0A0816-7050-4C7B-A0E8-2D7E28605BE6}"/>
              </a:ext>
            </a:extLst>
          </p:cNvPr>
          <p:cNvSpPr txBox="1"/>
          <p:nvPr/>
        </p:nvSpPr>
        <p:spPr>
          <a:xfrm>
            <a:off x="6841953" y="2483325"/>
            <a:ext cx="21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shows </a:t>
            </a:r>
            <a:r>
              <a:rPr lang="en-US" sz="1400" b="1" dirty="0">
                <a:solidFill>
                  <a:srgbClr val="0070C0"/>
                </a:solidFill>
              </a:rPr>
              <a:t>deliveries</a:t>
            </a:r>
            <a:r>
              <a:rPr lang="en-US" sz="1400" dirty="0"/>
              <a:t> to and from the factory.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F11C33-D10E-4C0C-BF6E-C657EAE10BED}"/>
              </a:ext>
            </a:extLst>
          </p:cNvPr>
          <p:cNvSpPr txBox="1"/>
          <p:nvPr/>
        </p:nvSpPr>
        <p:spPr>
          <a:xfrm>
            <a:off x="6841953" y="3366640"/>
            <a:ext cx="21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shows </a:t>
            </a:r>
            <a:r>
              <a:rPr lang="en-US" sz="1400" b="1" dirty="0">
                <a:solidFill>
                  <a:srgbClr val="0070C0"/>
                </a:solidFill>
              </a:rPr>
              <a:t>information about the processes.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98313A-0018-40C9-87A4-E1D030213736}"/>
              </a:ext>
            </a:extLst>
          </p:cNvPr>
          <p:cNvSpPr txBox="1"/>
          <p:nvPr/>
        </p:nvSpPr>
        <p:spPr>
          <a:xfrm>
            <a:off x="6841953" y="4394875"/>
            <a:ext cx="2103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shows the </a:t>
            </a:r>
            <a:r>
              <a:rPr lang="en-US" sz="1400" b="1" dirty="0">
                <a:solidFill>
                  <a:srgbClr val="0070C0"/>
                </a:solidFill>
              </a:rPr>
              <a:t>timeline</a:t>
            </a:r>
            <a:r>
              <a:rPr lang="en-US" sz="1400" dirty="0"/>
              <a:t> – how long each processing step takes and how long the product waits for the next processing step.  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700A077-D3A1-2BAC-5320-5F5E636335E5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187EB8-5A56-9C27-74AD-A66156F63B19}"/>
              </a:ext>
            </a:extLst>
          </p:cNvPr>
          <p:cNvSpPr/>
          <p:nvPr/>
        </p:nvSpPr>
        <p:spPr>
          <a:xfrm>
            <a:off x="365125" y="1174705"/>
            <a:ext cx="6476828" cy="112977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1971A6-4258-2910-AA9D-ABECC1BE49DA}"/>
              </a:ext>
            </a:extLst>
          </p:cNvPr>
          <p:cNvSpPr/>
          <p:nvPr/>
        </p:nvSpPr>
        <p:spPr>
          <a:xfrm>
            <a:off x="6841953" y="1177555"/>
            <a:ext cx="2011680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2E5E1F-2226-ECBC-90F5-E610BAD1255F}"/>
              </a:ext>
            </a:extLst>
          </p:cNvPr>
          <p:cNvSpPr/>
          <p:nvPr/>
        </p:nvSpPr>
        <p:spPr>
          <a:xfrm>
            <a:off x="136930" y="3317326"/>
            <a:ext cx="6672365" cy="123444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53B201-7A00-FA95-D4CE-7E003AE48B58}"/>
              </a:ext>
            </a:extLst>
          </p:cNvPr>
          <p:cNvSpPr/>
          <p:nvPr/>
        </p:nvSpPr>
        <p:spPr>
          <a:xfrm>
            <a:off x="6841952" y="3324671"/>
            <a:ext cx="2103120" cy="598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798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Value Stream Mapping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 </a:t>
            </a:r>
            <a:r>
              <a:rPr lang="en-US" sz="1400" dirty="0" err="1"/>
              <a:t>VSM</a:t>
            </a:r>
            <a:r>
              <a:rPr lang="en-US" sz="1400" dirty="0"/>
              <a:t> is used to show, analyze, and improve the steps needed to deliver a product or service.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</a:t>
            </a:r>
            <a:r>
              <a:rPr lang="en-US" sz="1400" dirty="0" err="1"/>
              <a:t>VSM</a:t>
            </a:r>
            <a:r>
              <a:rPr lang="en-US" sz="1400" dirty="0"/>
              <a:t> is useful for identifying waste and inefficiencies.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</a:t>
            </a:r>
            <a:r>
              <a:rPr lang="en-US" sz="1400" dirty="0" err="1"/>
              <a:t>VSM</a:t>
            </a:r>
            <a:r>
              <a:rPr lang="en-US" sz="1400" dirty="0"/>
              <a:t> is an </a:t>
            </a:r>
            <a:r>
              <a:rPr lang="en-US" sz="1400" b="0" dirty="0"/>
              <a:t>effective tool for communication and collaboration.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For</a:t>
            </a:r>
            <a:endParaRPr lang="en-US" sz="1400" b="0" dirty="0"/>
          </a:p>
          <a:p>
            <a:pPr marL="798513" lvl="2" indent="-231775" defTabSz="903288">
              <a:buFont typeface="Arial" pitchFamily="34" charset="0"/>
              <a:buChar char="•"/>
              <a:defRPr/>
            </a:pPr>
            <a:r>
              <a:rPr lang="en-US" sz="1400" dirty="0"/>
              <a:t>Manufacturing </a:t>
            </a:r>
            <a:r>
              <a:rPr lang="en-US" sz="1400" dirty="0">
                <a:sym typeface="Wingdings" pitchFamily="2" charset="2"/>
              </a:rPr>
              <a:t></a:t>
            </a:r>
            <a:r>
              <a:rPr lang="en-US" sz="1400" dirty="0"/>
              <a:t> follow parts, material, and information</a:t>
            </a:r>
          </a:p>
          <a:p>
            <a:pPr marL="798513" lvl="2" indent="-231775" defTabSz="903288">
              <a:buFont typeface="Arial" pitchFamily="34" charset="0"/>
              <a:buChar char="•"/>
              <a:defRPr/>
            </a:pPr>
            <a:r>
              <a:rPr lang="en-US" sz="1400" dirty="0"/>
              <a:t>Engineering </a:t>
            </a:r>
            <a:r>
              <a:rPr lang="en-US" sz="1400" dirty="0">
                <a:sym typeface="Wingdings" pitchFamily="2" charset="2"/>
              </a:rPr>
              <a:t></a:t>
            </a:r>
            <a:r>
              <a:rPr lang="en-US" sz="1400" dirty="0"/>
              <a:t> follow Information and knowledge</a:t>
            </a:r>
            <a:endParaRPr lang="en-US" sz="1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the diagram appears busy, it has a few distinct parts and can be easily understood information within each part.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2732BE3-5369-9499-28CB-F8DD86462E3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2022-06-18T03:30:01Z</dcterms:created>
  <dcterms:modified xsi:type="dcterms:W3CDTF">2022-10-23T16:02:15Z</dcterms:modified>
</cp:coreProperties>
</file>