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3686" autoAdjust="0"/>
  </p:normalViewPr>
  <p:slideViewPr>
    <p:cSldViewPr>
      <p:cViewPr varScale="1">
        <p:scale>
          <a:sx n="89" d="100"/>
          <a:sy n="89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Chain Analysis (</a:t>
            </a:r>
            <a:r>
              <a:rPr lang="en-US" altLang="en-US" sz="2800" b="1" dirty="0" err="1">
                <a:solidFill>
                  <a:schemeClr val="tx2"/>
                </a:solidFill>
              </a:rPr>
              <a:t>VCA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0" y="69505"/>
            <a:ext cx="2258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customer care abouts?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0"/>
            <a:ext cx="3291840" cy="329184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Value Chain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Analysis</a:t>
            </a:r>
            <a:r>
              <a:rPr lang="en-US" sz="1400" dirty="0"/>
              <a:t> (</a:t>
            </a:r>
            <a:r>
              <a:rPr lang="en-US" sz="1400" b="1" dirty="0" err="1"/>
              <a:t>VCA</a:t>
            </a:r>
            <a:r>
              <a:rPr lang="en-US" sz="1400" dirty="0"/>
              <a:t>) shows the business activities and processes involved in creating a product or performing a service. </a:t>
            </a:r>
            <a:r>
              <a:rPr lang="en-US" altLang="en-US" sz="1400" kern="0" dirty="0"/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 </a:t>
            </a:r>
            <a:r>
              <a:rPr lang="en-US" altLang="en-US" sz="1400" dirty="0"/>
              <a:t>value chain </a:t>
            </a:r>
            <a:r>
              <a:rPr lang="en-US" altLang="en-US" sz="1400" kern="0" dirty="0"/>
              <a:t>has </a:t>
            </a:r>
            <a:r>
              <a:rPr lang="en-US" sz="1400" b="1" dirty="0"/>
              <a:t>primary activities </a:t>
            </a:r>
            <a:r>
              <a:rPr lang="en-US" sz="1400" dirty="0"/>
              <a:t>and </a:t>
            </a:r>
            <a:r>
              <a:rPr lang="en-US" sz="1400" b="1" dirty="0"/>
              <a:t>support activities</a:t>
            </a:r>
            <a:r>
              <a:rPr lang="en-US" sz="1400" dirty="0"/>
              <a:t>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/>
              <a:t>Primary activities </a:t>
            </a:r>
            <a:r>
              <a:rPr lang="en-US" altLang="en-US" sz="1400" kern="0" dirty="0"/>
              <a:t>– activities which directly add value to the customer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/>
              <a:t>Support activities </a:t>
            </a:r>
            <a:r>
              <a:rPr lang="en-US" altLang="en-US" sz="1400" kern="0" dirty="0"/>
              <a:t>– activities that support primary activities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 </a:t>
            </a:r>
            <a:r>
              <a:rPr lang="en-US" altLang="en-US" sz="1400" dirty="0"/>
              <a:t>value chain </a:t>
            </a:r>
            <a:r>
              <a:rPr lang="en-US" altLang="en-US" sz="1400" kern="0" dirty="0"/>
              <a:t>analysis</a:t>
            </a:r>
            <a:r>
              <a:rPr lang="en-US" altLang="en-US" sz="1400" dirty="0">
                <a:solidFill>
                  <a:srgbClr val="0070C0"/>
                </a:solidFill>
              </a:rPr>
              <a:t> </a:t>
            </a:r>
            <a:r>
              <a:rPr lang="en-US" altLang="en-US" sz="1400" kern="0" dirty="0"/>
              <a:t>can lead to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reduced cost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products better aligned with your customer</a:t>
            </a:r>
            <a:endParaRPr lang="en-US" altLang="en-US" sz="1400" b="1" kern="0" dirty="0"/>
          </a:p>
          <a:p>
            <a:pPr>
              <a:spcBef>
                <a:spcPts val="0"/>
              </a:spcBef>
            </a:pPr>
            <a:endParaRPr lang="en-US" altLang="en-US" sz="1400" kern="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111140" y="1842607"/>
            <a:ext cx="4877436" cy="523220"/>
          </a:xfrm>
          <a:prstGeom prst="triangle">
            <a:avLst>
              <a:gd name="adj" fmla="val 497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140" y="2379072"/>
            <a:ext cx="487743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Assess your product's activities, such as: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Primary activities</a:t>
            </a:r>
            <a:r>
              <a:rPr lang="en-US" sz="1600" dirty="0">
                <a:latin typeface="+mn-lt"/>
              </a:rPr>
              <a:t>: Inbound Logistics, Operations, Outbound Logistics, Marketing and Sales, and Services.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Support activities</a:t>
            </a:r>
            <a:r>
              <a:rPr lang="en-US" sz="1600" dirty="0">
                <a:latin typeface="+mn-lt"/>
              </a:rPr>
              <a:t>: Infrastructure, Human Resources, Procurement, and Technology.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Analyze the value and cost of these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Model your competitors' value chains.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Model your customer’s assessment of value.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For your activities, determine where you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can reduce costs or improve efficiency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can create a competitive advantage</a:t>
            </a:r>
            <a:endParaRPr lang="en-US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2"/>
            <a:ext cx="1752063" cy="109728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Value Chain Analysis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366674" y="1116269"/>
            <a:ext cx="1419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current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743730" y="1425410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9184" y="1870030"/>
            <a:ext cx="100584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1080" y="135513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assessment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11C11C-0062-4C07-858A-BA8F3F24E4B2}"/>
              </a:ext>
            </a:extLst>
          </p:cNvPr>
          <p:cNvSpPr txBox="1"/>
          <p:nvPr/>
        </p:nvSpPr>
        <p:spPr>
          <a:xfrm>
            <a:off x="4458037" y="1426774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470428-6373-48AF-A32B-47916506ED42}"/>
              </a:ext>
            </a:extLst>
          </p:cNvPr>
          <p:cNvSpPr txBox="1"/>
          <p:nvPr/>
        </p:nvSpPr>
        <p:spPr>
          <a:xfrm>
            <a:off x="4458037" y="1737279"/>
            <a:ext cx="116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competitors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5CC1603-28B7-4EDA-9ACA-B75AC1FF4AA5}"/>
              </a:ext>
            </a:extLst>
          </p:cNvPr>
          <p:cNvCxnSpPr>
            <a:cxnSpLocks/>
          </p:cNvCxnSpPr>
          <p:nvPr/>
        </p:nvCxnSpPr>
        <p:spPr>
          <a:xfrm>
            <a:off x="4764478" y="1735915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284B0ED-C4D9-420F-8A69-B2C5F8940568}"/>
              </a:ext>
            </a:extLst>
          </p:cNvPr>
          <p:cNvCxnSpPr>
            <a:cxnSpLocks/>
          </p:cNvCxnSpPr>
          <p:nvPr/>
        </p:nvCxnSpPr>
        <p:spPr>
          <a:xfrm>
            <a:off x="4736378" y="2046420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6DD73931-7DCE-31CA-30F5-D167AD81FE2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74C357-DAF5-AC2B-4C84-B441E2CC6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65" y="4882920"/>
            <a:ext cx="4614558" cy="166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2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100948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Chain Analysis </a:t>
            </a:r>
            <a:r>
              <a:rPr lang="en-US" sz="2800" b="1" dirty="0"/>
              <a:t>– Example </a:t>
            </a:r>
          </a:p>
          <a:p>
            <a:r>
              <a:rPr lang="en-US" sz="2800" b="1" dirty="0"/>
              <a:t>– Buying a hamburger at a fast food restaurant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0DEE00-FDCF-48E6-ABB7-2B98EF36A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26" y="1079733"/>
            <a:ext cx="8632201" cy="24898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A943D7-A624-49F9-B56E-DDBACD354B48}"/>
              </a:ext>
            </a:extLst>
          </p:cNvPr>
          <p:cNvSpPr txBox="1"/>
          <p:nvPr/>
        </p:nvSpPr>
        <p:spPr>
          <a:xfrm>
            <a:off x="289226" y="3492817"/>
            <a:ext cx="852585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customer understands, and values, the primary activities.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value chain identifies potential opportunities. A customer may pay a premium for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materials 		(e.g., fresh ingredients)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production 		(e.g., faster product delivery)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delivery 		(e.g., on-site or home delivery)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an easier ordering process 	(e.g., phone app)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ability to have special orders.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customer (likely) does not care about where, how, or by whom the cooking is done, nor how the needed materials are acquired.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Value Chain, we can identify: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improvements (make these)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costly processes (reduce these)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79FA49B-860C-436E-6305-7C87819C8A3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Value Chain Analysis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 value chain concept was invented </a:t>
            </a:r>
            <a:r>
              <a:rPr lang="en-US" sz="1400" dirty="0"/>
              <a:t>by Harvard Business School Professor Michael Porter in his book </a:t>
            </a:r>
            <a:r>
              <a:rPr lang="en-US" sz="1400" i="1" dirty="0"/>
              <a:t>The Competitive Advantage: Creating and Sustaining Superior Performance.</a:t>
            </a:r>
            <a:r>
              <a:rPr lang="en-US" sz="140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things that a customer cares about, and things that a customer does not care about.  The goal is 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add value to the things that the customer cares about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Reduce the cost of things the customer does not care about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Think of this as being all about the customer’s “hamburger experience.”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When buying a hamburger, a customer cares about the things on the top line – these add value to the hamburger experience.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customer recognizes that the support activates need to be performed. But does not care about the how or where they are done – they do not influence the hamburger experience.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F7A21F-34F9-4709-A276-C69F116D2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4566851"/>
            <a:ext cx="1296994" cy="1833865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A20C6B9-4E6B-A6C0-CD8F-FE6CFE3D809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2022-06-18T03:29:26Z</dcterms:created>
  <dcterms:modified xsi:type="dcterms:W3CDTF">2022-10-23T15:34:50Z</dcterms:modified>
</cp:coreProperties>
</file>