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5"/>
  </p:notesMasterIdLst>
  <p:sldIdLst>
    <p:sldId id="1272" r:id="rId2"/>
    <p:sldId id="268" r:id="rId3"/>
    <p:sldId id="1268" r:id="rId4"/>
  </p:sldIdLst>
  <p:sldSz cx="9144000" cy="6858000" type="screen4x3"/>
  <p:notesSz cx="6997700" cy="9271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ECFF"/>
    <a:srgbClr val="FF0000"/>
    <a:srgbClr val="FFFFCC"/>
    <a:srgbClr val="CCFFFF"/>
    <a:srgbClr val="00FFFF"/>
    <a:srgbClr val="0099FF"/>
    <a:srgbClr val="CC0000"/>
    <a:srgbClr val="FFFF99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3686" autoAdjust="0"/>
  </p:normalViewPr>
  <p:slideViewPr>
    <p:cSldViewPr>
      <p:cViewPr varScale="1">
        <p:scale>
          <a:sx n="93" d="100"/>
          <a:sy n="93" d="100"/>
        </p:scale>
        <p:origin x="480" y="7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988" y="0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501419-72EC-4A14-B9EF-51AF1A25C7D8}" type="datetimeFigureOut">
              <a:rPr lang="en-US" smtClean="0"/>
              <a:pPr/>
              <a:t>11/10/2024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03725"/>
            <a:ext cx="5597525" cy="41719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988" y="8805863"/>
            <a:ext cx="303212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086B08-5317-4BDF-91A2-5BA1EF3B466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459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595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086B08-5317-4BDF-91A2-5BA1EF3B466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2687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b="0" i="0" dirty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058" indent="-285407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1628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598280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4931" indent="-228326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1582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68234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4885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1537" indent="-228326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F0205A1-A5D6-4F57-A776-89FF36C80A72}" type="slidenum">
              <a:rPr lang="en-US" altLang="en-US">
                <a:solidFill>
                  <a:prstClr val="black"/>
                </a:solidFill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78416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: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5225"/>
            <a:ext cx="2667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/>
              <a:t>: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defRPr sz="16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22" name="Rectangle 150"/>
          <p:cNvSpPr>
            <a:spLocks noChangeArrowheads="1"/>
          </p:cNvSpPr>
          <p:nvPr/>
        </p:nvSpPr>
        <p:spPr bwMode="auto">
          <a:xfrm>
            <a:off x="162337" y="76200"/>
            <a:ext cx="416623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Chain Analysis (</a:t>
            </a:r>
            <a:r>
              <a:rPr lang="en-US" altLang="en-US" sz="2800" b="1" dirty="0" err="1">
                <a:solidFill>
                  <a:schemeClr val="tx2"/>
                </a:solidFill>
              </a:rPr>
              <a:t>VCA</a:t>
            </a:r>
            <a:r>
              <a:rPr lang="en-US" altLang="en-US" sz="2800" b="1" dirty="0">
                <a:solidFill>
                  <a:schemeClr val="tx2"/>
                </a:solidFill>
              </a:rPr>
              <a:t>)</a:t>
            </a:r>
            <a:endParaRPr lang="en-US" sz="2800" b="1" dirty="0"/>
          </a:p>
        </p:txBody>
      </p:sp>
      <p:sp>
        <p:nvSpPr>
          <p:cNvPr id="3233" name="Text Box 161"/>
          <p:cNvSpPr txBox="1">
            <a:spLocks noChangeArrowheads="1"/>
          </p:cNvSpPr>
          <p:nvPr/>
        </p:nvSpPr>
        <p:spPr bwMode="auto">
          <a:xfrm>
            <a:off x="4952400" y="69505"/>
            <a:ext cx="2269543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600" b="1" dirty="0"/>
              <a:t>Problem</a:t>
            </a:r>
          </a:p>
          <a:p>
            <a:r>
              <a:rPr lang="en-US" sz="1600" dirty="0"/>
              <a:t>How to identify customer care-abouts?</a:t>
            </a:r>
          </a:p>
        </p:txBody>
      </p:sp>
      <p:sp>
        <p:nvSpPr>
          <p:cNvPr id="3237" name="Line 165"/>
          <p:cNvSpPr>
            <a:spLocks noChangeShapeType="1"/>
          </p:cNvSpPr>
          <p:nvPr/>
        </p:nvSpPr>
        <p:spPr bwMode="auto">
          <a:xfrm>
            <a:off x="0" y="97108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3238" name="Line 166"/>
          <p:cNvSpPr>
            <a:spLocks noChangeShapeType="1"/>
          </p:cNvSpPr>
          <p:nvPr/>
        </p:nvSpPr>
        <p:spPr bwMode="auto">
          <a:xfrm flipV="1">
            <a:off x="4366674" y="28976"/>
            <a:ext cx="0" cy="95410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8" name="Rectangle 4">
            <a:extLst>
              <a:ext uri="{FF2B5EF4-FFF2-40B4-BE49-F238E27FC236}">
                <a16:creationId xmlns:a16="http://schemas.microsoft.com/office/drawing/2014/main" id="{542D0BE3-CA96-4D05-A9B0-A4C6B4EA95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8611" y="1190660"/>
            <a:ext cx="3291840" cy="3291840"/>
          </a:xfrm>
          <a:prstGeom prst="rect">
            <a:avLst/>
          </a:prstGeom>
          <a:solidFill>
            <a:srgbClr val="FFFFCC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dirty="0"/>
              <a:t>A </a:t>
            </a:r>
            <a:r>
              <a:rPr lang="en-US" sz="1400" b="1" dirty="0">
                <a:solidFill>
                  <a:srgbClr val="0070C0"/>
                </a:solidFill>
              </a:rPr>
              <a:t>Value Chain</a:t>
            </a:r>
            <a:r>
              <a:rPr lang="en-US" sz="1400" dirty="0">
                <a:solidFill>
                  <a:srgbClr val="0070C0"/>
                </a:solidFill>
              </a:rPr>
              <a:t> </a:t>
            </a:r>
            <a:r>
              <a:rPr lang="en-US" sz="1400" b="1" dirty="0">
                <a:solidFill>
                  <a:srgbClr val="0070C0"/>
                </a:solidFill>
              </a:rPr>
              <a:t>Analysis</a:t>
            </a:r>
            <a:r>
              <a:rPr lang="en-US" sz="1400" dirty="0"/>
              <a:t> (</a:t>
            </a:r>
            <a:r>
              <a:rPr lang="en-US" sz="1400" b="1" dirty="0" err="1"/>
              <a:t>VCA</a:t>
            </a:r>
            <a:r>
              <a:rPr lang="en-US" sz="1400" dirty="0"/>
              <a:t>) shows the business activities and processes involved in creating a product or performing a service. </a:t>
            </a:r>
            <a:r>
              <a:rPr lang="en-US" altLang="en-US" sz="1400" kern="0" dirty="0"/>
              <a:t>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 </a:t>
            </a:r>
            <a:r>
              <a:rPr lang="en-US" altLang="en-US" sz="1400" dirty="0"/>
              <a:t>value chain </a:t>
            </a:r>
            <a:r>
              <a:rPr lang="en-US" altLang="en-US" sz="1400" kern="0" dirty="0"/>
              <a:t>has </a:t>
            </a:r>
            <a:r>
              <a:rPr lang="en-US" sz="1400" b="1" dirty="0"/>
              <a:t>primary activities </a:t>
            </a:r>
            <a:r>
              <a:rPr lang="en-US" sz="1400" dirty="0"/>
              <a:t>and </a:t>
            </a:r>
            <a:r>
              <a:rPr lang="en-US" sz="1400" b="1" dirty="0"/>
              <a:t>support activities</a:t>
            </a:r>
            <a:r>
              <a:rPr lang="en-US" sz="1400" dirty="0"/>
              <a:t>: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kern="0" dirty="0"/>
              <a:t>Primary activities </a:t>
            </a:r>
            <a:r>
              <a:rPr lang="en-US" altLang="en-US" sz="1400" kern="0" dirty="0"/>
              <a:t>– activities which directly add value to the customer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b="1" kern="0" dirty="0"/>
              <a:t>Support activities </a:t>
            </a:r>
            <a:r>
              <a:rPr lang="en-US" altLang="en-US" sz="1400" kern="0" dirty="0"/>
              <a:t>– activities that support primary activities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400" kern="0" dirty="0"/>
              <a:t>A </a:t>
            </a:r>
            <a:r>
              <a:rPr lang="en-US" altLang="en-US" sz="1400" dirty="0"/>
              <a:t>value chain </a:t>
            </a:r>
            <a:r>
              <a:rPr lang="en-US" altLang="en-US" sz="1400" kern="0" dirty="0"/>
              <a:t>analysis</a:t>
            </a:r>
            <a:r>
              <a:rPr lang="en-US" altLang="en-US" sz="1400" dirty="0">
                <a:solidFill>
                  <a:srgbClr val="0070C0"/>
                </a:solidFill>
              </a:rPr>
              <a:t> </a:t>
            </a:r>
            <a:r>
              <a:rPr lang="en-US" altLang="en-US" sz="1400" kern="0" dirty="0"/>
              <a:t>can lead to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reduced cost</a:t>
            </a:r>
          </a:p>
          <a:p>
            <a:pPr marL="742950" lvl="1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400" kern="0" dirty="0"/>
              <a:t>products better aligned with your customer</a:t>
            </a:r>
            <a:endParaRPr lang="en-US" altLang="en-US" sz="1400" b="1" kern="0" dirty="0"/>
          </a:p>
          <a:p>
            <a:pPr>
              <a:spcBef>
                <a:spcPts val="0"/>
              </a:spcBef>
            </a:pPr>
            <a:endParaRPr lang="en-US" altLang="en-US" sz="1400" kern="0" dirty="0"/>
          </a:p>
        </p:txBody>
      </p:sp>
      <p:sp>
        <p:nvSpPr>
          <p:cNvPr id="26" name="Isosceles Triangle 25">
            <a:extLst>
              <a:ext uri="{FF2B5EF4-FFF2-40B4-BE49-F238E27FC236}">
                <a16:creationId xmlns:a16="http://schemas.microsoft.com/office/drawing/2014/main" id="{1B1D788B-1608-461E-B43D-70DBF9CBB495}"/>
              </a:ext>
            </a:extLst>
          </p:cNvPr>
          <p:cNvSpPr/>
          <p:nvPr/>
        </p:nvSpPr>
        <p:spPr>
          <a:xfrm>
            <a:off x="4111140" y="1842607"/>
            <a:ext cx="4877436" cy="523220"/>
          </a:xfrm>
          <a:prstGeom prst="triangle">
            <a:avLst>
              <a:gd name="adj" fmla="val 49701"/>
            </a:avLst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 Box 20">
            <a:extLst>
              <a:ext uri="{FF2B5EF4-FFF2-40B4-BE49-F238E27FC236}">
                <a16:creationId xmlns:a16="http://schemas.microsoft.com/office/drawing/2014/main" id="{6BA42D76-7BA6-4764-8E85-E37D92C070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1140" y="2379072"/>
            <a:ext cx="4877435" cy="3046988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 cmpd="thinThick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Assess your product's activities, such as: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Primary activities</a:t>
            </a:r>
            <a:r>
              <a:rPr lang="en-US" sz="1600" dirty="0">
                <a:latin typeface="+mn-lt"/>
              </a:rPr>
              <a:t>: Inbound Logistics, Operations, Outbound Logistics, Marketing and Sales, and Services.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b="1" dirty="0">
                <a:latin typeface="+mn-lt"/>
              </a:rPr>
              <a:t>Support activities</a:t>
            </a:r>
            <a:r>
              <a:rPr lang="en-US" sz="1600" dirty="0">
                <a:latin typeface="+mn-lt"/>
              </a:rPr>
              <a:t>: Infrastructure, Human Resources, Procurement, and Technology.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Analyze the value and cost of these activities.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Model your competitors' value chains.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Model your customer’s assessment of value.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>
                <a:latin typeface="+mn-lt"/>
              </a:rPr>
              <a:t>For your activities, determine where you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can reduce costs or improve efficiency</a:t>
            </a:r>
          </a:p>
          <a:p>
            <a:pPr marL="628650" lvl="1" indent="-171450">
              <a:buFont typeface="Arial" panose="020B0604020202020204" pitchFamily="34" charset="0"/>
              <a:buChar char="•"/>
            </a:pPr>
            <a:r>
              <a:rPr lang="en-US" sz="1600" dirty="0">
                <a:latin typeface="+mn-lt"/>
              </a:rPr>
              <a:t>can create a competitive advantage</a:t>
            </a:r>
            <a:endParaRPr lang="en-US" dirty="0">
              <a:latin typeface="+mn-lt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BA2F058-B167-4D23-B84B-D4F42017800C}"/>
              </a:ext>
            </a:extLst>
          </p:cNvPr>
          <p:cNvSpPr txBox="1"/>
          <p:nvPr/>
        </p:nvSpPr>
        <p:spPr>
          <a:xfrm>
            <a:off x="5753368" y="1056442"/>
            <a:ext cx="1752063" cy="1097280"/>
          </a:xfrm>
          <a:prstGeom prst="rect">
            <a:avLst/>
          </a:prstGeom>
          <a:solidFill>
            <a:srgbClr val="CCECFF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altLang="en-US" b="1" dirty="0">
                <a:solidFill>
                  <a:schemeClr val="tx2"/>
                </a:solidFill>
              </a:rPr>
              <a:t>Value Chain Analysis</a:t>
            </a:r>
            <a:endParaRPr lang="en-US" b="1" dirty="0"/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8B593755-EBE0-4C98-851F-58A922E59B40}"/>
              </a:ext>
            </a:extLst>
          </p:cNvPr>
          <p:cNvSpPr txBox="1"/>
          <p:nvPr/>
        </p:nvSpPr>
        <p:spPr>
          <a:xfrm>
            <a:off x="4366674" y="1116269"/>
            <a:ext cx="141973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current process</a:t>
            </a:r>
          </a:p>
        </p:txBody>
      </p: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3FAA9E4-55A3-4BD1-8CF5-D2CD326E6EA5}"/>
              </a:ext>
            </a:extLst>
          </p:cNvPr>
          <p:cNvCxnSpPr>
            <a:cxnSpLocks/>
          </p:cNvCxnSpPr>
          <p:nvPr/>
        </p:nvCxnSpPr>
        <p:spPr>
          <a:xfrm>
            <a:off x="4743730" y="1425410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6A370E8B-C37D-44BB-8EF9-DE34333888FC}"/>
              </a:ext>
            </a:extLst>
          </p:cNvPr>
          <p:cNvCxnSpPr>
            <a:cxnSpLocks/>
          </p:cNvCxnSpPr>
          <p:nvPr/>
        </p:nvCxnSpPr>
        <p:spPr>
          <a:xfrm>
            <a:off x="7529184" y="1870030"/>
            <a:ext cx="1005840" cy="9046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>
            <a:extLst>
              <a:ext uri="{FF2B5EF4-FFF2-40B4-BE49-F238E27FC236}">
                <a16:creationId xmlns:a16="http://schemas.microsoft.com/office/drawing/2014/main" id="{E4C67759-32FB-49D6-AD9F-3B3DBE4EA5B3}"/>
              </a:ext>
            </a:extLst>
          </p:cNvPr>
          <p:cNvSpPr txBox="1"/>
          <p:nvPr/>
        </p:nvSpPr>
        <p:spPr>
          <a:xfrm>
            <a:off x="7521080" y="1355130"/>
            <a:ext cx="11434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process assessment</a:t>
            </a:r>
          </a:p>
        </p:txBody>
      </p:sp>
      <p:sp>
        <p:nvSpPr>
          <p:cNvPr id="39" name="Text Box 44">
            <a:extLst>
              <a:ext uri="{FF2B5EF4-FFF2-40B4-BE49-F238E27FC236}">
                <a16:creationId xmlns:a16="http://schemas.microsoft.com/office/drawing/2014/main" id="{916BF00B-09DC-4EFC-BACA-1A88F70B64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42231" y="28979"/>
            <a:ext cx="105568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600" b="1" dirty="0">
                <a:solidFill>
                  <a:srgbClr val="000000"/>
                </a:solidFill>
              </a:rPr>
              <a:t>Difficulty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A45CD04-D7D0-44BD-B67D-E4B639C5D5E9}"/>
              </a:ext>
            </a:extLst>
          </p:cNvPr>
          <p:cNvSpPr txBox="1"/>
          <p:nvPr/>
        </p:nvSpPr>
        <p:spPr>
          <a:xfrm>
            <a:off x="7880330" y="357693"/>
            <a:ext cx="979488" cy="523220"/>
          </a:xfrm>
          <a:prstGeom prst="rect">
            <a:avLst/>
          </a:prstGeom>
          <a:solidFill>
            <a:srgbClr val="FF99CC"/>
          </a:solidFill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1400" dirty="0"/>
              <a:t>Work with an SME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750E7E1-F70B-4088-A00B-73E7412E327A}"/>
              </a:ext>
            </a:extLst>
          </p:cNvPr>
          <p:cNvSpPr txBox="1"/>
          <p:nvPr/>
        </p:nvSpPr>
        <p:spPr>
          <a:xfrm>
            <a:off x="0" y="6616952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111C11C-0062-4C07-858A-BA8F3F24E4B2}"/>
              </a:ext>
            </a:extLst>
          </p:cNvPr>
          <p:cNvSpPr txBox="1"/>
          <p:nvPr/>
        </p:nvSpPr>
        <p:spPr>
          <a:xfrm>
            <a:off x="4458037" y="1426774"/>
            <a:ext cx="10302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customer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7470428-6373-48AF-A32B-47916506ED42}"/>
              </a:ext>
            </a:extLst>
          </p:cNvPr>
          <p:cNvSpPr txBox="1"/>
          <p:nvPr/>
        </p:nvSpPr>
        <p:spPr>
          <a:xfrm>
            <a:off x="4458037" y="1737279"/>
            <a:ext cx="11627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competitors</a:t>
            </a:r>
          </a:p>
        </p:txBody>
      </p: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45CC1603-28B7-4EDA-9ACA-B75AC1FF4AA5}"/>
              </a:ext>
            </a:extLst>
          </p:cNvPr>
          <p:cNvCxnSpPr>
            <a:cxnSpLocks/>
          </p:cNvCxnSpPr>
          <p:nvPr/>
        </p:nvCxnSpPr>
        <p:spPr>
          <a:xfrm>
            <a:off x="4764478" y="1735915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>
            <a:extLst>
              <a:ext uri="{FF2B5EF4-FFF2-40B4-BE49-F238E27FC236}">
                <a16:creationId xmlns:a16="http://schemas.microsoft.com/office/drawing/2014/main" id="{2284B0ED-C4D9-420F-8A69-B2C5F8940568}"/>
              </a:ext>
            </a:extLst>
          </p:cNvPr>
          <p:cNvCxnSpPr>
            <a:cxnSpLocks/>
          </p:cNvCxnSpPr>
          <p:nvPr/>
        </p:nvCxnSpPr>
        <p:spPr>
          <a:xfrm>
            <a:off x="4736378" y="2046420"/>
            <a:ext cx="1005840" cy="0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>
            <a:extLst>
              <a:ext uri="{FF2B5EF4-FFF2-40B4-BE49-F238E27FC236}">
                <a16:creationId xmlns:a16="http://schemas.microsoft.com/office/drawing/2014/main" id="{DE74C357-DAF5-AC2B-4C84-B441E2CC6B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3965" y="4882920"/>
            <a:ext cx="4614558" cy="166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98267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-1" y="100948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Rectangle 150"/>
          <p:cNvSpPr>
            <a:spLocks noChangeArrowheads="1"/>
          </p:cNvSpPr>
          <p:nvPr/>
        </p:nvSpPr>
        <p:spPr bwMode="auto">
          <a:xfrm>
            <a:off x="162337" y="76200"/>
            <a:ext cx="8288568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altLang="en-US" sz="2800" b="1" dirty="0">
                <a:solidFill>
                  <a:schemeClr val="tx2"/>
                </a:solidFill>
              </a:rPr>
              <a:t>Value Chain Analysis </a:t>
            </a:r>
            <a:r>
              <a:rPr lang="en-US" sz="2800" b="1" dirty="0"/>
              <a:t>– Example </a:t>
            </a:r>
          </a:p>
          <a:p>
            <a:r>
              <a:rPr lang="en-US" sz="2800" b="1" dirty="0"/>
              <a:t>– Buying a hamburger at a fast food restaurant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00DEE00-FDCF-48E6-ABB7-2B98EF36A7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9226" y="1079733"/>
            <a:ext cx="8632201" cy="2489891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5A943D7-A624-49F9-B56E-DDBACD354B48}"/>
              </a:ext>
            </a:extLst>
          </p:cNvPr>
          <p:cNvSpPr txBox="1"/>
          <p:nvPr/>
        </p:nvSpPr>
        <p:spPr>
          <a:xfrm>
            <a:off x="289226" y="3492817"/>
            <a:ext cx="8525857" cy="3046988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customer understands, and values, the primary activities.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value chain identifies potential opportunities. A customer may pay a premium for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better materials 		(e.g., fresh ingredients)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better production 		(e.g., faster product delivery)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better delivery 		(e.g., on-site or home delivery)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an easier ordering process 	(e.g., phone app)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the ability to have special orders.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The customer (likely) does not care about where, how, or by whom the cooking is done, nor how the needed materials are acquired.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600" dirty="0"/>
              <a:t>From the Value Chain, we can identify: 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improvements (make these)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US" sz="1600" dirty="0"/>
              <a:t>costly processes (reduce these)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3DC77E9-6E23-B86A-33B8-CB142959094D}"/>
              </a:ext>
            </a:extLst>
          </p:cNvPr>
          <p:cNvSpPr txBox="1"/>
          <p:nvPr/>
        </p:nvSpPr>
        <p:spPr>
          <a:xfrm>
            <a:off x="0" y="6616952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3891431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36"/>
          <p:cNvSpPr txBox="1">
            <a:spLocks noChangeArrowheads="1"/>
          </p:cNvSpPr>
          <p:nvPr/>
        </p:nvSpPr>
        <p:spPr bwMode="auto">
          <a:xfrm>
            <a:off x="228599" y="76200"/>
            <a:ext cx="8673381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n-US" altLang="en-US" sz="2800" b="1" dirty="0">
                <a:solidFill>
                  <a:schemeClr val="tx2"/>
                </a:solidFill>
              </a:rPr>
              <a:t>Value Chain Analysis </a:t>
            </a:r>
            <a:r>
              <a:rPr lang="en-US" altLang="en-US" sz="2800" b="1">
                <a:solidFill>
                  <a:srgbClr val="000000"/>
                </a:solidFill>
              </a:rPr>
              <a:t>– Notes</a:t>
            </a:r>
            <a:endParaRPr lang="en-US" altLang="en-US" sz="2800" b="1" dirty="0">
              <a:solidFill>
                <a:srgbClr val="00000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3253CC5-4D2A-46AB-B279-E209A31A6ABC}"/>
              </a:ext>
            </a:extLst>
          </p:cNvPr>
          <p:cNvSpPr txBox="1"/>
          <p:nvPr/>
        </p:nvSpPr>
        <p:spPr>
          <a:xfrm>
            <a:off x="514350" y="7239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1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C810558E-45B5-4362-943B-40FE4163BADE}"/>
              </a:ext>
            </a:extLst>
          </p:cNvPr>
          <p:cNvSpPr txBox="1"/>
          <p:nvPr/>
        </p:nvSpPr>
        <p:spPr>
          <a:xfrm>
            <a:off x="4762501" y="723900"/>
            <a:ext cx="41147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en-US" sz="2000" dirty="0"/>
              <a:t>Slide 2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213A775-8F53-462A-AEDE-6F4FA49E2843}"/>
              </a:ext>
            </a:extLst>
          </p:cNvPr>
          <p:cNvCxnSpPr/>
          <p:nvPr/>
        </p:nvCxnSpPr>
        <p:spPr bwMode="auto">
          <a:xfrm>
            <a:off x="1924050" y="2000250"/>
            <a:ext cx="914400" cy="914400"/>
          </a:xfrm>
          <a:prstGeom prst="line">
            <a:avLst/>
          </a:prstGeom>
          <a:noFill/>
          <a:ln w="317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DD68932-B129-4895-BCCC-E11021D776F0}"/>
              </a:ext>
            </a:extLst>
          </p:cNvPr>
          <p:cNvSpPr txBox="1"/>
          <p:nvPr/>
        </p:nvSpPr>
        <p:spPr>
          <a:xfrm>
            <a:off x="514350" y="1168400"/>
            <a:ext cx="4114800" cy="267765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  value chain concept was invented </a:t>
            </a:r>
            <a:r>
              <a:rPr lang="en-US" sz="1400" dirty="0"/>
              <a:t>by Harvard Business School Professor Michael Porter in his book </a:t>
            </a:r>
            <a:r>
              <a:rPr lang="en-US" sz="1400" i="1" dirty="0"/>
              <a:t>The Competitive Advantage: Creating and Sustaining Superior Performance.</a:t>
            </a:r>
            <a:r>
              <a:rPr lang="en-US" sz="1400" dirty="0">
                <a:latin typeface="+mn-lt"/>
              </a:rPr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>
                <a:latin typeface="+mn-lt"/>
              </a:rPr>
              <a:t>There are things that a customer cares about, and things that a customer does not care about.  The goal is to 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add value to the things that the customer cares about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400" dirty="0">
                <a:latin typeface="+mn-lt"/>
              </a:rPr>
              <a:t>Reduce the cost of things the customer does not care about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CD2E6C37-3D60-4075-B12A-95857B601D06}"/>
              </a:ext>
            </a:extLst>
          </p:cNvPr>
          <p:cNvSpPr txBox="1"/>
          <p:nvPr/>
        </p:nvSpPr>
        <p:spPr>
          <a:xfrm>
            <a:off x="4787180" y="1147310"/>
            <a:ext cx="4114800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1400" dirty="0"/>
              <a:t>Think of this as being all about the customer’s “hamburger experience.”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When buying a hamburger, a customer cares about the things on the top line – these add value to the hamburger experience. 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customer recognizes that the support activates need to be performed. But does not care about the how or where they are done – they do not influence the hamburger experience.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E8F6766-D065-3386-0AAA-9120013A503F}"/>
              </a:ext>
            </a:extLst>
          </p:cNvPr>
          <p:cNvSpPr txBox="1"/>
          <p:nvPr/>
        </p:nvSpPr>
        <p:spPr>
          <a:xfrm>
            <a:off x="0" y="6616952"/>
            <a:ext cx="316144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None/>
            </a:pPr>
            <a:r>
              <a:rPr lang="en-US" sz="900" dirty="0">
                <a:solidFill>
                  <a:schemeClr val="bg1">
                    <a:lumMod val="50000"/>
                  </a:schemeClr>
                </a:solidFill>
              </a:rPr>
              <a:t>Copyright © 2022-2024 Dan Zwillinger.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526243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503</Words>
  <Application>Microsoft Office PowerPoint</Application>
  <PresentationFormat>On-screen Show (4:3)</PresentationFormat>
  <Paragraphs>55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Default Design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2022-06-18T03:29:26Z</dcterms:created>
  <dcterms:modified xsi:type="dcterms:W3CDTF">2024-11-11T01:43:43Z</dcterms:modified>
</cp:coreProperties>
</file>