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2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6206" autoAdjust="0"/>
  </p:normalViewPr>
  <p:slideViewPr>
    <p:cSldViewPr>
      <p:cViewPr varScale="1">
        <p:scale>
          <a:sx n="95" d="100"/>
          <a:sy n="95" d="100"/>
        </p:scale>
        <p:origin x="43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7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36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Voice of the Customer (VOC)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delight a customer?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-740806" y="1143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202207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27090" y="2539757"/>
            <a:ext cx="5160446" cy="602570"/>
          </a:xfrm>
          <a:prstGeom prst="triangle">
            <a:avLst>
              <a:gd name="adj" fmla="val 5989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07" y="3160165"/>
            <a:ext cx="5120640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product </a:t>
            </a:r>
            <a:r>
              <a:rPr lang="en-US" sz="1600" dirty="0"/>
              <a:t>and its external customers.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the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customers </a:t>
            </a:r>
            <a:r>
              <a:rPr lang="en-US" sz="1600" dirty="0"/>
              <a:t>along the value stream.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customer – find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product attributes</a:t>
            </a:r>
            <a:endParaRPr lang="en-US" sz="1600" dirty="0"/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A great product is one that results in __? </a:t>
            </a:r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A great product is one that is ________?</a:t>
            </a:r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A great product is one that has_______?</a:t>
            </a:r>
          </a:p>
          <a:p>
            <a:pPr marL="633413" lvl="1" indent="-285750">
              <a:buFont typeface="Wingdings" pitchFamily="2" charset="2"/>
              <a:buChar char="§"/>
            </a:pPr>
            <a:r>
              <a:rPr lang="en-US" sz="1600" dirty="0"/>
              <a:t>Problems in similar products_________?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improvement </a:t>
            </a:r>
            <a:r>
              <a:rPr lang="en-US" sz="1600" b="1" dirty="0">
                <a:solidFill>
                  <a:srgbClr val="0070C0"/>
                </a:solidFill>
                <a:cs typeface="Arial" pitchFamily="34" charset="0"/>
              </a:rPr>
              <a:t>priorities.</a:t>
            </a:r>
            <a:endParaRPr lang="en-US" sz="1600" dirty="0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244023"/>
            <a:ext cx="3301678" cy="101667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1400" b="1" dirty="0">
                <a:solidFill>
                  <a:srgbClr val="0070C0"/>
                </a:solidFill>
              </a:rPr>
              <a:t>Voice of the Customer </a:t>
            </a:r>
            <a:r>
              <a:rPr lang="en-US" sz="1400" b="1" dirty="0"/>
              <a:t>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VOC)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represents the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customer’s thinking: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757603" y="1543377"/>
            <a:ext cx="1691182" cy="132343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Voice of the customer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(VOC) creation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452375" y="2286329"/>
            <a:ext cx="792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VOC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540397" y="1523200"/>
            <a:ext cx="1147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Customer (external)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E067FE-49AA-4F71-BDB3-ACA1CDE87801}"/>
              </a:ext>
            </a:extLst>
          </p:cNvPr>
          <p:cNvSpPr txBox="1"/>
          <p:nvPr/>
        </p:nvSpPr>
        <p:spPr>
          <a:xfrm>
            <a:off x="233387" y="1700775"/>
            <a:ext cx="1484957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ts val="100"/>
              </a:spcBef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marL="60325" indent="-285750">
              <a:spcBef>
                <a:spcPts val="100"/>
              </a:spcBef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Wants</a:t>
            </a:r>
          </a:p>
          <a:p>
            <a:pPr marL="60325" indent="-285750">
              <a:spcBef>
                <a:spcPts val="100"/>
              </a:spcBef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Don’t wants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313185-BE0F-44D7-8586-C23DE3B2088A}"/>
              </a:ext>
            </a:extLst>
          </p:cNvPr>
          <p:cNvSpPr txBox="1"/>
          <p:nvPr/>
        </p:nvSpPr>
        <p:spPr>
          <a:xfrm>
            <a:off x="1636979" y="1700775"/>
            <a:ext cx="1484957" cy="52322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ts val="100"/>
              </a:spcBef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marL="60325" indent="-285750"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Functions</a:t>
            </a:r>
          </a:p>
          <a:p>
            <a:pPr marL="60325" indent="-285750">
              <a:buFont typeface="Wingdings" pitchFamily="2" charset="2"/>
              <a:buChar char="§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Features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AC9749EF-3CF8-417C-B4D1-58D3DAB7B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2415837"/>
            <a:ext cx="3301678" cy="17044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VOC flows through the </a:t>
            </a: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value stream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(e.g., NASA)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Bus Develop)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Systems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Hardware)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ustomer to   (e.g.,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DFMA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team)</a:t>
            </a:r>
          </a:p>
          <a:p>
            <a:pPr marL="342900" indent="-342900"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  <a:endParaRPr lang="en-US" sz="1400" dirty="0"/>
          </a:p>
          <a:p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F42657-9877-44FB-87DE-97552C91307C}"/>
              </a:ext>
            </a:extLst>
          </p:cNvPr>
          <p:cNvSpPr txBox="1"/>
          <p:nvPr/>
        </p:nvSpPr>
        <p:spPr>
          <a:xfrm>
            <a:off x="209746" y="4219169"/>
            <a:ext cx="283464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Traceability of VOC – perhaps via QFDs –  ensures VOC alignment</a:t>
            </a:r>
            <a:endParaRPr lang="en-US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A832B9-BCB2-498B-A84F-814D40278171}"/>
              </a:ext>
            </a:extLst>
          </p:cNvPr>
          <p:cNvSpPr txBox="1"/>
          <p:nvPr/>
        </p:nvSpPr>
        <p:spPr>
          <a:xfrm>
            <a:off x="5579629" y="5429151"/>
            <a:ext cx="3280189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VOC is part of a product’s “chorus”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err="1"/>
              <a:t>VOB</a:t>
            </a:r>
            <a:r>
              <a:rPr lang="en-US" sz="1400" dirty="0"/>
              <a:t>    – Voice Of the </a:t>
            </a:r>
            <a:r>
              <a:rPr lang="en-US" sz="1400" i="1" dirty="0"/>
              <a:t>Business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/>
              <a:t>VOC    – Voice Of the </a:t>
            </a:r>
            <a:r>
              <a:rPr lang="en-US" sz="1400" i="1" dirty="0"/>
              <a:t>Customer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/>
              <a:t>VOCO – Voice Of the </a:t>
            </a:r>
            <a:r>
              <a:rPr lang="en-US" sz="1400" i="1" dirty="0" err="1"/>
              <a:t>COmpetitor</a:t>
            </a:r>
            <a:endParaRPr lang="en-US" sz="1400" i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/>
              <a:t>VOTE  – Voice Of the </a:t>
            </a:r>
            <a:r>
              <a:rPr lang="en-US" sz="1400" i="1" dirty="0"/>
              <a:t>Environment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5B7CB1-EBC2-4417-9983-7EC018A52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46" y="4720533"/>
            <a:ext cx="2834640" cy="189608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1625CC0-1680-4F55-8CBF-A97A951E79B0}"/>
              </a:ext>
            </a:extLst>
          </p:cNvPr>
          <p:cNvSpPr txBox="1"/>
          <p:nvPr/>
        </p:nvSpPr>
        <p:spPr>
          <a:xfrm>
            <a:off x="3013119" y="5890816"/>
            <a:ext cx="146304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https://asq.org/quality-resources/qfd-quality-function-deployment</a:t>
            </a:r>
          </a:p>
        </p:txBody>
      </p:sp>
      <p:sp>
        <p:nvSpPr>
          <p:cNvPr id="40" name="Slide Number Placeholder 3">
            <a:extLst>
              <a:ext uri="{FF2B5EF4-FFF2-40B4-BE49-F238E27FC236}">
                <a16:creationId xmlns:a16="http://schemas.microsoft.com/office/drawing/2014/main" id="{FCCFA2C7-AEF3-8BCA-BB76-2A5B3CC759A4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cxnSp>
        <p:nvCxnSpPr>
          <p:cNvPr id="2" name="Straight Arrow Connector 47">
            <a:extLst>
              <a:ext uri="{FF2B5EF4-FFF2-40B4-BE49-F238E27FC236}">
                <a16:creationId xmlns:a16="http://schemas.microsoft.com/office/drawing/2014/main" id="{5B91DA05-F501-EC97-D83F-00F7083076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48785" y="2605079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B29D8ECE-2136-93D2-DD8F-9174D9E005A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06626" y="262090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7">
            <a:extLst>
              <a:ext uri="{FF2B5EF4-FFF2-40B4-BE49-F238E27FC236}">
                <a16:creationId xmlns:a16="http://schemas.microsoft.com/office/drawing/2014/main" id="{38094EBE-6923-7DD1-E7D4-A7E88C8D0C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06626" y="204642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2C30E3F-8907-6A6F-EDBF-9F5522D165E5}"/>
              </a:ext>
            </a:extLst>
          </p:cNvPr>
          <p:cNvSpPr txBox="1"/>
          <p:nvPr/>
        </p:nvSpPr>
        <p:spPr>
          <a:xfrm>
            <a:off x="4540397" y="2074925"/>
            <a:ext cx="1147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Customers (internal)</a:t>
            </a:r>
          </a:p>
        </p:txBody>
      </p:sp>
    </p:spTree>
    <p:extLst>
      <p:ext uri="{BB962C8B-B14F-4D97-AF65-F5344CB8AC3E}">
        <p14:creationId xmlns:p14="http://schemas.microsoft.com/office/powerpoint/2010/main" val="372070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102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82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VOC – Example – Assessments and Car Seat Belts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1475EA-906D-4FAB-B9F4-630B28686C8B}"/>
              </a:ext>
            </a:extLst>
          </p:cNvPr>
          <p:cNvSpPr/>
          <p:nvPr/>
        </p:nvSpPr>
        <p:spPr>
          <a:xfrm>
            <a:off x="162337" y="4411336"/>
            <a:ext cx="4910695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Three ways a customer responds to an offering: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Excitement    </a:t>
            </a:r>
            <a:r>
              <a:rPr lang="en-US" sz="1400" dirty="0">
                <a:latin typeface="+mn-lt"/>
              </a:rPr>
              <a:t>– the WOW factor in a product/application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Performance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– the more of it, the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  <a:cs typeface="Arial" pitchFamily="34" charset="0"/>
              </a:rPr>
              <a:t>Basic	          </a:t>
            </a:r>
            <a:r>
              <a:rPr lang="en-US" sz="1400" dirty="0">
                <a:latin typeface="+mn-lt"/>
              </a:rPr>
              <a:t>– each of these is must have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F1E8806-D06D-404F-B6FB-665B1152CB19}"/>
              </a:ext>
            </a:extLst>
          </p:cNvPr>
          <p:cNvSpPr txBox="1"/>
          <p:nvPr/>
        </p:nvSpPr>
        <p:spPr>
          <a:xfrm>
            <a:off x="162337" y="5357280"/>
            <a:ext cx="7760458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Example: car seat belts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1950’s – car seat belts are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exciting</a:t>
            </a:r>
            <a:r>
              <a:rPr lang="en-US" sz="1600" dirty="0">
                <a:latin typeface="+mn-lt"/>
              </a:rPr>
              <a:t> 	           – wow!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1960’s – car seat belts indicate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performance</a:t>
            </a:r>
            <a:r>
              <a:rPr lang="en-US" sz="1600" dirty="0">
                <a:latin typeface="+mn-lt"/>
              </a:rPr>
              <a:t> – one of many high end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1970’s – car seat belts are a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must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have         </a:t>
            </a:r>
            <a:r>
              <a:rPr lang="en-US" sz="1600" dirty="0">
                <a:latin typeface="+mn-lt"/>
              </a:rPr>
              <a:t>– can’t buy a car without them</a:t>
            </a:r>
            <a:endParaRPr lang="en-US" sz="1600"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B73E8B-1158-4037-8DC3-20AAFE8D05E2}"/>
              </a:ext>
            </a:extLst>
          </p:cNvPr>
          <p:cNvSpPr txBox="1"/>
          <p:nvPr/>
        </p:nvSpPr>
        <p:spPr>
          <a:xfrm>
            <a:off x="5312477" y="4888390"/>
            <a:ext cx="3524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https://kanomodel.com/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2909B-80DA-4196-AFA7-56FD9D9101F5}"/>
              </a:ext>
            </a:extLst>
          </p:cNvPr>
          <p:cNvSpPr txBox="1"/>
          <p:nvPr/>
        </p:nvSpPr>
        <p:spPr>
          <a:xfrm>
            <a:off x="341693" y="720801"/>
            <a:ext cx="491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Customer dimensions include satisfaction and functionality.</a:t>
            </a:r>
          </a:p>
          <a:p>
            <a:r>
              <a:rPr lang="en-US" sz="1400" dirty="0"/>
              <a:t>VOC determines a customer’s level of each.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863230-B388-4AC6-82DC-7B415BF3D41C}"/>
              </a:ext>
            </a:extLst>
          </p:cNvPr>
          <p:cNvSpPr txBox="1"/>
          <p:nvPr/>
        </p:nvSpPr>
        <p:spPr>
          <a:xfrm>
            <a:off x="5312477" y="720801"/>
            <a:ext cx="3524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Kano model </a:t>
            </a:r>
            <a:r>
              <a:rPr lang="en-US" sz="1400" dirty="0"/>
              <a:t>– showing functionality versus satisfaction – shows that, over time, “delighters” become “must haves”.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BCD451-1F7C-4CE7-8208-24F5471FD1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477" y="1449865"/>
            <a:ext cx="3524250" cy="3438525"/>
          </a:xfrm>
          <a:prstGeom prst="rect">
            <a:avLst/>
          </a:prstGeom>
        </p:spPr>
      </p:pic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0F81F9D7-40CC-4692-AC53-E59F4658703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6A75CF-5373-2FA0-CAB4-BE9339FA77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341" y="1456165"/>
            <a:ext cx="4727039" cy="1794798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C6EFE0A1-858F-6672-6FEA-FE9EAB419488}"/>
              </a:ext>
            </a:extLst>
          </p:cNvPr>
          <p:cNvSpPr/>
          <p:nvPr/>
        </p:nvSpPr>
        <p:spPr>
          <a:xfrm>
            <a:off x="273341" y="3228180"/>
            <a:ext cx="4942534" cy="356075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1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VOC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VOC is the key to delighting customers – both the “big C” (external) customers and the “little c” (internal)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VOC is part of a product’s “chorus” representing the Business, the Customer, the Competitor, the Environment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latin typeface="+mn-lt"/>
              </a:rPr>
              <a:t>VOC can be captured via surveys, focus groups, customer interviews, 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latin typeface="+mn-lt"/>
              </a:rPr>
              <a:t>The input to a QFD often comes from a VOC.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Customer’s want a product capability and they also want to be “wowed”.  So need to address all aspects of customer satisfaction –  as well as meeting the customer specifications.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that, over time, what did “wow” a customer will fail to elicit that same response.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For example, seat belts in cars were once exciting, now they are mandatory.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FDD24EB-86D9-5AD7-A0C7-F8E48CD41ED9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2022-06-18T03:30:32Z</dcterms:created>
  <dcterms:modified xsi:type="dcterms:W3CDTF">2022-10-23T16:38:08Z</dcterms:modified>
</cp:coreProperties>
</file>