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0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CCECFF"/>
    <a:srgbClr val="CCFFCC"/>
    <a:srgbClr val="FF0000"/>
    <a:srgbClr val="FFFFCC"/>
    <a:srgbClr val="CCFFFF"/>
    <a:srgbClr val="00FFFF"/>
    <a:srgbClr val="0099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6206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45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38043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Theory of Constraints</a:t>
            </a:r>
          </a:p>
          <a:p>
            <a:r>
              <a:rPr lang="en-US" sz="2800" b="1" dirty="0"/>
              <a:t>(TOC)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755529" y="132455"/>
            <a:ext cx="23338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identify and remove bottlenecks?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572000" y="2857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AE046C2-D33A-4719-9C0F-795957ADE58F}"/>
              </a:ext>
            </a:extLst>
          </p:cNvPr>
          <p:cNvSpPr/>
          <p:nvPr/>
        </p:nvSpPr>
        <p:spPr>
          <a:xfrm>
            <a:off x="4001724" y="2206599"/>
            <a:ext cx="4960476" cy="846922"/>
          </a:xfrm>
          <a:prstGeom prst="triangle">
            <a:avLst>
              <a:gd name="adj" fmla="val 5092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8B7EC5DF-B5BC-472C-8A6D-52CC1F477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5880" y="3007065"/>
            <a:ext cx="475488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38138" indent="-338138">
              <a:buFontTx/>
              <a:buAutoNum type="arabicPeriod"/>
            </a:pPr>
            <a:r>
              <a:rPr lang="en-US" sz="1600" b="1" dirty="0">
                <a:solidFill>
                  <a:srgbClr val="0070C0"/>
                </a:solidFill>
              </a:rPr>
              <a:t>IDENTIFY</a:t>
            </a:r>
            <a:r>
              <a:rPr lang="en-US" sz="1600" dirty="0"/>
              <a:t> the constraint</a:t>
            </a:r>
          </a:p>
          <a:p>
            <a:pPr marL="795338" lvl="1" indent="-338138">
              <a:buFont typeface="Arial" panose="020B0604020202020204" pitchFamily="34" charset="0"/>
              <a:buChar char="•"/>
            </a:pPr>
            <a:r>
              <a:rPr lang="en-US" sz="1600" dirty="0"/>
              <a:t>This is the resource preventing the process from obtaining more of the goal.</a:t>
            </a:r>
          </a:p>
          <a:p>
            <a:pPr marL="338138" indent="-338138">
              <a:buFontTx/>
              <a:buAutoNum type="arabicPeriod"/>
            </a:pPr>
            <a:r>
              <a:rPr lang="en-US" sz="1600" b="1" dirty="0">
                <a:solidFill>
                  <a:srgbClr val="0070C0"/>
                </a:solidFill>
              </a:rPr>
              <a:t>EXPLOIT</a:t>
            </a:r>
            <a:r>
              <a:rPr lang="en-US" sz="1600" dirty="0"/>
              <a:t> the constraint</a:t>
            </a:r>
          </a:p>
          <a:p>
            <a:pPr marL="795338" lvl="1" indent="-338138">
              <a:buFont typeface="Arial" panose="020B0604020202020204" pitchFamily="34" charset="0"/>
              <a:buChar char="•"/>
            </a:pPr>
            <a:r>
              <a:rPr lang="en-US" sz="1600" dirty="0"/>
              <a:t>Ensure the constraint's time is not wasted doing things that it should not do.</a:t>
            </a:r>
          </a:p>
          <a:p>
            <a:pPr marL="338138" indent="-338138">
              <a:buFontTx/>
              <a:buAutoNum type="arabicPeriod"/>
            </a:pPr>
            <a:r>
              <a:rPr lang="en-US" sz="1600" b="1" dirty="0">
                <a:solidFill>
                  <a:srgbClr val="0070C0"/>
                </a:solidFill>
              </a:rPr>
              <a:t>SUBORDINATE</a:t>
            </a:r>
            <a:r>
              <a:rPr lang="en-US" sz="1600" dirty="0"/>
              <a:t> all other processes to the above decision</a:t>
            </a:r>
          </a:p>
          <a:p>
            <a:pPr marL="795338" lvl="1" indent="-338138">
              <a:buFont typeface="Arial" panose="020B0604020202020204" pitchFamily="34" charset="0"/>
              <a:buChar char="•"/>
            </a:pPr>
            <a:r>
              <a:rPr lang="en-US" sz="1600" dirty="0"/>
              <a:t>Align the whole process to support the decision made above.</a:t>
            </a:r>
          </a:p>
          <a:p>
            <a:pPr marL="338138" indent="-338138">
              <a:buFontTx/>
              <a:buAutoNum type="arabicPeriod"/>
            </a:pPr>
            <a:r>
              <a:rPr lang="en-US" sz="1600" b="1" dirty="0">
                <a:solidFill>
                  <a:srgbClr val="0070C0"/>
                </a:solidFill>
              </a:rPr>
              <a:t>ELEVATE</a:t>
            </a:r>
            <a:r>
              <a:rPr lang="en-US" sz="1600" dirty="0"/>
              <a:t> the constraint</a:t>
            </a:r>
          </a:p>
          <a:p>
            <a:pPr marL="795338" lvl="1" indent="-338138">
              <a:buFont typeface="Arial" panose="020B0604020202020204" pitchFamily="34" charset="0"/>
              <a:buChar char="•"/>
            </a:pPr>
            <a:r>
              <a:rPr lang="en-US" sz="1600" dirty="0"/>
              <a:t>If possible, permanently increase capacity of the constraint; perhaps "buy more."</a:t>
            </a:r>
          </a:p>
          <a:p>
            <a:pPr marL="338138" indent="-338138">
              <a:buFontTx/>
              <a:buAutoNum type="arabicPeriod"/>
            </a:pPr>
            <a:r>
              <a:rPr lang="en-US" sz="1600" b="1" dirty="0">
                <a:solidFill>
                  <a:srgbClr val="0070C0"/>
                </a:solidFill>
              </a:rPr>
              <a:t>REPEAT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79" y="1183304"/>
            <a:ext cx="3665726" cy="184344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400" dirty="0"/>
              <a:t>The</a:t>
            </a:r>
            <a:r>
              <a:rPr lang="en-US" sz="1400" b="1" dirty="0"/>
              <a:t> </a:t>
            </a:r>
            <a:r>
              <a:rPr lang="en-US" sz="1400" b="1" dirty="0">
                <a:solidFill>
                  <a:srgbClr val="0070C0"/>
                </a:solidFill>
              </a:rPr>
              <a:t>Theory of Constraints </a:t>
            </a:r>
            <a:r>
              <a:rPr lang="en-US" sz="1400" b="1" dirty="0"/>
              <a:t>(TOC) </a:t>
            </a:r>
            <a:r>
              <a:rPr lang="en-US" sz="1400" dirty="0"/>
              <a:t>states: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System throughput is limited by a bottleneck, called the </a:t>
            </a:r>
            <a:r>
              <a:rPr lang="en-US" sz="1400" i="1" dirty="0"/>
              <a:t>system constraint.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An increase in throughput can only be achieved by making an improvement in the system constraint.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Improvements in other parts of the system are wasted effort.</a:t>
            </a:r>
          </a:p>
          <a:p>
            <a:pPr>
              <a:spcBef>
                <a:spcPts val="0"/>
              </a:spcBef>
            </a:pPr>
            <a:endParaRPr lang="en-US" sz="12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08073-9CDA-48CB-BF01-9B4AEB47F15D}"/>
              </a:ext>
            </a:extLst>
          </p:cNvPr>
          <p:cNvSpPr txBox="1"/>
          <p:nvPr/>
        </p:nvSpPr>
        <p:spPr>
          <a:xfrm>
            <a:off x="5757603" y="1543377"/>
            <a:ext cx="1691182" cy="1015663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5000"/>
              </a:spcBef>
            </a:pPr>
            <a:r>
              <a:rPr lang="en-US" sz="2000" b="1" dirty="0"/>
              <a:t>Theory of Constraints</a:t>
            </a:r>
          </a:p>
          <a:p>
            <a:pPr algn="ctr"/>
            <a:r>
              <a:rPr lang="en-US" sz="2000" b="1" dirty="0"/>
              <a:t> Process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DF5AEC-96B6-400E-89AA-20477C399EF1}"/>
              </a:ext>
            </a:extLst>
          </p:cNvPr>
          <p:cNvSpPr txBox="1"/>
          <p:nvPr/>
        </p:nvSpPr>
        <p:spPr>
          <a:xfrm>
            <a:off x="7564064" y="1547714"/>
            <a:ext cx="13379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System with increased throughput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2EB569-76A0-49C1-A590-7D6299A55D95}"/>
              </a:ext>
            </a:extLst>
          </p:cNvPr>
          <p:cNvSpPr txBox="1"/>
          <p:nvPr/>
        </p:nvSpPr>
        <p:spPr>
          <a:xfrm>
            <a:off x="4196659" y="1596801"/>
            <a:ext cx="14205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System with constrained throughput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944CE3E-D7CB-4D44-9916-B42F9AB7C031}"/>
              </a:ext>
            </a:extLst>
          </p:cNvPr>
          <p:cNvCxnSpPr>
            <a:cxnSpLocks/>
          </p:cNvCxnSpPr>
          <p:nvPr/>
        </p:nvCxnSpPr>
        <p:spPr>
          <a:xfrm>
            <a:off x="4196659" y="2403709"/>
            <a:ext cx="156094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0444ABB-BA98-E162-9419-1E5C894C9FA1}"/>
              </a:ext>
            </a:extLst>
          </p:cNvPr>
          <p:cNvCxnSpPr>
            <a:cxnSpLocks/>
          </p:cNvCxnSpPr>
          <p:nvPr/>
        </p:nvCxnSpPr>
        <p:spPr>
          <a:xfrm>
            <a:off x="7471331" y="2373862"/>
            <a:ext cx="156094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B56C791A-3958-7F24-3ABE-39AA0422CAA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92" y="3748405"/>
            <a:ext cx="3665721" cy="205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0B6C631-9FEB-4960-BDC0-FC51965E3AFB}"/>
              </a:ext>
            </a:extLst>
          </p:cNvPr>
          <p:cNvSpPr/>
          <p:nvPr/>
        </p:nvSpPr>
        <p:spPr>
          <a:xfrm>
            <a:off x="214548" y="1079969"/>
            <a:ext cx="7996678" cy="1777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9265" y="57808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0596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Theory of Constraints – Example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sp>
        <p:nvSpPr>
          <p:cNvPr id="46" name="Text Box 52">
            <a:extLst>
              <a:ext uri="{FF2B5EF4-FFF2-40B4-BE49-F238E27FC236}">
                <a16:creationId xmlns:a16="http://schemas.microsoft.com/office/drawing/2014/main" id="{2755A7BB-03D7-49E3-9F0B-2124DB62F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548" y="710637"/>
            <a:ext cx="84603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Initial process flow </a:t>
            </a:r>
            <a:r>
              <a:rPr lang="en-US" b="1" dirty="0"/>
              <a:t>… find bottleneck controlling throughput .. and reduce it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B397D55-F8B3-4BC5-AA85-5B197D6371E3}"/>
              </a:ext>
            </a:extLst>
          </p:cNvPr>
          <p:cNvGrpSpPr/>
          <p:nvPr/>
        </p:nvGrpSpPr>
        <p:grpSpPr>
          <a:xfrm>
            <a:off x="469685" y="1202575"/>
            <a:ext cx="7836038" cy="1684467"/>
            <a:chOff x="971015" y="2826742"/>
            <a:chExt cx="7836038" cy="1708893"/>
          </a:xfrm>
        </p:grpSpPr>
        <p:sp>
          <p:nvSpPr>
            <p:cNvPr id="28" name="Text Box 4">
              <a:extLst>
                <a:ext uri="{FF2B5EF4-FFF2-40B4-BE49-F238E27FC236}">
                  <a16:creationId xmlns:a16="http://schemas.microsoft.com/office/drawing/2014/main" id="{E4FF0F7E-0F50-406B-89FE-5D45F27A2D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1015" y="3541117"/>
              <a:ext cx="8747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dirty="0">
                  <a:latin typeface="Times New Roman" pitchFamily="18" charset="0"/>
                </a:rPr>
                <a:t>10 Minutes</a:t>
              </a:r>
              <a:br>
                <a:rPr lang="en-US" sz="1200" dirty="0">
                  <a:latin typeface="Times New Roman" pitchFamily="18" charset="0"/>
                </a:rPr>
              </a:br>
              <a:r>
                <a:rPr lang="en-US" sz="1200" dirty="0">
                  <a:latin typeface="Times New Roman" pitchFamily="18" charset="0"/>
                </a:rPr>
                <a:t> / Unit</a:t>
              </a:r>
            </a:p>
          </p:txBody>
        </p:sp>
        <p:sp>
          <p:nvSpPr>
            <p:cNvPr id="29" name="Text Box 5">
              <a:extLst>
                <a:ext uri="{FF2B5EF4-FFF2-40B4-BE49-F238E27FC236}">
                  <a16:creationId xmlns:a16="http://schemas.microsoft.com/office/drawing/2014/main" id="{748FE311-BBC9-476A-9CB7-0A26CEA5B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083" y="3541117"/>
              <a:ext cx="744114" cy="468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10 Days/</a:t>
              </a:r>
            </a:p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30" name="Text Box 6">
              <a:extLst>
                <a:ext uri="{FF2B5EF4-FFF2-40B4-BE49-F238E27FC236}">
                  <a16:creationId xmlns:a16="http://schemas.microsoft.com/office/drawing/2014/main" id="{98AE4E67-EAE9-469D-A00A-4DDC87031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528" y="3541117"/>
              <a:ext cx="71278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pitchFamily="18" charset="0"/>
                </a:rPr>
                <a:t>3 Hours/</a:t>
              </a:r>
            </a:p>
            <a:p>
              <a:pPr algn="ctr" eaLnBrk="0" hangingPunct="0"/>
              <a:r>
                <a:rPr lang="en-US" sz="1200"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31" name="Text Box 7">
              <a:extLst>
                <a:ext uri="{FF2B5EF4-FFF2-40B4-BE49-F238E27FC236}">
                  <a16:creationId xmlns:a16="http://schemas.microsoft.com/office/drawing/2014/main" id="{FE2AD7F9-A121-499E-AC1C-623634D1A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2003" y="3541117"/>
              <a:ext cx="62071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pitchFamily="18" charset="0"/>
                </a:rPr>
                <a:t>1 hour/</a:t>
              </a:r>
            </a:p>
            <a:p>
              <a:pPr algn="ctr" eaLnBrk="0" hangingPunct="0"/>
              <a:r>
                <a:rPr lang="en-US" sz="1200"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32" name="Oval 8">
              <a:extLst>
                <a:ext uri="{FF2B5EF4-FFF2-40B4-BE49-F238E27FC236}">
                  <a16:creationId xmlns:a16="http://schemas.microsoft.com/office/drawing/2014/main" id="{B4BCB82D-C850-410E-8409-7574DD1A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415" y="2902942"/>
              <a:ext cx="563563" cy="563562"/>
            </a:xfrm>
            <a:prstGeom prst="ellipse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710D5424-7BB5-4CE5-B664-A9C20B167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6928" y="2910879"/>
              <a:ext cx="561975" cy="5492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10">
              <a:extLst>
                <a:ext uri="{FF2B5EF4-FFF2-40B4-BE49-F238E27FC236}">
                  <a16:creationId xmlns:a16="http://schemas.microsoft.com/office/drawing/2014/main" id="{E0405E54-D8AA-4ED6-B676-4D68697C3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7865" y="2925167"/>
              <a:ext cx="10160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latin typeface="Times New Roman" pitchFamily="18" charset="0"/>
                </a:rPr>
                <a:t>10 Days/</a:t>
              </a:r>
            </a:p>
            <a:p>
              <a:pPr algn="ctr" eaLnBrk="0" hangingPunct="0"/>
              <a:r>
                <a:rPr lang="en-US" b="1"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35" name="Text Box 11">
              <a:extLst>
                <a:ext uri="{FF2B5EF4-FFF2-40B4-BE49-F238E27FC236}">
                  <a16:creationId xmlns:a16="http://schemas.microsoft.com/office/drawing/2014/main" id="{0BB6B154-683D-49BD-8F55-8C9057D517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1015" y="3541117"/>
              <a:ext cx="8747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pitchFamily="18" charset="0"/>
                </a:rPr>
                <a:t>10 Minutes</a:t>
              </a:r>
              <a:br>
                <a:rPr lang="en-US" sz="1200">
                  <a:latin typeface="Times New Roman" pitchFamily="18" charset="0"/>
                </a:rPr>
              </a:br>
              <a:r>
                <a:rPr lang="en-US" sz="1200">
                  <a:latin typeface="Times New Roman" pitchFamily="18" charset="0"/>
                </a:rPr>
                <a:t> / Unit</a:t>
              </a:r>
            </a:p>
          </p:txBody>
        </p:sp>
        <p:sp>
          <p:nvSpPr>
            <p:cNvPr id="36" name="Text Box 12">
              <a:extLst>
                <a:ext uri="{FF2B5EF4-FFF2-40B4-BE49-F238E27FC236}">
                  <a16:creationId xmlns:a16="http://schemas.microsoft.com/office/drawing/2014/main" id="{14E09C92-DC75-4265-A209-2731117D4C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7815" y="3020417"/>
              <a:ext cx="300038" cy="3333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marL="280988" indent="-280988" defTabSz="903288" eaLnBrk="0" hangingPunct="0">
                <a:spcBef>
                  <a:spcPct val="10000"/>
                </a:spcBef>
                <a:spcAft>
                  <a:spcPct val="25000"/>
                </a:spcAft>
                <a:buClr>
                  <a:srgbClr val="003399"/>
                </a:buClr>
                <a:buSzPct val="80000"/>
                <a:buFont typeface="Wingdings" pitchFamily="2" charset="2"/>
                <a:buNone/>
              </a:pPr>
              <a:r>
                <a:rPr lang="en-US" sz="1600">
                  <a:solidFill>
                    <a:srgbClr val="6600FF"/>
                  </a:solidFill>
                </a:rPr>
                <a:t>=</a:t>
              </a:r>
            </a:p>
          </p:txBody>
        </p:sp>
        <p:sp>
          <p:nvSpPr>
            <p:cNvPr id="37" name="Rectangle 13">
              <a:extLst>
                <a:ext uri="{FF2B5EF4-FFF2-40B4-BE49-F238E27FC236}">
                  <a16:creationId xmlns:a16="http://schemas.microsoft.com/office/drawing/2014/main" id="{9761FC2D-45BD-48B8-97F7-146C0084B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4065" y="2910879"/>
              <a:ext cx="561975" cy="5492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14">
              <a:extLst>
                <a:ext uri="{FF2B5EF4-FFF2-40B4-BE49-F238E27FC236}">
                  <a16:creationId xmlns:a16="http://schemas.microsoft.com/office/drawing/2014/main" id="{A184ED69-41F7-4945-BD52-E2103AB76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153" y="2910879"/>
              <a:ext cx="561975" cy="5492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15">
              <a:extLst>
                <a:ext uri="{FF2B5EF4-FFF2-40B4-BE49-F238E27FC236}">
                  <a16:creationId xmlns:a16="http://schemas.microsoft.com/office/drawing/2014/main" id="{8C88E6AE-AEFE-4D5D-9E0D-3C08628C4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515" y="2910879"/>
              <a:ext cx="561975" cy="5492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AutoShape 25">
              <a:extLst>
                <a:ext uri="{FF2B5EF4-FFF2-40B4-BE49-F238E27FC236}">
                  <a16:creationId xmlns:a16="http://schemas.microsoft.com/office/drawing/2014/main" id="{D6EBB6AC-26A7-4F74-AE90-F3A36C2E6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40" y="3036292"/>
              <a:ext cx="266700" cy="3175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alpha val="2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sp>
          <p:nvSpPr>
            <p:cNvPr id="41" name="AutoShape 26">
              <a:extLst>
                <a:ext uri="{FF2B5EF4-FFF2-40B4-BE49-F238E27FC236}">
                  <a16:creationId xmlns:a16="http://schemas.microsoft.com/office/drawing/2014/main" id="{AEC618D0-8DDF-4931-BB43-2973CC4E3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1440" y="3036292"/>
              <a:ext cx="266700" cy="3175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alpha val="2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sp>
          <p:nvSpPr>
            <p:cNvPr id="42" name="AutoShape 27">
              <a:extLst>
                <a:ext uri="{FF2B5EF4-FFF2-40B4-BE49-F238E27FC236}">
                  <a16:creationId xmlns:a16="http://schemas.microsoft.com/office/drawing/2014/main" id="{051A0236-E420-4E89-98AF-93222F75D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7640" y="3036292"/>
              <a:ext cx="266700" cy="3175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alpha val="2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sp>
          <p:nvSpPr>
            <p:cNvPr id="43" name="AutoShape 28">
              <a:extLst>
                <a:ext uri="{FF2B5EF4-FFF2-40B4-BE49-F238E27FC236}">
                  <a16:creationId xmlns:a16="http://schemas.microsoft.com/office/drawing/2014/main" id="{A8B9906C-1E98-48A5-A92B-F5A01E05B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2740" y="3036292"/>
              <a:ext cx="266700" cy="3175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alpha val="2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sp>
          <p:nvSpPr>
            <p:cNvPr id="48" name="Oval 54">
              <a:extLst>
                <a:ext uri="{FF2B5EF4-FFF2-40B4-BE49-F238E27FC236}">
                  <a16:creationId xmlns:a16="http://schemas.microsoft.com/office/drawing/2014/main" id="{E19B19B9-B107-4436-BFA3-2C5003CEE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740" y="3512542"/>
              <a:ext cx="1066800" cy="53340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55">
              <a:extLst>
                <a:ext uri="{FF2B5EF4-FFF2-40B4-BE49-F238E27FC236}">
                  <a16:creationId xmlns:a16="http://schemas.microsoft.com/office/drawing/2014/main" id="{D28C42A2-1384-4EAF-ABBB-2BF502448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2140" y="2826742"/>
              <a:ext cx="1219200" cy="76200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E68B030-02E8-4086-91D9-1142A50CDD8B}"/>
                </a:ext>
              </a:extLst>
            </p:cNvPr>
            <p:cNvSpPr txBox="1"/>
            <p:nvPr/>
          </p:nvSpPr>
          <p:spPr>
            <a:xfrm>
              <a:off x="2308170" y="4071805"/>
              <a:ext cx="3108960" cy="463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i="1" dirty="0"/>
                <a:t>Given process flow, identify constraint, in this case reduce to 2 hours/unit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08FB081-E551-489E-AFAB-82D2FB5034D4}"/>
                </a:ext>
              </a:extLst>
            </p:cNvPr>
            <p:cNvSpPr txBox="1"/>
            <p:nvPr/>
          </p:nvSpPr>
          <p:spPr>
            <a:xfrm>
              <a:off x="7276427" y="3574483"/>
              <a:ext cx="15306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Throughput controlled by constraint</a:t>
              </a:r>
            </a:p>
          </p:txBody>
        </p: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717F49D-6E78-486D-843B-40BA7BEBAB78}"/>
              </a:ext>
            </a:extLst>
          </p:cNvPr>
          <p:cNvSpPr/>
          <p:nvPr/>
        </p:nvSpPr>
        <p:spPr>
          <a:xfrm>
            <a:off x="214548" y="3313706"/>
            <a:ext cx="8365270" cy="19565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 Box 52">
            <a:extLst>
              <a:ext uri="{FF2B5EF4-FFF2-40B4-BE49-F238E27FC236}">
                <a16:creationId xmlns:a16="http://schemas.microsoft.com/office/drawing/2014/main" id="{2D33AA70-84A5-47EC-97E4-BFC011EE3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548" y="2910402"/>
            <a:ext cx="82125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Revised process flow #1 </a:t>
            </a:r>
            <a:r>
              <a:rPr lang="en-US" b="1" dirty="0"/>
              <a:t>… find next bottleneck controlling throughput …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68A849A2-C6E7-485D-B6FB-E247166D4BAD}"/>
              </a:ext>
            </a:extLst>
          </p:cNvPr>
          <p:cNvGrpSpPr/>
          <p:nvPr/>
        </p:nvGrpSpPr>
        <p:grpSpPr>
          <a:xfrm>
            <a:off x="469685" y="3436313"/>
            <a:ext cx="7836038" cy="1678847"/>
            <a:chOff x="971015" y="2826742"/>
            <a:chExt cx="7836038" cy="1678847"/>
          </a:xfrm>
        </p:grpSpPr>
        <p:sp>
          <p:nvSpPr>
            <p:cNvPr id="122" name="Text Box 4">
              <a:extLst>
                <a:ext uri="{FF2B5EF4-FFF2-40B4-BE49-F238E27FC236}">
                  <a16:creationId xmlns:a16="http://schemas.microsoft.com/office/drawing/2014/main" id="{2BADFFF0-6E1B-4DD0-82CC-A0B0F4F9E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1015" y="3541117"/>
              <a:ext cx="8747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dirty="0">
                  <a:latin typeface="Times New Roman" pitchFamily="18" charset="0"/>
                </a:rPr>
                <a:t>10 Minutes</a:t>
              </a:r>
              <a:br>
                <a:rPr lang="en-US" sz="1200" dirty="0">
                  <a:latin typeface="Times New Roman" pitchFamily="18" charset="0"/>
                </a:rPr>
              </a:br>
              <a:r>
                <a:rPr lang="en-US" sz="1200" dirty="0">
                  <a:latin typeface="Times New Roman" pitchFamily="18" charset="0"/>
                </a:rPr>
                <a:t> / Unit</a:t>
              </a:r>
            </a:p>
          </p:txBody>
        </p:sp>
        <p:sp>
          <p:nvSpPr>
            <p:cNvPr id="123" name="Text Box 5">
              <a:extLst>
                <a:ext uri="{FF2B5EF4-FFF2-40B4-BE49-F238E27FC236}">
                  <a16:creationId xmlns:a16="http://schemas.microsoft.com/office/drawing/2014/main" id="{E3544C56-3D85-4139-A911-B0D201148D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3534" y="3541117"/>
              <a:ext cx="697352" cy="461665"/>
            </a:xfrm>
            <a:prstGeom prst="rect">
              <a:avLst/>
            </a:prstGeom>
            <a:noFill/>
            <a:ln w="38100">
              <a:solidFill>
                <a:srgbClr val="FFC00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1200" dirty="0">
                  <a:latin typeface="Times New Roman" pitchFamily="18" charset="0"/>
                </a:rPr>
                <a:t>2 hours/ Unit</a:t>
              </a:r>
            </a:p>
          </p:txBody>
        </p:sp>
        <p:sp>
          <p:nvSpPr>
            <p:cNvPr id="124" name="Text Box 6">
              <a:extLst>
                <a:ext uri="{FF2B5EF4-FFF2-40B4-BE49-F238E27FC236}">
                  <a16:creationId xmlns:a16="http://schemas.microsoft.com/office/drawing/2014/main" id="{037E2314-F2A5-43D7-804D-C3195E2B9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8186" y="3541117"/>
              <a:ext cx="7537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3 Hours/</a:t>
              </a:r>
            </a:p>
            <a:p>
              <a:pPr algn="ctr" eaLnBrk="0" hangingPunct="0"/>
              <a:r>
                <a:rPr lang="en-US" sz="1200" b="1" dirty="0"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125" name="Text Box 7">
              <a:extLst>
                <a:ext uri="{FF2B5EF4-FFF2-40B4-BE49-F238E27FC236}">
                  <a16:creationId xmlns:a16="http://schemas.microsoft.com/office/drawing/2014/main" id="{2B0CB838-2AD7-4D4D-B15F-3709F071A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2003" y="3541117"/>
              <a:ext cx="62071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pitchFamily="18" charset="0"/>
                </a:rPr>
                <a:t>1 hour/</a:t>
              </a:r>
            </a:p>
            <a:p>
              <a:pPr algn="ctr" eaLnBrk="0" hangingPunct="0"/>
              <a:r>
                <a:rPr lang="en-US" sz="1200"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126" name="Oval 8">
              <a:extLst>
                <a:ext uri="{FF2B5EF4-FFF2-40B4-BE49-F238E27FC236}">
                  <a16:creationId xmlns:a16="http://schemas.microsoft.com/office/drawing/2014/main" id="{4C8CDA92-90A3-4750-8343-C8ED0BDAC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415" y="2902942"/>
              <a:ext cx="563563" cy="563562"/>
            </a:xfrm>
            <a:prstGeom prst="ellipse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Rectangle 9">
              <a:extLst>
                <a:ext uri="{FF2B5EF4-FFF2-40B4-BE49-F238E27FC236}">
                  <a16:creationId xmlns:a16="http://schemas.microsoft.com/office/drawing/2014/main" id="{6E4B413E-E715-456E-AB9E-29B3A91D9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6928" y="2910879"/>
              <a:ext cx="561975" cy="5492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Text Box 10">
              <a:extLst>
                <a:ext uri="{FF2B5EF4-FFF2-40B4-BE49-F238E27FC236}">
                  <a16:creationId xmlns:a16="http://schemas.microsoft.com/office/drawing/2014/main" id="{882B1F66-C039-4022-9369-179CB5C1C0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32782" y="2925167"/>
              <a:ext cx="98616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>
                  <a:latin typeface="Times New Roman" pitchFamily="18" charset="0"/>
                </a:rPr>
                <a:t>3 hours/</a:t>
              </a:r>
            </a:p>
            <a:p>
              <a:pPr algn="ctr" eaLnBrk="0" hangingPunct="0"/>
              <a:r>
                <a:rPr lang="en-US" b="1" dirty="0"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129" name="Text Box 11">
              <a:extLst>
                <a:ext uri="{FF2B5EF4-FFF2-40B4-BE49-F238E27FC236}">
                  <a16:creationId xmlns:a16="http://schemas.microsoft.com/office/drawing/2014/main" id="{9E09F61E-8B58-4165-ADAF-457F0690E9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1015" y="3541117"/>
              <a:ext cx="8747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200">
                  <a:latin typeface="Times New Roman" pitchFamily="18" charset="0"/>
                </a:rPr>
                <a:t>10 Minutes</a:t>
              </a:r>
              <a:br>
                <a:rPr lang="en-US" sz="1200">
                  <a:latin typeface="Times New Roman" pitchFamily="18" charset="0"/>
                </a:rPr>
              </a:br>
              <a:r>
                <a:rPr lang="en-US" sz="1200">
                  <a:latin typeface="Times New Roman" pitchFamily="18" charset="0"/>
                </a:rPr>
                <a:t> / Unit</a:t>
              </a:r>
            </a:p>
          </p:txBody>
        </p:sp>
        <p:sp>
          <p:nvSpPr>
            <p:cNvPr id="130" name="Text Box 12">
              <a:extLst>
                <a:ext uri="{FF2B5EF4-FFF2-40B4-BE49-F238E27FC236}">
                  <a16:creationId xmlns:a16="http://schemas.microsoft.com/office/drawing/2014/main" id="{1934E1C8-A870-4C69-856C-5285A6B99D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7815" y="3020417"/>
              <a:ext cx="300038" cy="3333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marL="280988" indent="-280988" defTabSz="903288" eaLnBrk="0" hangingPunct="0">
                <a:spcBef>
                  <a:spcPct val="10000"/>
                </a:spcBef>
                <a:spcAft>
                  <a:spcPct val="25000"/>
                </a:spcAft>
                <a:buClr>
                  <a:srgbClr val="003399"/>
                </a:buClr>
                <a:buSzPct val="80000"/>
                <a:buFont typeface="Wingdings" pitchFamily="2" charset="2"/>
                <a:buNone/>
              </a:pPr>
              <a:r>
                <a:rPr lang="en-US" sz="1600">
                  <a:solidFill>
                    <a:srgbClr val="6600FF"/>
                  </a:solidFill>
                </a:rPr>
                <a:t>=</a:t>
              </a:r>
            </a:p>
          </p:txBody>
        </p:sp>
        <p:sp>
          <p:nvSpPr>
            <p:cNvPr id="131" name="Rectangle 13">
              <a:extLst>
                <a:ext uri="{FF2B5EF4-FFF2-40B4-BE49-F238E27FC236}">
                  <a16:creationId xmlns:a16="http://schemas.microsoft.com/office/drawing/2014/main" id="{8F196AF4-3BAB-4386-B25D-4FF8E4C7F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4065" y="2910879"/>
              <a:ext cx="561975" cy="5492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14">
              <a:extLst>
                <a:ext uri="{FF2B5EF4-FFF2-40B4-BE49-F238E27FC236}">
                  <a16:creationId xmlns:a16="http://schemas.microsoft.com/office/drawing/2014/main" id="{E2AD9178-B04F-4575-A3C4-6418858B3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153" y="2910879"/>
              <a:ext cx="561975" cy="5492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15">
              <a:extLst>
                <a:ext uri="{FF2B5EF4-FFF2-40B4-BE49-F238E27FC236}">
                  <a16:creationId xmlns:a16="http://schemas.microsoft.com/office/drawing/2014/main" id="{3476C822-B1F9-4A42-90E0-6B0D9BF42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515" y="2910879"/>
              <a:ext cx="561975" cy="5492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AutoShape 25">
              <a:extLst>
                <a:ext uri="{FF2B5EF4-FFF2-40B4-BE49-F238E27FC236}">
                  <a16:creationId xmlns:a16="http://schemas.microsoft.com/office/drawing/2014/main" id="{145324CB-FFBD-43D1-B3FF-4B73A8612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540" y="3036292"/>
              <a:ext cx="266700" cy="3175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alpha val="2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sp>
          <p:nvSpPr>
            <p:cNvPr id="135" name="AutoShape 26">
              <a:extLst>
                <a:ext uri="{FF2B5EF4-FFF2-40B4-BE49-F238E27FC236}">
                  <a16:creationId xmlns:a16="http://schemas.microsoft.com/office/drawing/2014/main" id="{3B3AF0CA-035F-4D3F-AF33-CD91DFC7C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1440" y="3036292"/>
              <a:ext cx="266700" cy="3175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alpha val="2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sp>
          <p:nvSpPr>
            <p:cNvPr id="136" name="AutoShape 27">
              <a:extLst>
                <a:ext uri="{FF2B5EF4-FFF2-40B4-BE49-F238E27FC236}">
                  <a16:creationId xmlns:a16="http://schemas.microsoft.com/office/drawing/2014/main" id="{3DDA4470-749A-4289-8E4C-85C606E77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7640" y="3036292"/>
              <a:ext cx="266700" cy="3175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alpha val="2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sp>
          <p:nvSpPr>
            <p:cNvPr id="137" name="AutoShape 28">
              <a:extLst>
                <a:ext uri="{FF2B5EF4-FFF2-40B4-BE49-F238E27FC236}">
                  <a16:creationId xmlns:a16="http://schemas.microsoft.com/office/drawing/2014/main" id="{054FF474-09BB-488F-9818-26B72C52F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2740" y="3036292"/>
              <a:ext cx="266700" cy="3175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1">
                <a:alpha val="2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sp>
          <p:nvSpPr>
            <p:cNvPr id="138" name="Oval 54">
              <a:extLst>
                <a:ext uri="{FF2B5EF4-FFF2-40B4-BE49-F238E27FC236}">
                  <a16:creationId xmlns:a16="http://schemas.microsoft.com/office/drawing/2014/main" id="{38EE3491-462B-4CE6-A69A-95285D2AC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5940" y="3494126"/>
              <a:ext cx="1066800" cy="53340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Oval 55">
              <a:extLst>
                <a:ext uri="{FF2B5EF4-FFF2-40B4-BE49-F238E27FC236}">
                  <a16:creationId xmlns:a16="http://schemas.microsoft.com/office/drawing/2014/main" id="{458D43BA-8659-46A5-9531-EC29A9F39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2140" y="2826742"/>
              <a:ext cx="1219200" cy="76200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12063428-D365-4989-9683-E32A39BFEAF2}"/>
                </a:ext>
              </a:extLst>
            </p:cNvPr>
            <p:cNvSpPr txBox="1"/>
            <p:nvPr/>
          </p:nvSpPr>
          <p:spPr>
            <a:xfrm>
              <a:off x="3921180" y="4048389"/>
              <a:ext cx="283464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i="1" dirty="0"/>
                <a:t>Given revised process flow, identify new constraint, reduce to …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E07E926E-5AA7-4818-A5B4-8325C49A2569}"/>
                </a:ext>
              </a:extLst>
            </p:cNvPr>
            <p:cNvSpPr txBox="1"/>
            <p:nvPr/>
          </p:nvSpPr>
          <p:spPr>
            <a:xfrm>
              <a:off x="7276427" y="3574483"/>
              <a:ext cx="15306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Throughput controlled by new constraint</a:t>
              </a:r>
            </a:p>
          </p:txBody>
        </p:sp>
      </p:grpSp>
      <p:sp>
        <p:nvSpPr>
          <p:cNvPr id="142" name="Text Box 52">
            <a:extLst>
              <a:ext uri="{FF2B5EF4-FFF2-40B4-BE49-F238E27FC236}">
                <a16:creationId xmlns:a16="http://schemas.microsoft.com/office/drawing/2014/main" id="{760E7195-6F34-4673-8F5F-AEE1A8A0B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548" y="5416729"/>
            <a:ext cx="63786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Revised process flow #2 </a:t>
            </a:r>
            <a:r>
              <a:rPr lang="en-US" b="1" dirty="0"/>
              <a:t>… keep iterating the process …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D9B91809-4D62-FF5D-3643-738C044B2258}"/>
              </a:ext>
            </a:extLst>
          </p:cNvPr>
          <p:cNvSpPr/>
          <p:nvPr/>
        </p:nvSpPr>
        <p:spPr>
          <a:xfrm>
            <a:off x="2897362" y="2912055"/>
            <a:ext cx="253653" cy="1246640"/>
          </a:xfrm>
          <a:prstGeom prst="downArrow">
            <a:avLst/>
          </a:prstGeom>
          <a:solidFill>
            <a:srgbClr val="FFC000">
              <a:alpha val="6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DC8288-0769-3136-A6B0-22E93D87B46C}"/>
              </a:ext>
            </a:extLst>
          </p:cNvPr>
          <p:cNvSpPr/>
          <p:nvPr/>
        </p:nvSpPr>
        <p:spPr>
          <a:xfrm>
            <a:off x="3040738" y="4069725"/>
            <a:ext cx="668144" cy="5334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row: Down 56">
            <a:extLst>
              <a:ext uri="{FF2B5EF4-FFF2-40B4-BE49-F238E27FC236}">
                <a16:creationId xmlns:a16="http://schemas.microsoft.com/office/drawing/2014/main" id="{CD060EAC-118B-391B-AE90-EFB830B164DD}"/>
              </a:ext>
            </a:extLst>
          </p:cNvPr>
          <p:cNvSpPr/>
          <p:nvPr/>
        </p:nvSpPr>
        <p:spPr>
          <a:xfrm>
            <a:off x="4721183" y="5084075"/>
            <a:ext cx="253653" cy="457200"/>
          </a:xfrm>
          <a:prstGeom prst="downArrow">
            <a:avLst/>
          </a:prstGeom>
          <a:solidFill>
            <a:srgbClr val="FFC000">
              <a:alpha val="6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Theory of Constraints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throughput of every process is constrained by bottlenecks; whether it is a manufacturing process or a people process.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key activity is to identity the bottleneck and then address it. There are often many ways in which a bottleneck can be addressed. For example, it is often the case that the constrained step can be parallelized (use two machines where there is now one).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After the bottleneck has been addressed, there will be a new bottleneck … and the process can be repeated.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In this manufacturing example, the original output rate is “10 days/unit”.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Looking at the process, the third step is limiting the process to “10 days/unit”, so that is the final output rate.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Once that bottleneck is addressed, the new output rate becomes “3 hours/unit”.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Looking at the process, there is a bottleneck of exactly that rate. Hence, the “3 hours/unit” bottleneck should be addressed next.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Depending on how well the “3 hours/unit” bottleneck is addressed, the next system bottleneck could be in different places.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 The TOC was developed by Goldratt in the book “The Goal”.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Theory of Constraints is applied to scheduling problems, the result leads to </a:t>
            </a:r>
            <a:r>
              <a:rPr lang="en-US" sz="1400" i="1" dirty="0"/>
              <a:t>Critical Chain Project Management </a:t>
            </a:r>
            <a:r>
              <a:rPr lang="en-US" sz="1400" dirty="0"/>
              <a:t>(</a:t>
            </a:r>
            <a:r>
              <a:rPr lang="en-US" sz="1400" dirty="0" err="1"/>
              <a:t>CCPM</a:t>
            </a:r>
            <a:r>
              <a:rPr lang="en-US" sz="1400" dirty="0"/>
              <a:t>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574</Words>
  <Application>Microsoft Office PowerPoint</Application>
  <PresentationFormat>On-screen Show (4:3)</PresentationFormat>
  <Paragraphs>71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2022-06-18T03:27:24Z</dcterms:created>
  <dcterms:modified xsi:type="dcterms:W3CDTF">2024-11-01T13:50:58Z</dcterms:modified>
</cp:coreProperties>
</file>