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4" r:id="rId2"/>
    <p:sldId id="1277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676" autoAdjust="0"/>
  </p:normalViewPr>
  <p:slideViewPr>
    <p:cSldViewPr>
      <p:cViewPr varScale="1">
        <p:scale>
          <a:sx n="99" d="100"/>
          <a:sy n="99" d="100"/>
        </p:scale>
        <p:origin x="30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7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56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Theory of Inventive Problem Solving (TRIZ)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5767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How to identify ideas to solve a problem?</a:t>
            </a:r>
            <a:r>
              <a:rPr lang="en-US" sz="1600" dirty="0">
                <a:latin typeface="+mn-lt"/>
              </a:rPr>
              <a:t> 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7"/>
            <a:ext cx="0" cy="879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190662"/>
            <a:ext cx="4119964" cy="238178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+mj-lt"/>
              </a:rPr>
              <a:t>TRIZ</a:t>
            </a:r>
            <a:r>
              <a:rPr lang="en-US" sz="1400" dirty="0">
                <a:latin typeface="+mj-lt"/>
              </a:rPr>
              <a:t> is a problem-solving tool obtained from invention patterns in the patent literature.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</a:rPr>
              <a:t>TRIZ’s approach is that a solution, for something close </a:t>
            </a:r>
            <a:r>
              <a:rPr lang="en-US" sz="1400" dirty="0">
                <a:latin typeface="+mj-lt"/>
              </a:rPr>
              <a:t>to your </a:t>
            </a:r>
            <a:r>
              <a:rPr lang="en-US" sz="1400" dirty="0">
                <a:effectLst/>
                <a:latin typeface="+mj-lt"/>
              </a:rPr>
              <a:t>problem, has already been found. The goal is to find that solution and adapt it to your problem.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Modern TRIZ uses “76 standard solutions.”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(OLD) TRIZ – easier to describe &amp; illustrate – identified technical &amp; physical contradictions involving “39 universal features.” All solutions are then one or more of the “40 inventions.”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latin typeface="+mj-lt"/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784445" y="1620748"/>
            <a:ext cx="4230202" cy="561248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45" y="2161635"/>
            <a:ext cx="4242535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Create a specific problem statement.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Identify a </a:t>
            </a:r>
            <a:r>
              <a:rPr lang="en-US" sz="1400" b="1" dirty="0"/>
              <a:t>contradiction</a:t>
            </a:r>
            <a:r>
              <a:rPr lang="en-US" sz="1400" dirty="0"/>
              <a:t> among the </a:t>
            </a:r>
            <a:r>
              <a:rPr lang="en-US" sz="1400" b="1" dirty="0"/>
              <a:t>39 universal features</a:t>
            </a:r>
            <a:r>
              <a:rPr lang="en-US" sz="1400" dirty="0"/>
              <a:t>. That is, identify contradiction between features (A) and (B).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Create </a:t>
            </a:r>
            <a:r>
              <a:rPr lang="en-US" sz="1400" b="1" dirty="0"/>
              <a:t>generic problem </a:t>
            </a:r>
            <a:r>
              <a:rPr lang="en-US" sz="1400" dirty="0"/>
              <a:t>statement: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Want to change (A) yet (B) deteriorates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Use </a:t>
            </a:r>
            <a:r>
              <a:rPr lang="en-US" sz="1400" b="1" dirty="0"/>
              <a:t>contradiction table</a:t>
            </a:r>
            <a:r>
              <a:rPr lang="en-US" sz="1400" dirty="0"/>
              <a:t> to identify which of the generic solutions, among the </a:t>
            </a:r>
            <a:r>
              <a:rPr lang="en-US" sz="1400" b="1" dirty="0"/>
              <a:t>40 invention principles,</a:t>
            </a:r>
            <a:r>
              <a:rPr lang="en-US" sz="1400" dirty="0"/>
              <a:t> eliminates the contradiction     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Brainstorm</a:t>
            </a:r>
            <a:r>
              <a:rPr lang="en-US" sz="1400" dirty="0"/>
              <a:t> the generic solutions to </a:t>
            </a:r>
            <a:r>
              <a:rPr lang="en-US" sz="1400" b="1" dirty="0"/>
              <a:t>create</a:t>
            </a:r>
            <a:r>
              <a:rPr lang="en-US" sz="1400" dirty="0"/>
              <a:t> </a:t>
            </a:r>
            <a:r>
              <a:rPr lang="en-US" sz="1400" b="1" dirty="0"/>
              <a:t>potential solutions </a:t>
            </a:r>
            <a:r>
              <a:rPr lang="en-US" sz="1400" dirty="0"/>
              <a:t>for your problem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Evaluate the potential solutions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3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(OLD) 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TRIZ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Process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526735" y="1182214"/>
            <a:ext cx="1221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Problem with “contradictions”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952401" y="1648646"/>
            <a:ext cx="80831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05431" y="1346753"/>
            <a:ext cx="840889" cy="9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42667" y="1047890"/>
            <a:ext cx="1407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Solution concepts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7B4A11-C855-3760-E621-2A9AF50FFAED}"/>
              </a:ext>
            </a:extLst>
          </p:cNvPr>
          <p:cNvSpPr txBox="1"/>
          <p:nvPr/>
        </p:nvSpPr>
        <p:spPr>
          <a:xfrm>
            <a:off x="208611" y="3731493"/>
            <a:ext cx="2194560" cy="2651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/>
              <a:t>39 Universal Features</a:t>
            </a:r>
          </a:p>
          <a:p>
            <a:r>
              <a:rPr lang="en-US" sz="1200" dirty="0"/>
              <a:t>1. Weight of moving object</a:t>
            </a:r>
          </a:p>
          <a:p>
            <a:r>
              <a:rPr lang="en-US" sz="1200" dirty="0"/>
              <a:t>2. Weight of stationary object</a:t>
            </a:r>
          </a:p>
          <a:p>
            <a:r>
              <a:rPr lang="en-US" sz="1200" dirty="0"/>
              <a:t>3. Length of moving object</a:t>
            </a:r>
          </a:p>
          <a:p>
            <a:r>
              <a:rPr lang="en-US" sz="1200" dirty="0"/>
              <a:t>4. Length of stationary object</a:t>
            </a:r>
          </a:p>
          <a:p>
            <a:r>
              <a:rPr lang="en-US" sz="1200" dirty="0"/>
              <a:t>5. Area of moving object</a:t>
            </a:r>
          </a:p>
          <a:p>
            <a:r>
              <a:rPr lang="en-US" sz="1200" dirty="0"/>
              <a:t>6. Area of non-moving object</a:t>
            </a:r>
          </a:p>
          <a:p>
            <a:r>
              <a:rPr lang="en-US" sz="1200" dirty="0"/>
              <a:t>7. Volume of moving object</a:t>
            </a:r>
          </a:p>
          <a:p>
            <a:r>
              <a:rPr lang="en-US" sz="1200" dirty="0"/>
              <a:t>8. Volume of stationary object</a:t>
            </a:r>
          </a:p>
          <a:p>
            <a:r>
              <a:rPr lang="en-US" sz="1200" dirty="0"/>
              <a:t>9. Speed</a:t>
            </a:r>
          </a:p>
          <a:p>
            <a:r>
              <a:rPr lang="en-US" sz="1200" dirty="0"/>
              <a:t>10. Force</a:t>
            </a:r>
          </a:p>
          <a:p>
            <a:r>
              <a:rPr lang="en-US" sz="1200" dirty="0"/>
              <a:t>…</a:t>
            </a:r>
          </a:p>
          <a:p>
            <a:r>
              <a:rPr lang="en-US" sz="1200" dirty="0"/>
              <a:t>38. Extent of automation</a:t>
            </a:r>
          </a:p>
          <a:p>
            <a:r>
              <a:rPr lang="en-US" sz="1200" dirty="0"/>
              <a:t>39. Productivity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DF7B9-FECD-674A-B649-8A40407153FE}"/>
              </a:ext>
            </a:extLst>
          </p:cNvPr>
          <p:cNvSpPr txBox="1"/>
          <p:nvPr/>
        </p:nvSpPr>
        <p:spPr>
          <a:xfrm>
            <a:off x="2499775" y="3731493"/>
            <a:ext cx="1828800" cy="2651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/>
              <a:t>40 Invention Principles</a:t>
            </a:r>
          </a:p>
          <a:p>
            <a:r>
              <a:rPr lang="en-US" sz="1200" dirty="0"/>
              <a:t>1. Segmentation</a:t>
            </a:r>
          </a:p>
          <a:p>
            <a:r>
              <a:rPr lang="en-US" sz="1200" dirty="0"/>
              <a:t>2. Taking out</a:t>
            </a:r>
          </a:p>
          <a:p>
            <a:r>
              <a:rPr lang="en-US" sz="1200" dirty="0"/>
              <a:t>3. Local Quality</a:t>
            </a:r>
          </a:p>
          <a:p>
            <a:r>
              <a:rPr lang="en-US" sz="1200" dirty="0"/>
              <a:t>4. Asymmetry</a:t>
            </a:r>
          </a:p>
          <a:p>
            <a:r>
              <a:rPr lang="en-US" sz="1200" dirty="0"/>
              <a:t>5. Merging</a:t>
            </a:r>
          </a:p>
          <a:p>
            <a:r>
              <a:rPr lang="en-US" sz="1200" dirty="0"/>
              <a:t>6. Universality</a:t>
            </a:r>
          </a:p>
          <a:p>
            <a:r>
              <a:rPr lang="en-US" sz="1200" dirty="0"/>
              <a:t>7. Nested doll</a:t>
            </a:r>
          </a:p>
          <a:p>
            <a:r>
              <a:rPr lang="en-US" sz="1200" dirty="0"/>
              <a:t>8. Anti-weight</a:t>
            </a:r>
          </a:p>
          <a:p>
            <a:r>
              <a:rPr lang="en-US" sz="1200" dirty="0"/>
              <a:t>9. Preliminary anti-action</a:t>
            </a:r>
          </a:p>
          <a:p>
            <a:r>
              <a:rPr lang="en-US" sz="1200" dirty="0"/>
              <a:t>10. Preliminary action</a:t>
            </a:r>
          </a:p>
          <a:p>
            <a:r>
              <a:rPr lang="en-US" sz="1200" dirty="0"/>
              <a:t>…</a:t>
            </a:r>
          </a:p>
          <a:p>
            <a:r>
              <a:rPr lang="en-US" sz="1200" dirty="0"/>
              <a:t>39. Inert atmosphere</a:t>
            </a:r>
          </a:p>
          <a:p>
            <a:r>
              <a:rPr lang="en-US" sz="1200" dirty="0"/>
              <a:t>40. Composite materials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D5D4D7-9199-B7AC-70C2-23C87532BF35}"/>
              </a:ext>
            </a:extLst>
          </p:cNvPr>
          <p:cNvCxnSpPr>
            <a:cxnSpLocks/>
          </p:cNvCxnSpPr>
          <p:nvPr/>
        </p:nvCxnSpPr>
        <p:spPr>
          <a:xfrm>
            <a:off x="7523966" y="1690871"/>
            <a:ext cx="840889" cy="9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8C79749-6CDD-3452-D003-791B4E20B4E7}"/>
              </a:ext>
            </a:extLst>
          </p:cNvPr>
          <p:cNvSpPr txBox="1"/>
          <p:nvPr/>
        </p:nvSpPr>
        <p:spPr>
          <a:xfrm>
            <a:off x="7542667" y="1392008"/>
            <a:ext cx="1407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Specific solution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73B34E98-B719-B7CD-356A-D382D0338F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179" y="5057373"/>
            <a:ext cx="1696958" cy="15609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10E230-6A6C-1249-AFCE-C081C624F1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7490" y="5075259"/>
            <a:ext cx="2928269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14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2ABFE0-C9CE-11D3-3CFD-E14C52DE3B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218" b="47937"/>
          <a:stretch/>
        </p:blipFill>
        <p:spPr>
          <a:xfrm>
            <a:off x="110205" y="3253924"/>
            <a:ext cx="4165526" cy="2011680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903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TRIZ (OLD) </a:t>
            </a:r>
            <a:r>
              <a:rPr lang="en-US" sz="2800" b="1" dirty="0"/>
              <a:t>– Example – Improving a Beverage Can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C2DDCA06-EF7E-4A30-B4C4-ECFEFBA79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447" y="663840"/>
            <a:ext cx="4078093" cy="95560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2927" tIns="46462" rIns="92927" bIns="46462" anchor="ctr">
            <a:spAutoFit/>
          </a:bodyPr>
          <a:lstStyle/>
          <a:p>
            <a:pPr eaLnBrk="0" hangingPunct="0"/>
            <a:r>
              <a:rPr lang="en-US" sz="1400" b="1" dirty="0"/>
              <a:t>(1)</a:t>
            </a:r>
            <a:r>
              <a:rPr lang="en-US" sz="1400" dirty="0"/>
              <a:t> </a:t>
            </a:r>
            <a:r>
              <a:rPr lang="en-US" sz="1400" b="1" dirty="0"/>
              <a:t>Problem</a:t>
            </a:r>
            <a:r>
              <a:rPr lang="en-US" sz="1400" dirty="0"/>
              <a:t>: Want to </a:t>
            </a:r>
            <a:r>
              <a:rPr lang="en-US" sz="1400" i="1" u="sng" dirty="0"/>
              <a:t>improve</a:t>
            </a:r>
            <a:r>
              <a:rPr lang="en-US" sz="1400" dirty="0"/>
              <a:t> can wall thickness subject to </a:t>
            </a:r>
            <a:r>
              <a:rPr lang="en-US" sz="1400" i="1" u="sng" dirty="0"/>
              <a:t>undesirable</a:t>
            </a:r>
            <a:r>
              <a:rPr lang="en-US" sz="1400" dirty="0"/>
              <a:t> effect of stress on can wall </a:t>
            </a:r>
          </a:p>
          <a:p>
            <a:pPr marL="285750" indent="-285750" eaLnBrk="0" hangingPunct="0">
              <a:buFont typeface="Wingdings" panose="05000000000000000000" pitchFamily="2" charset="2"/>
              <a:buChar char="è"/>
            </a:pPr>
            <a:r>
              <a:rPr lang="en-US" sz="1400" dirty="0"/>
              <a:t>A=("#4, length of a stationary object“)</a:t>
            </a:r>
          </a:p>
          <a:p>
            <a:pPr marL="285750" indent="-285750" eaLnBrk="0" hangingPunct="0">
              <a:buFont typeface="Wingdings" panose="05000000000000000000" pitchFamily="2" charset="2"/>
              <a:buChar char="è"/>
            </a:pPr>
            <a:r>
              <a:rPr lang="en-US" sz="1400" dirty="0"/>
              <a:t>B=("#11, stress“)</a:t>
            </a:r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id="{1A3B057B-2068-ED79-5943-F9F452784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52" y="1700775"/>
            <a:ext cx="4066082" cy="138649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2927" tIns="46462" rIns="92927" bIns="46462" anchor="ctr">
            <a:spAutoFit/>
          </a:bodyPr>
          <a:lstStyle/>
          <a:p>
            <a:pPr eaLnBrk="0" hangingPunct="0"/>
            <a:r>
              <a:rPr lang="en-US" sz="1400" b="1" dirty="0"/>
              <a:t>(2)</a:t>
            </a:r>
            <a:r>
              <a:rPr lang="en-US" sz="1400" dirty="0"/>
              <a:t> Look up (#4,#11) in universal “contradictions table” (upper left corner shown below) to find applicable invention principles: {1, 14, 35}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 1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GB" sz="1400" dirty="0"/>
              <a:t>Segmentation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14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GB" sz="1400" dirty="0" err="1"/>
              <a:t>Spheroidality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35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GB" sz="1400" dirty="0"/>
              <a:t>Change physical or chemical properties</a:t>
            </a:r>
            <a:endParaRPr lang="en-US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1E5684-B988-9D13-EDD9-4D35C92A427E}"/>
              </a:ext>
            </a:extLst>
          </p:cNvPr>
          <p:cNvSpPr/>
          <p:nvPr/>
        </p:nvSpPr>
        <p:spPr>
          <a:xfrm>
            <a:off x="3760010" y="4218607"/>
            <a:ext cx="274320" cy="27432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1D0A939-CCC5-AED3-3308-B709186C7A58}"/>
              </a:ext>
            </a:extLst>
          </p:cNvPr>
          <p:cNvSpPr/>
          <p:nvPr/>
        </p:nvSpPr>
        <p:spPr>
          <a:xfrm>
            <a:off x="232235" y="4235496"/>
            <a:ext cx="1463040" cy="2286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3FFE07-0111-7CB7-6B32-D5EF2C825784}"/>
              </a:ext>
            </a:extLst>
          </p:cNvPr>
          <p:cNvSpPr/>
          <p:nvPr/>
        </p:nvSpPr>
        <p:spPr>
          <a:xfrm>
            <a:off x="3790456" y="3409215"/>
            <a:ext cx="182880" cy="18288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24">
            <a:extLst>
              <a:ext uri="{FF2B5EF4-FFF2-40B4-BE49-F238E27FC236}">
                <a16:creationId xmlns:a16="http://schemas.microsoft.com/office/drawing/2014/main" id="{823B9060-1927-3760-340D-228F8BF9C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9" y="663840"/>
            <a:ext cx="4343400" cy="52471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2927" tIns="46462" rIns="92927" bIns="46462" anchor="ctr">
            <a:spAutoFit/>
          </a:bodyPr>
          <a:lstStyle/>
          <a:p>
            <a:pPr marL="342900" indent="-342900">
              <a:tabLst>
                <a:tab pos="577850" algn="l"/>
              </a:tabLst>
            </a:pPr>
            <a:r>
              <a:rPr lang="en-US" sz="1400" b="1" dirty="0"/>
              <a:t>(3)</a:t>
            </a:r>
            <a:r>
              <a:rPr lang="en-US" sz="1400" dirty="0"/>
              <a:t> For each invention principle, look up description for inspiration. For example: 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55" name="Rectangle 24">
            <a:extLst>
              <a:ext uri="{FF2B5EF4-FFF2-40B4-BE49-F238E27FC236}">
                <a16:creationId xmlns:a16="http://schemas.microsoft.com/office/drawing/2014/main" id="{3065019D-EA18-0EDB-0A13-D96E8A8A9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9" y="3390595"/>
            <a:ext cx="4343400" cy="52471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2927" tIns="46462" rIns="92927" bIns="46462" anchor="ctr">
            <a:spAutoFit/>
          </a:bodyPr>
          <a:lstStyle/>
          <a:p>
            <a:pPr marL="342900" indent="-342900">
              <a:tabLst>
                <a:tab pos="577850" algn="l"/>
              </a:tabLst>
            </a:pPr>
            <a:r>
              <a:rPr lang="en-US" sz="1400" b="1" dirty="0"/>
              <a:t>(4)</a:t>
            </a:r>
            <a:r>
              <a:rPr lang="en-US" sz="1400" dirty="0"/>
              <a:t> Brainstorm on each of the 3 suggested invention principles to determine a solution.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64" name="Rectangle 24">
            <a:extLst>
              <a:ext uri="{FF2B5EF4-FFF2-40B4-BE49-F238E27FC236}">
                <a16:creationId xmlns:a16="http://schemas.microsoft.com/office/drawing/2014/main" id="{3B9828B3-AA7B-07A8-DC8B-B686B6445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7" y="3921522"/>
            <a:ext cx="4343400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#1 Segmentation Principle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Make the can wall corrugated – increases material for the same burst strength.</a:t>
            </a:r>
          </a:p>
          <a:p>
            <a:r>
              <a:rPr lang="en-GB" sz="1200" b="1" dirty="0"/>
              <a:t>#14 </a:t>
            </a:r>
            <a:r>
              <a:rPr lang="en-GB" sz="1200" b="1" dirty="0" err="1"/>
              <a:t>Spheroidality</a:t>
            </a:r>
            <a:r>
              <a:rPr lang="en-US" sz="1200" b="1" dirty="0"/>
              <a:t> Principle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Remove corners from the can, make it with rounded walls or make it a sphere – reduces material for the same burst strength.</a:t>
            </a:r>
          </a:p>
          <a:p>
            <a:r>
              <a:rPr lang="en-GB" sz="1200" b="1" dirty="0"/>
              <a:t>#35 Change physical or chemical properties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dirty="0"/>
              <a:t>Make the can out of a stronger or lighter material. </a:t>
            </a:r>
            <a:r>
              <a:rPr lang="en-US" sz="1200" dirty="0"/>
              <a:t>Changes amount of material needed, and weight,  for the same burst strength.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D2B9F-6A29-D491-15A8-51BA2E0A6BD7}"/>
              </a:ext>
            </a:extLst>
          </p:cNvPr>
          <p:cNvSpPr txBox="1"/>
          <p:nvPr/>
        </p:nvSpPr>
        <p:spPr>
          <a:xfrm>
            <a:off x="4565994" y="1197244"/>
            <a:ext cx="4343400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Invention principle #1: </a:t>
            </a:r>
            <a:r>
              <a:rPr lang="en-US" sz="1200" b="1" i="1" dirty="0"/>
              <a:t>Segmentation Principle</a:t>
            </a:r>
            <a:endParaRPr lang="en-US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Divide an object into independent parts.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Replace mainframe computer by personal computers.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Replace a large truck by a truck and trailer.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Use a work breakdown structure for a large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Make an object easy to disassemble.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Modular furniture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Quick disconnect joints in plumbing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Increase the degree of fragmentation or segmentation.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Replace solid shades with Venetian blinds.</a:t>
            </a:r>
            <a:endParaRPr lang="en-US" sz="11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D9B7CE6-9A23-A39E-363E-BD4833AEA49F}"/>
              </a:ext>
            </a:extLst>
          </p:cNvPr>
          <p:cNvSpPr txBox="1"/>
          <p:nvPr/>
        </p:nvSpPr>
        <p:spPr>
          <a:xfrm>
            <a:off x="309045" y="5955410"/>
            <a:ext cx="35332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https://commons.wikimedia.org/wiki/File:Soft_Drink.svg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https://commons.wikimedia.org/wiki/File:Titanium.svg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909A7E84-EEC6-3B69-5FA4-B40FB4C7A6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452">
            <a:off x="7486356" y="6082042"/>
            <a:ext cx="357716" cy="7315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C1751E-6E79-E663-0D95-26A5E2A2CB03}"/>
              </a:ext>
            </a:extLst>
          </p:cNvPr>
          <p:cNvSpPr txBox="1"/>
          <p:nvPr/>
        </p:nvSpPr>
        <p:spPr>
          <a:xfrm>
            <a:off x="309045" y="5387655"/>
            <a:ext cx="3474720" cy="45880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Cell at (row 4, column 11) has 3 entries: invention principles  {1, 14, 35} 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3CC3411F-6A20-9402-7375-C129E2A7B379}"/>
              </a:ext>
            </a:extLst>
          </p:cNvPr>
          <p:cNvCxnSpPr>
            <a:cxnSpLocks/>
            <a:stCxn id="9" idx="2"/>
            <a:endCxn id="3" idx="3"/>
          </p:cNvCxnSpPr>
          <p:nvPr/>
        </p:nvCxnSpPr>
        <p:spPr>
          <a:xfrm rot="5400000">
            <a:off x="3278403" y="4998290"/>
            <a:ext cx="1124131" cy="113405"/>
          </a:xfrm>
          <a:prstGeom prst="bentConnector2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Rectangle 24">
            <a:extLst>
              <a:ext uri="{FF2B5EF4-FFF2-40B4-BE49-F238E27FC236}">
                <a16:creationId xmlns:a16="http://schemas.microsoft.com/office/drawing/2014/main" id="{4305F53F-5864-074F-EEBB-E2CDFDD92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6651" y="6099304"/>
            <a:ext cx="1744772" cy="3092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2927" tIns="46462" rIns="92927" bIns="46462" anchor="ctr">
            <a:spAutoFit/>
          </a:bodyPr>
          <a:lstStyle/>
          <a:p>
            <a:pPr marL="342900" indent="-342900">
              <a:tabLst>
                <a:tab pos="577850" algn="l"/>
              </a:tabLst>
            </a:pPr>
            <a:r>
              <a:rPr lang="en-US" sz="1400" b="1" dirty="0"/>
              <a:t>(5)</a:t>
            </a:r>
            <a:r>
              <a:rPr lang="en-US" sz="1400" dirty="0"/>
              <a:t> Possible results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97F978-2800-D058-3BF7-AC11E6006B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665" y="6127762"/>
            <a:ext cx="452323" cy="6400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712DDEF-E1A0-6910-A5BC-465337F8B5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6684" y="6127762"/>
            <a:ext cx="640080" cy="6400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B28AD97-D50A-FE92-7460-3D70A952A80F}"/>
              </a:ext>
            </a:extLst>
          </p:cNvPr>
          <p:cNvSpPr txBox="1"/>
          <p:nvPr/>
        </p:nvSpPr>
        <p:spPr>
          <a:xfrm>
            <a:off x="7141635" y="626313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8714BA-1290-5641-0A3D-FB674AEF3CBE}"/>
              </a:ext>
            </a:extLst>
          </p:cNvPr>
          <p:cNvSpPr txBox="1"/>
          <p:nvPr/>
        </p:nvSpPr>
        <p:spPr>
          <a:xfrm>
            <a:off x="7798943" y="6263136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92633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35309" y="31848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TRIZ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TRIZ was invented by </a:t>
            </a:r>
            <a:r>
              <a:rPr lang="en-US" sz="1400" dirty="0" err="1">
                <a:latin typeface="+mn-lt"/>
              </a:rPr>
              <a:t>Genrich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Altshuller</a:t>
            </a:r>
            <a:r>
              <a:rPr lang="en-US" sz="1400" dirty="0">
                <a:latin typeface="+mn-lt"/>
              </a:rPr>
              <a:t> and his colleagues, beginning in 1946.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main value of TRIZ is that it can speed up the process of finding solutions to complicated problems.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B</a:t>
            </a:r>
            <a:r>
              <a:rPr lang="en-US" sz="1400" dirty="0">
                <a:effectLst/>
                <a:latin typeface="+mn-lt"/>
              </a:rPr>
              <a:t>enefits of TRIZ </a:t>
            </a:r>
            <a:endParaRPr lang="en-US" sz="1400" dirty="0">
              <a:latin typeface="+mn-lt"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+mn-lt"/>
              </a:rPr>
              <a:t>You don’t need to reinvent the wheel </a:t>
            </a:r>
            <a:endParaRPr lang="en-US" sz="1400" dirty="0">
              <a:latin typeface="+mn-lt"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+mn-lt"/>
              </a:rPr>
              <a:t>Quicker path to solution 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+mn-lt"/>
              </a:rPr>
              <a:t>Based on engineering solutions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Among all the TRIZ tools, contradiction analysis is the most frequently used method to address problems needing to eliminate a problem’s contradictions.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TRIZ assumes that every technological system follows the same "evolutionary laws.” There are 9 laws in 3 categories of laws: Static, Kinematic, and Dynamic.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+mn-lt"/>
              </a:rPr>
              <a:t>ARIZ</a:t>
            </a:r>
            <a:r>
              <a:rPr lang="en-US" sz="1400" dirty="0">
                <a:latin typeface="+mn-lt"/>
              </a:rPr>
              <a:t> (algorithm of inventive problems solving) is a 9 step process with about 85 procedures to solve contradictions.                It improves on other TRIZ tools (e.g., </a:t>
            </a:r>
            <a:r>
              <a:rPr lang="en-US" sz="1400" dirty="0" err="1">
                <a:latin typeface="+mn-lt"/>
              </a:rPr>
              <a:t>Sufield</a:t>
            </a:r>
            <a:r>
              <a:rPr lang="en-US" sz="1400" dirty="0">
                <a:latin typeface="+mn-lt"/>
              </a:rPr>
              <a:t> analysis, 40 inventive principles). It is challenging to describe in a few sentences.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straightforward steps shown are for OLD TRIZ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+mn-lt"/>
              </a:rPr>
              <a:t>Identify contradictions of universal features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+mn-lt"/>
              </a:rPr>
              <a:t>Use the contradictions table to find potential solutions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+mn-lt"/>
              </a:rPr>
              <a:t>Brainstorming using those potential solutions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problem statement said “Improve can wall thickness” – which could mean increasing or decreasing the material used in the can wall.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DDBFBF6C-1055-4DAA-AEA0-4E446DDB4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6029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Office PowerPoint</Application>
  <PresentationFormat>On-screen Show (4:3)</PresentationFormat>
  <Paragraphs>105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2022-06-18T03:28:45Z</dcterms:created>
  <dcterms:modified xsi:type="dcterms:W3CDTF">2024-11-11T01:46:06Z</dcterms:modified>
</cp:coreProperties>
</file>