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0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4923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Stakeholder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54540" y="98803"/>
            <a:ext cx="23422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obtain stakeholder alignment?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41570" y="38234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01807" y="2269900"/>
            <a:ext cx="5160446" cy="421543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71170"/>
            <a:ext cx="512064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the stakeholders (internal and external, anyone with a stake in the product).</a:t>
            </a:r>
          </a:p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a </a:t>
            </a:r>
            <a:r>
              <a:rPr lang="en-US" b="1" i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P</a:t>
            </a:r>
            <a:r>
              <a:rPr lang="en-US" b="1" i="1" dirty="0">
                <a:solidFill>
                  <a:prstClr val="black"/>
                </a:solidFill>
                <a:latin typeface="Calibri"/>
              </a:rPr>
              <a:t>ower/Interest matrix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 Determine each stakeholder’s project interest (will they support?) and their power (can they affect resources?)</a:t>
            </a:r>
          </a:p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a </a:t>
            </a:r>
            <a:r>
              <a:rPr lang="en-US" b="1" i="1" dirty="0">
                <a:solidFill>
                  <a:prstClr val="black"/>
                </a:solidFill>
                <a:latin typeface="Calibri"/>
              </a:rPr>
              <a:t>Stakeholder Scoring matrix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Score the stakeholders (1=unaware, …, 5=leading)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Develop a strategy supporting the needs of each stakeholder, leading to a successful project.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431940"/>
            <a:ext cx="3301678" cy="167212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Project success requires that each stakeholder be handled properly. 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>
                <a:solidFill>
                  <a:srgbClr val="0070C0"/>
                </a:solidFill>
                <a:latin typeface="+mn-lt"/>
              </a:rPr>
              <a:t>stakeholder analysis </a:t>
            </a:r>
            <a:r>
              <a:rPr lang="en-US" sz="1400" dirty="0">
                <a:latin typeface="+mn-lt"/>
              </a:rPr>
              <a:t>is a pre-cursor to creating a project communications plan.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are many tools for assessing  and categorizing stakeholders.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439966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Stakeholder Analysis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193588" y="1573409"/>
            <a:ext cx="142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Stakeholder understanding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099392" y="1792750"/>
            <a:ext cx="1282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Project plan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228190" y="20966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EF8540-E758-4C20-BEAE-16BB7DF44288}"/>
              </a:ext>
            </a:extLst>
          </p:cNvPr>
          <p:cNvCxnSpPr>
            <a:cxnSpLocks/>
          </p:cNvCxnSpPr>
          <p:nvPr/>
        </p:nvCxnSpPr>
        <p:spPr>
          <a:xfrm>
            <a:off x="7198357" y="20966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741B79C3-99F8-C649-783F-888BA892299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018A64-C60E-EE07-0AF8-D7B3A3EBAE9A}"/>
              </a:ext>
            </a:extLst>
          </p:cNvPr>
          <p:cNvSpPr txBox="1"/>
          <p:nvPr/>
        </p:nvSpPr>
        <p:spPr>
          <a:xfrm>
            <a:off x="224430" y="5958501"/>
            <a:ext cx="32272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Stakeholder Power/Interest matrix </a:t>
            </a:r>
            <a:endParaRPr lang="en-US"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A36985-04BA-61CB-5902-0A466C70B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732" y="5464465"/>
            <a:ext cx="2914650" cy="97155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BDC7BC8-FBC1-1C28-A5B0-686EF771091C}"/>
              </a:ext>
            </a:extLst>
          </p:cNvPr>
          <p:cNvSpPr txBox="1"/>
          <p:nvPr/>
        </p:nvSpPr>
        <p:spPr>
          <a:xfrm>
            <a:off x="4024240" y="5681652"/>
            <a:ext cx="15861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Stakeholder Scoring matrix</a:t>
            </a:r>
            <a:endParaRPr lang="en-US" sz="1600" b="1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A226808-3BFC-615B-B862-D8062C42F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04" y="3138797"/>
            <a:ext cx="3282270" cy="294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6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9454399A-AEBD-4554-4BCF-98FE1F519487}"/>
              </a:ext>
            </a:extLst>
          </p:cNvPr>
          <p:cNvSpPr/>
          <p:nvPr/>
        </p:nvSpPr>
        <p:spPr>
          <a:xfrm rot="16200000">
            <a:off x="7053700" y="3939700"/>
            <a:ext cx="84491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D650496-B148-1ABA-86E4-0160569FDBA3}"/>
              </a:ext>
            </a:extLst>
          </p:cNvPr>
          <p:cNvSpPr/>
          <p:nvPr/>
        </p:nvSpPr>
        <p:spPr>
          <a:xfrm rot="5400000">
            <a:off x="7064675" y="2281711"/>
            <a:ext cx="82296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9D5FB07C-B8A8-D699-D36D-32DF343723EF}"/>
              </a:ext>
            </a:extLst>
          </p:cNvPr>
          <p:cNvSpPr/>
          <p:nvPr/>
        </p:nvSpPr>
        <p:spPr>
          <a:xfrm rot="5400000">
            <a:off x="3961921" y="3482961"/>
            <a:ext cx="84491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6C3EC0B-6AD2-77D2-A2A8-3EC8C23F8F25}"/>
              </a:ext>
            </a:extLst>
          </p:cNvPr>
          <p:cNvSpPr/>
          <p:nvPr/>
        </p:nvSpPr>
        <p:spPr>
          <a:xfrm>
            <a:off x="3951192" y="1746517"/>
            <a:ext cx="91440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Stakeholder Analysis – Example – Generic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EA3D08C-0277-E213-7972-BB202C171FF1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70CCB-7356-06E4-564C-09AC155A3F38}"/>
              </a:ext>
            </a:extLst>
          </p:cNvPr>
          <p:cNvSpPr txBox="1"/>
          <p:nvPr/>
        </p:nvSpPr>
        <p:spPr>
          <a:xfrm>
            <a:off x="282618" y="663840"/>
            <a:ext cx="421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(1) List of stakeholders (first list functions, then identify individuals within each function)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CF4996-F56C-ED1E-F03E-2ECAC401FB0A}"/>
              </a:ext>
            </a:extLst>
          </p:cNvPr>
          <p:cNvSpPr txBox="1"/>
          <p:nvPr/>
        </p:nvSpPr>
        <p:spPr>
          <a:xfrm>
            <a:off x="4863945" y="911409"/>
            <a:ext cx="3648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Stakeholder Power/Interest matrix 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608DFC-755A-16CC-05B5-E2AF576D0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17" y="1248196"/>
            <a:ext cx="4210050" cy="21621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797AACA-C4EF-A1EB-18DD-A71C3FBB27C8}"/>
              </a:ext>
            </a:extLst>
          </p:cNvPr>
          <p:cNvSpPr txBox="1"/>
          <p:nvPr/>
        </p:nvSpPr>
        <p:spPr>
          <a:xfrm>
            <a:off x="1523761" y="3692216"/>
            <a:ext cx="28664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 Stakeholder Scoring Matrix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658F5DE-33E3-E351-E0ED-B79AFCD0C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945" y="1243345"/>
            <a:ext cx="4086225" cy="12096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32DAF35-C67D-4D7F-B167-2C59636C69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968" y="4059146"/>
            <a:ext cx="6758192" cy="238170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024CAC37-0B09-95F0-091D-99AE9A0C39D6}"/>
              </a:ext>
            </a:extLst>
          </p:cNvPr>
          <p:cNvSpPr txBox="1"/>
          <p:nvPr/>
        </p:nvSpPr>
        <p:spPr>
          <a:xfrm>
            <a:off x="232235" y="4037258"/>
            <a:ext cx="139888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Ratings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Unaware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Resistant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Neutral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Supportive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Leading</a:t>
            </a:r>
          </a:p>
        </p:txBody>
      </p:sp>
      <p:sp>
        <p:nvSpPr>
          <p:cNvPr id="39" name="Scroll: Vertical 38">
            <a:extLst>
              <a:ext uri="{FF2B5EF4-FFF2-40B4-BE49-F238E27FC236}">
                <a16:creationId xmlns:a16="http://schemas.microsoft.com/office/drawing/2014/main" id="{6205A860-5E76-BC94-A9EA-2DE090D8563B}"/>
              </a:ext>
            </a:extLst>
          </p:cNvPr>
          <p:cNvSpPr/>
          <p:nvPr/>
        </p:nvSpPr>
        <p:spPr>
          <a:xfrm>
            <a:off x="6424595" y="2881887"/>
            <a:ext cx="2103120" cy="783954"/>
          </a:xfrm>
          <a:prstGeom prst="verticalScroll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Communication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03376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Stakeholder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Stakeholder analysis is not a reporting document, but an action plan.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Stakeholder analysis should continue until the project is complete.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Identifying stakeholders requires careful efforts from the Project Management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good stakeholder analysis will include: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Who the important and/or difficult stakeholders are and how to work with them to win them over.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What each stakeholder stands to gain or lose from this project.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How each stakeholder will react to changes due to the project.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How each stakeholder processes information and make decisions.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Each stakeholders’ concerns, since project resistance can be Cultural, Financial, Political, or Technical.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communication plan should include discussing the project with the stakeholders — particularly its background and objective.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is for a generic project.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 in this example, there can be many, many stakeholders. Usually, however, projects are smaller in scope and have fewer stakeholders.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/>
              <a:t>In this presentation, </a:t>
            </a:r>
            <a:r>
              <a:rPr lang="en-US" sz="1400" dirty="0"/>
              <a:t>two different stakeholder assessments </a:t>
            </a:r>
            <a:r>
              <a:rPr lang="en-US" sz="1400"/>
              <a:t>are discussed; </a:t>
            </a:r>
            <a:r>
              <a:rPr lang="en-US" sz="1400" dirty="0"/>
              <a:t>more assessment types can be found on the web.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3A53E1B-CBC8-7158-6A57-636802D4BC3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2022-06-18T03:22:19Z</dcterms:created>
  <dcterms:modified xsi:type="dcterms:W3CDTF">2022-10-24T01:35:12Z</dcterms:modified>
</cp:coreProperties>
</file>