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271" r:id="rId2"/>
    <p:sldId id="1272" r:id="rId3"/>
    <p:sldId id="1273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CCECFF"/>
    <a:srgbClr val="FF0000"/>
    <a:srgbClr val="FFFFCC"/>
    <a:srgbClr val="CCFFFF"/>
    <a:srgbClr val="00FFFF"/>
    <a:srgbClr val="0099FF"/>
    <a:srgbClr val="CC0000"/>
    <a:srgbClr val="FFFF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7" autoAdjust="0"/>
    <p:restoredTop sz="93837" autoAdjust="0"/>
  </p:normalViewPr>
  <p:slideViewPr>
    <p:cSldViewPr>
      <p:cViewPr varScale="1">
        <p:scale>
          <a:sx n="85" d="100"/>
          <a:sy n="85" d="100"/>
        </p:scale>
        <p:origin x="50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7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276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030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/>
          <p:cNvSpPr/>
          <p:nvPr/>
        </p:nvSpPr>
        <p:spPr>
          <a:xfrm>
            <a:off x="3749485" y="2251798"/>
            <a:ext cx="5251068" cy="908367"/>
          </a:xfrm>
          <a:prstGeom prst="triangle">
            <a:avLst>
              <a:gd name="adj" fmla="val 5576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7" y="76200"/>
            <a:ext cx="5041122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SWOT </a:t>
            </a:r>
            <a:r>
              <a:rPr lang="en-US" sz="2400" b="1" dirty="0"/>
              <a:t>(Strength / Weaknesses / Opportunities / Threats)</a:t>
            </a:r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5340100" y="133181"/>
            <a:ext cx="240358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assess a project or organization?</a:t>
            </a:r>
            <a:endParaRPr lang="en-US" dirty="0"/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238" name="Line 166"/>
          <p:cNvSpPr>
            <a:spLocks noChangeShapeType="1"/>
          </p:cNvSpPr>
          <p:nvPr/>
        </p:nvSpPr>
        <p:spPr bwMode="auto">
          <a:xfrm flipV="1">
            <a:off x="5186480" y="10955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" name="Text Box 152"/>
          <p:cNvSpPr txBox="1">
            <a:spLocks noChangeArrowheads="1"/>
          </p:cNvSpPr>
          <p:nvPr/>
        </p:nvSpPr>
        <p:spPr bwMode="auto">
          <a:xfrm>
            <a:off x="3803900" y="3160165"/>
            <a:ext cx="5212080" cy="332398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Clearly specify</a:t>
            </a:r>
            <a:r>
              <a:rPr lang="en-US" sz="1400" dirty="0">
                <a:latin typeface="Arial" charset="0"/>
              </a:rPr>
              <a:t> the desired end state or objective.</a:t>
            </a:r>
            <a:endParaRPr lang="en-US" sz="1400" dirty="0"/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Arial" charset="0"/>
              </a:rPr>
              <a:t>Identify the internal and external factors that are favorable and unfavorable to achieve that objective. </a:t>
            </a:r>
            <a:r>
              <a:rPr lang="en-US" sz="1400" dirty="0"/>
              <a:t>For each SWOT element, address a set of “standard” questions: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Strengths</a:t>
            </a:r>
            <a:r>
              <a:rPr lang="en-US" sz="1400" dirty="0"/>
              <a:t>: </a:t>
            </a:r>
            <a:r>
              <a:rPr lang="en-US" sz="1400" i="1" dirty="0"/>
              <a:t>What do you do very well, compared to others? What resources do you have? Is your brand strong?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Weaknesses</a:t>
            </a:r>
            <a:r>
              <a:rPr lang="en-US" sz="1400" i="1" dirty="0"/>
              <a:t>: What do your rivals do better than you do? What processes and activities need improvement? What do you do poorly?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Opportunities</a:t>
            </a:r>
            <a:r>
              <a:rPr lang="en-US" sz="1400" i="1" dirty="0"/>
              <a:t>: Are there new ways to create your products? Where are your strengths valued?  Are there new markets? Are your competitors' customers unhappy?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Threats</a:t>
            </a:r>
            <a:r>
              <a:rPr lang="en-US" sz="1400" i="1" dirty="0"/>
              <a:t> Will technology change the need for your product? Can customers use alternative products?  Are customers needs changing?  What are your competitors doing?  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5471176" y="1379677"/>
            <a:ext cx="2133600" cy="1324938"/>
          </a:xfrm>
          <a:prstGeom prst="rect">
            <a:avLst/>
          </a:prstGeom>
          <a:solidFill>
            <a:srgbClr val="CCEC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92927" tIns="46462" rIns="92927" bIns="46462">
            <a:spAutoFit/>
          </a:bodyPr>
          <a:lstStyle/>
          <a:p>
            <a:pPr algn="ctr" eaLnBrk="0" hangingPunct="0">
              <a:spcBef>
                <a:spcPts val="0"/>
              </a:spcBef>
              <a:defRPr/>
            </a:pPr>
            <a:endParaRPr lang="en-US" sz="2000" b="1" dirty="0">
              <a:latin typeface="Arial" pitchFamily="34" charset="0"/>
            </a:endParaRPr>
          </a:p>
          <a:p>
            <a:pPr algn="ctr" eaLnBrk="0" hangingPunct="0">
              <a:spcBef>
                <a:spcPts val="0"/>
              </a:spcBef>
              <a:defRPr/>
            </a:pPr>
            <a:r>
              <a:rPr lang="en-US" sz="2000" b="1" dirty="0">
                <a:latin typeface="Arial" pitchFamily="34" charset="0"/>
              </a:rPr>
              <a:t>SWOT</a:t>
            </a:r>
          </a:p>
          <a:p>
            <a:pPr algn="ctr" eaLnBrk="0" hangingPunct="0">
              <a:spcBef>
                <a:spcPts val="0"/>
              </a:spcBef>
              <a:defRPr/>
            </a:pPr>
            <a:r>
              <a:rPr lang="en-US" sz="2000" b="1" dirty="0">
                <a:latin typeface="Arial" pitchFamily="34" charset="0"/>
              </a:rPr>
              <a:t>Analysis</a:t>
            </a:r>
          </a:p>
          <a:p>
            <a:pPr algn="ctr" eaLnBrk="0" hangingPunct="0">
              <a:spcBef>
                <a:spcPts val="0"/>
              </a:spcBef>
              <a:defRPr/>
            </a:pPr>
            <a:endParaRPr lang="en-US" sz="2000" b="1" dirty="0">
              <a:latin typeface="Arial" pitchFamily="34" charset="0"/>
            </a:endParaRPr>
          </a:p>
        </p:txBody>
      </p:sp>
      <p:cxnSp>
        <p:nvCxnSpPr>
          <p:cNvPr id="36" name="Straight Arrow Connector 47"/>
          <p:cNvCxnSpPr>
            <a:cxnSpLocks noChangeShapeType="1"/>
          </p:cNvCxnSpPr>
          <p:nvPr/>
        </p:nvCxnSpPr>
        <p:spPr bwMode="auto">
          <a:xfrm>
            <a:off x="7604776" y="2412980"/>
            <a:ext cx="1170079" cy="1587"/>
          </a:xfrm>
          <a:prstGeom prst="straightConnector1">
            <a:avLst/>
          </a:prstGeom>
          <a:noFill/>
          <a:ln w="31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1" name="TextBox 44"/>
          <p:cNvSpPr txBox="1">
            <a:spLocks noChangeArrowheads="1"/>
          </p:cNvSpPr>
          <p:nvPr/>
        </p:nvSpPr>
        <p:spPr bwMode="auto">
          <a:xfrm>
            <a:off x="4406124" y="1907250"/>
            <a:ext cx="8955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Course of action</a:t>
            </a:r>
          </a:p>
        </p:txBody>
      </p:sp>
      <p:cxnSp>
        <p:nvCxnSpPr>
          <p:cNvPr id="44" name="Straight Arrow Connector 47"/>
          <p:cNvCxnSpPr>
            <a:cxnSpLocks noChangeShapeType="1"/>
          </p:cNvCxnSpPr>
          <p:nvPr/>
        </p:nvCxnSpPr>
        <p:spPr bwMode="auto">
          <a:xfrm>
            <a:off x="4267440" y="2412980"/>
            <a:ext cx="1170079" cy="1587"/>
          </a:xfrm>
          <a:prstGeom prst="straightConnector1">
            <a:avLst/>
          </a:prstGeom>
          <a:noFill/>
          <a:ln w="31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7" name="TextBox 44"/>
          <p:cNvSpPr txBox="1">
            <a:spLocks noChangeArrowheads="1"/>
          </p:cNvSpPr>
          <p:nvPr/>
        </p:nvSpPr>
        <p:spPr bwMode="auto">
          <a:xfrm>
            <a:off x="7605995" y="1671710"/>
            <a:ext cx="122210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400" dirty="0">
                <a:solidFill>
                  <a:srgbClr val="0070C0"/>
                </a:solidFill>
              </a:rPr>
              <a:t>Improved decision making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2336" y="1195915"/>
            <a:ext cx="3564754" cy="156966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 sz="1600" b="0"/>
            </a:lvl1pPr>
          </a:lstStyle>
          <a:p>
            <a:r>
              <a:rPr lang="en-US" dirty="0"/>
              <a:t>A </a:t>
            </a:r>
            <a:r>
              <a:rPr lang="en-US" b="1" dirty="0">
                <a:solidFill>
                  <a:srgbClr val="0070C0"/>
                </a:solidFill>
              </a:rPr>
              <a:t>SWOT </a:t>
            </a:r>
            <a:r>
              <a:rPr lang="en-US" dirty="0"/>
              <a:t>analysis is a structured </a:t>
            </a:r>
            <a:r>
              <a:rPr lang="en-US" altLang="en-US" dirty="0"/>
              <a:t>strategic method to </a:t>
            </a:r>
            <a:r>
              <a:rPr lang="en-US" dirty="0"/>
              <a:t>evaluate an organization or a project.</a:t>
            </a:r>
          </a:p>
          <a:p>
            <a:r>
              <a:rPr lang="en-US" dirty="0"/>
              <a:t>SWOT documents </a:t>
            </a:r>
            <a:r>
              <a:rPr lang="en-US" altLang="en-US" dirty="0"/>
              <a:t>the anticipated </a:t>
            </a:r>
            <a:r>
              <a:rPr lang="en-US" altLang="en-US" b="1" dirty="0">
                <a:solidFill>
                  <a:srgbClr val="0070C0"/>
                </a:solidFill>
              </a:rPr>
              <a:t>S</a:t>
            </a:r>
            <a:r>
              <a:rPr lang="en-US" altLang="en-US" dirty="0"/>
              <a:t>trengths, </a:t>
            </a:r>
            <a:r>
              <a:rPr lang="en-US" altLang="en-US" b="1" dirty="0">
                <a:solidFill>
                  <a:srgbClr val="0070C0"/>
                </a:solidFill>
              </a:rPr>
              <a:t>W</a:t>
            </a:r>
            <a:r>
              <a:rPr lang="en-US" altLang="en-US" dirty="0"/>
              <a:t>eaknesses, </a:t>
            </a:r>
            <a:r>
              <a:rPr lang="en-US" altLang="en-US" b="1" dirty="0">
                <a:solidFill>
                  <a:srgbClr val="0070C0"/>
                </a:solidFill>
              </a:rPr>
              <a:t>O</a:t>
            </a:r>
            <a:r>
              <a:rPr lang="en-US" altLang="en-US" dirty="0"/>
              <a:t>pportunities, and </a:t>
            </a:r>
            <a:r>
              <a:rPr lang="en-US" altLang="en-US" b="1" dirty="0">
                <a:solidFill>
                  <a:srgbClr val="0070C0"/>
                </a:solidFill>
              </a:rPr>
              <a:t>T</a:t>
            </a:r>
            <a:r>
              <a:rPr lang="en-US" altLang="en-US" dirty="0"/>
              <a:t>hreats.</a:t>
            </a:r>
            <a:endParaRPr lang="en-US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AEC357D-ABA7-4FF8-91EC-09EF8F3F7CF8}"/>
              </a:ext>
            </a:extLst>
          </p:cNvPr>
          <p:cNvGrpSpPr/>
          <p:nvPr/>
        </p:nvGrpSpPr>
        <p:grpSpPr>
          <a:xfrm>
            <a:off x="7842231" y="28979"/>
            <a:ext cx="1055687" cy="851934"/>
            <a:chOff x="6499206" y="28979"/>
            <a:chExt cx="1055687" cy="851934"/>
          </a:xfrm>
        </p:grpSpPr>
        <p:sp>
          <p:nvSpPr>
            <p:cNvPr id="25" name="Text Box 44">
              <a:extLst>
                <a:ext uri="{FF2B5EF4-FFF2-40B4-BE49-F238E27FC236}">
                  <a16:creationId xmlns:a16="http://schemas.microsoft.com/office/drawing/2014/main" id="{32500781-9590-46A7-95F3-70A318D094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99206" y="28979"/>
              <a:ext cx="105568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</a:rPr>
                <a:t>Difficulty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6955446-FEAD-4ADD-9038-5BE5D2AE05C6}"/>
                </a:ext>
              </a:extLst>
            </p:cNvPr>
            <p:cNvSpPr txBox="1"/>
            <p:nvPr/>
          </p:nvSpPr>
          <p:spPr>
            <a:xfrm>
              <a:off x="6537305" y="357693"/>
              <a:ext cx="979488" cy="523220"/>
            </a:xfrm>
            <a:prstGeom prst="rect">
              <a:avLst/>
            </a:prstGeom>
            <a:solidFill>
              <a:srgbClr val="CCFFCC"/>
            </a:solidFill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1400" dirty="0"/>
                <a:t>Easy to use</a:t>
              </a: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72690234-D056-4BBD-84C5-8FAA91E6786B}"/>
              </a:ext>
            </a:extLst>
          </p:cNvPr>
          <p:cNvSpPr txBox="1"/>
          <p:nvPr/>
        </p:nvSpPr>
        <p:spPr>
          <a:xfrm>
            <a:off x="322931" y="6372136"/>
            <a:ext cx="286649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US" sz="8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C2AB6A6-BCA9-41B7-8D73-538186DA397E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DCCA226-652F-9389-4B69-6B261797E4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401" y="3700354"/>
            <a:ext cx="2495550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836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0" y="60894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/>
          <p:cNvSpPr>
            <a:spLocks noChangeArrowheads="1"/>
          </p:cNvSpPr>
          <p:nvPr/>
        </p:nvSpPr>
        <p:spPr bwMode="auto">
          <a:xfrm>
            <a:off x="162337" y="76200"/>
            <a:ext cx="713641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SWOT – Example – Fast Food Chain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4768A1-4E17-4AF0-A49C-882D2B200178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CDF212-A86D-4C83-AFC0-8706E34EA541}"/>
              </a:ext>
            </a:extLst>
          </p:cNvPr>
          <p:cNvSpPr txBox="1"/>
          <p:nvPr/>
        </p:nvSpPr>
        <p:spPr>
          <a:xfrm>
            <a:off x="387493" y="740650"/>
            <a:ext cx="8274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 SWOT analysis for a large well-known regional US-only fast food chain might be as follows: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4D0F92-53F3-4AA0-BB20-AB1F5D691E48}"/>
              </a:ext>
            </a:extLst>
          </p:cNvPr>
          <p:cNvSpPr txBox="1"/>
          <p:nvPr/>
        </p:nvSpPr>
        <p:spPr>
          <a:xfrm>
            <a:off x="394803" y="1631440"/>
            <a:ext cx="3749040" cy="14773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Strengths </a:t>
            </a:r>
            <a:r>
              <a:rPr lang="en-US" dirty="0"/>
              <a:t>(help, internal)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Competitive pricing.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Excellent economies of scale.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Large installed base.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Widely recognized brand.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9FFC049-9D3A-D441-E87B-90D93CE1CC55}"/>
              </a:ext>
            </a:extLst>
          </p:cNvPr>
          <p:cNvSpPr txBox="1"/>
          <p:nvPr/>
        </p:nvSpPr>
        <p:spPr>
          <a:xfrm>
            <a:off x="394803" y="3673560"/>
            <a:ext cx="3749040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Opportunities </a:t>
            </a:r>
            <a:r>
              <a:rPr lang="en-US" dirty="0"/>
              <a:t>(help, external)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Add healthier items to menu.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Appeal to neglected consumers (e.g., gluten-free offerings).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Expand business to other regions and/or other countries.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Increase social activities to reinforce brand.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00D0781-6254-C1B2-D055-D0897A7D8F23}"/>
              </a:ext>
            </a:extLst>
          </p:cNvPr>
          <p:cNvSpPr txBox="1"/>
          <p:nvPr/>
        </p:nvSpPr>
        <p:spPr>
          <a:xfrm>
            <a:off x="4581790" y="1631440"/>
            <a:ext cx="3749040" cy="20313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Weaknesses </a:t>
            </a:r>
            <a:r>
              <a:rPr lang="en-US" dirty="0"/>
              <a:t>(hurt, internal)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High employee turnover.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Increasing consumer concern about healthiness of food.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Menu changes slowly.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Quality control varies due to franchised operations.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44923C-18CC-8945-F7D9-575F02EB9F5C}"/>
              </a:ext>
            </a:extLst>
          </p:cNvPr>
          <p:cNvSpPr txBox="1"/>
          <p:nvPr/>
        </p:nvSpPr>
        <p:spPr>
          <a:xfrm>
            <a:off x="4581790" y="3950559"/>
            <a:ext cx="3749040" cy="20313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Threats </a:t>
            </a:r>
            <a:r>
              <a:rPr lang="en-US" dirty="0"/>
              <a:t>(hurt, external)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Competitors from other countries may enter US market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Customers are becoming more health-conscious.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Other US fast-food chains are also changing their offerings.</a:t>
            </a:r>
          </a:p>
        </p:txBody>
      </p:sp>
    </p:spTree>
    <p:extLst>
      <p:ext uri="{BB962C8B-B14F-4D97-AF65-F5344CB8AC3E}">
        <p14:creationId xmlns:p14="http://schemas.microsoft.com/office/powerpoint/2010/main" val="2652552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28600" y="76200"/>
            <a:ext cx="72009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/>
              <a:t>SWOT </a:t>
            </a:r>
            <a:r>
              <a:rPr lang="en-US" altLang="en-US" sz="2800" b="1">
                <a:solidFill>
                  <a:srgbClr val="000000"/>
                </a:solidFill>
              </a:rPr>
              <a:t>– Notes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52629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A SWOT analysis is best performed by a team composed of members with experience in  many different disciplines.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The web contains many different lists of “standard” questions to be addressed for each of {S, W, O, T}.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While A SWOT addresses a course of action, </a:t>
            </a:r>
            <a:r>
              <a:rPr lang="en-US" sz="1400" dirty="0"/>
              <a:t>a</a:t>
            </a:r>
            <a:r>
              <a:rPr lang="en-US" sz="1400" dirty="0">
                <a:latin typeface="Arial" charset="0"/>
              </a:rPr>
              <a:t> </a:t>
            </a:r>
            <a:r>
              <a:rPr lang="en-US" sz="1400" b="1" dirty="0">
                <a:latin typeface="Arial" charset="0"/>
              </a:rPr>
              <a:t>PEST (</a:t>
            </a:r>
            <a:r>
              <a:rPr lang="en-US" sz="1400" dirty="0">
                <a:latin typeface="Arial" charset="0"/>
              </a:rPr>
              <a:t>Political / Economical / Social / Technological</a:t>
            </a:r>
            <a:r>
              <a:rPr lang="en-US" sz="1400" dirty="0">
                <a:latin typeface="+mn-lt"/>
              </a:rPr>
              <a:t>) </a:t>
            </a:r>
            <a:r>
              <a:rPr lang="en-US" sz="1400" b="1" dirty="0">
                <a:latin typeface="Arial" charset="0"/>
              </a:rPr>
              <a:t>analysis</a:t>
            </a:r>
            <a:r>
              <a:rPr lang="en-US" sz="1400" dirty="0">
                <a:latin typeface="Arial" charset="0"/>
              </a:rPr>
              <a:t> addresses a market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/>
              <a:t>SWOT analysis is similar to SOAR analysis.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b="1" dirty="0"/>
              <a:t>R</a:t>
            </a:r>
            <a:r>
              <a:rPr lang="en-US" sz="1400" b="1" dirty="0">
                <a:latin typeface="Arial" charset="0"/>
              </a:rPr>
              <a:t>ules for a successful SWOT analysis:</a:t>
            </a:r>
            <a:endParaRPr lang="en-US" sz="1400" dirty="0">
              <a:latin typeface="Arial" charset="0"/>
            </a:endParaRPr>
          </a:p>
          <a:p>
            <a:pPr marL="800100" lvl="1" indent="-342900">
              <a:buFont typeface="+mj-lt"/>
              <a:buAutoNum type="alphaUcPeriod"/>
              <a:defRPr/>
            </a:pPr>
            <a:r>
              <a:rPr lang="en-US" sz="1400" dirty="0">
                <a:latin typeface="Arial" charset="0"/>
              </a:rPr>
              <a:t>Be realistic about the strengths and weaknesses of any proposition.</a:t>
            </a:r>
          </a:p>
          <a:p>
            <a:pPr marL="800100" lvl="1" indent="-342900">
              <a:buFont typeface="+mj-lt"/>
              <a:buAutoNum type="alphaUcPeriod"/>
              <a:defRPr/>
            </a:pPr>
            <a:r>
              <a:rPr lang="en-US" sz="1400" dirty="0">
                <a:latin typeface="Arial" charset="0"/>
              </a:rPr>
              <a:t>A SWOT should distinguish between where your organization is today, and where it could be in the future.</a:t>
            </a:r>
          </a:p>
          <a:p>
            <a:pPr marL="800100" lvl="1" indent="-342900">
              <a:buFont typeface="+mj-lt"/>
              <a:buAutoNum type="alphaUcPeriod"/>
              <a:defRPr/>
            </a:pPr>
            <a:r>
              <a:rPr lang="en-US" sz="1400" dirty="0">
                <a:latin typeface="Arial" charset="0"/>
              </a:rPr>
              <a:t>SWOT should always be specific. Avoid grey areas.</a:t>
            </a:r>
          </a:p>
          <a:p>
            <a:pPr marL="800100" lvl="1" indent="-342900">
              <a:buFont typeface="+mj-lt"/>
              <a:buAutoNum type="alphaUcPeriod"/>
              <a:defRPr/>
            </a:pPr>
            <a:r>
              <a:rPr lang="en-US" sz="1400" dirty="0">
                <a:latin typeface="Arial" charset="0"/>
              </a:rPr>
              <a:t>Always apply SWOT in relation to your competition; i.e.. better than or worse than your competition.</a:t>
            </a:r>
          </a:p>
          <a:p>
            <a:pPr marL="800100" lvl="1" indent="-342900">
              <a:buFont typeface="+mj-lt"/>
              <a:buAutoNum type="alphaUcPeriod"/>
              <a:defRPr/>
            </a:pPr>
            <a:r>
              <a:rPr lang="en-US" sz="1400" dirty="0">
                <a:latin typeface="Arial" charset="0"/>
              </a:rPr>
              <a:t>Keep the SWOT short and simple. Avoid complexity and over-analysis.</a:t>
            </a:r>
          </a:p>
          <a:p>
            <a:pPr marL="800100" lvl="1" indent="-342900">
              <a:buFont typeface="+mj-lt"/>
              <a:buAutoNum type="alphaUcPeriod"/>
              <a:defRPr/>
            </a:pPr>
            <a:r>
              <a:rPr lang="en-US" sz="1400" dirty="0">
                <a:latin typeface="Arial" charset="0"/>
              </a:rPr>
              <a:t>A SWOT is subjective.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62502" y="1168400"/>
            <a:ext cx="4114800" cy="2462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Every state has regional fast food: Alabama has “Jack’s”, …, Wyoming has “Taco John’s”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A full SWOT analysis would include more than the few items shown in the example for each of </a:t>
            </a:r>
            <a:r>
              <a:rPr lang="en-US" sz="1400" dirty="0">
                <a:latin typeface="+mn-lt"/>
              </a:rPr>
              <a:t>{S, W, O, T}.</a:t>
            </a:r>
            <a:endParaRPr lang="en-US" sz="1400" dirty="0"/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Arial" charset="0"/>
              </a:rPr>
              <a:t>The SWOT shown here is only notional and missing many details, a proper SWOT uses precise, verifiable statements. For example "Cost advantage of </a:t>
            </a:r>
            <a:r>
              <a:rPr lang="en-US" sz="1400" dirty="0" err="1">
                <a:latin typeface="Arial" charset="0"/>
              </a:rPr>
              <a:t>US$10</a:t>
            </a:r>
            <a:r>
              <a:rPr lang="en-US" sz="1400" dirty="0">
                <a:latin typeface="Arial" charset="0"/>
              </a:rPr>
              <a:t>/ton in sourcing raw material x“ is much better than "Good value for money”.</a:t>
            </a:r>
            <a:endParaRPr lang="en-US" sz="1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70058A-1D4B-434C-A6C9-EBD78D843882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640600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649</Words>
  <Application>Microsoft Office PowerPoint</Application>
  <PresentationFormat>On-screen Show (4:3)</PresentationFormat>
  <Paragraphs>62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2022-06-18T03:23:27Z</dcterms:created>
  <dcterms:modified xsi:type="dcterms:W3CDTF">2024-11-01T14:00:51Z</dcterms:modified>
</cp:coreProperties>
</file>