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4" r:id="rId2"/>
    <p:sldId id="1276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ECFF"/>
    <a:srgbClr val="FF0000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5676" autoAdjust="0"/>
  </p:normalViewPr>
  <p:slideViewPr>
    <p:cSldViewPr>
      <p:cViewPr varScale="1">
        <p:scale>
          <a:sx n="87" d="100"/>
          <a:sy n="87" d="100"/>
        </p:scale>
        <p:origin x="37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6/9/2024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23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02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79006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Statistical Process Control (</a:t>
            </a:r>
            <a:r>
              <a:rPr lang="en-US" sz="2800" b="1" dirty="0" err="1"/>
              <a:t>SPC</a:t>
            </a:r>
            <a:r>
              <a:rPr lang="en-US" sz="2800" b="1" dirty="0"/>
              <a:t>)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952401" y="69505"/>
            <a:ext cx="23555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ensure process quality?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4789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914301" y="0"/>
            <a:ext cx="0" cy="10513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176" y="1280501"/>
            <a:ext cx="3566160" cy="22860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600" b="1" dirty="0">
                <a:solidFill>
                  <a:srgbClr val="0070C0"/>
                </a:solidFill>
              </a:rPr>
              <a:t>Statistical Process Control </a:t>
            </a:r>
            <a:r>
              <a:rPr lang="en-US" sz="1600" b="1" dirty="0"/>
              <a:t>(</a:t>
            </a:r>
            <a:r>
              <a:rPr lang="en-US" sz="1600" b="1" dirty="0" err="1"/>
              <a:t>SPC</a:t>
            </a:r>
            <a:r>
              <a:rPr lang="en-US" sz="1600" b="1" dirty="0"/>
              <a:t>) </a:t>
            </a:r>
            <a:r>
              <a:rPr lang="en-US" sz="1600" dirty="0"/>
              <a:t>is the application of statistical methods to the monitoring &amp; control of a process to ensure that it produces conforming products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600" b="1" dirty="0" err="1"/>
              <a:t>SPC</a:t>
            </a:r>
            <a:r>
              <a:rPr lang="en-US" sz="1600" b="1" dirty="0"/>
              <a:t> </a:t>
            </a:r>
            <a:r>
              <a:rPr lang="en-US" sz="1600" dirty="0"/>
              <a:t>involves collecting data, controlling a process through data charting and analysis, and understanding process capability.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B1D788B-1608-461E-B43D-70DBF9CBB495}"/>
              </a:ext>
            </a:extLst>
          </p:cNvPr>
          <p:cNvSpPr/>
          <p:nvPr/>
        </p:nvSpPr>
        <p:spPr>
          <a:xfrm>
            <a:off x="4253904" y="2161635"/>
            <a:ext cx="4709208" cy="1073565"/>
          </a:xfrm>
          <a:prstGeom prst="triangle">
            <a:avLst>
              <a:gd name="adj" fmla="val 4965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 Box 20">
            <a:extLst>
              <a:ext uri="{FF2B5EF4-FFF2-40B4-BE49-F238E27FC236}">
                <a16:creationId xmlns:a16="http://schemas.microsoft.com/office/drawing/2014/main" id="{6BA42D76-7BA6-4764-8E85-E37D92C07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5686" y="3239773"/>
            <a:ext cx="4667425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5425" indent="-225425">
              <a:buFont typeface="+mj-lt"/>
              <a:buAutoNum type="arabicPeriod"/>
              <a:defRPr/>
            </a:pPr>
            <a:r>
              <a:rPr lang="en-US" sz="1600" dirty="0"/>
              <a:t>Define the </a:t>
            </a:r>
            <a:r>
              <a:rPr lang="en-US" sz="1600" b="1" dirty="0">
                <a:solidFill>
                  <a:srgbClr val="0070C0"/>
                </a:solidFill>
              </a:rPr>
              <a:t>objectives </a:t>
            </a:r>
            <a:r>
              <a:rPr lang="en-US" sz="1600" dirty="0"/>
              <a:t>for a specific process</a:t>
            </a:r>
          </a:p>
          <a:p>
            <a:pPr marL="225425" indent="-225425">
              <a:buFont typeface="+mj-lt"/>
              <a:buAutoNum type="arabicPeriod"/>
              <a:defRPr/>
            </a:pPr>
            <a:r>
              <a:rPr lang="en-US" sz="1600" b="1" dirty="0">
                <a:solidFill>
                  <a:srgbClr val="0070C0"/>
                </a:solidFill>
              </a:rPr>
              <a:t>Plan</a:t>
            </a:r>
            <a:r>
              <a:rPr lang="en-US" sz="1600" dirty="0"/>
              <a:t> data collection points </a:t>
            </a:r>
          </a:p>
          <a:p>
            <a:pPr marL="225425" indent="-225425">
              <a:buFont typeface="+mj-lt"/>
              <a:buAutoNum type="arabicPeriod"/>
              <a:defRPr/>
            </a:pPr>
            <a:r>
              <a:rPr lang="en-US" sz="1600" b="1" dirty="0">
                <a:solidFill>
                  <a:srgbClr val="0070C0"/>
                </a:solidFill>
              </a:rPr>
              <a:t>Plan</a:t>
            </a:r>
            <a:r>
              <a:rPr lang="en-US" sz="1600" dirty="0"/>
              <a:t> data analysis method</a:t>
            </a:r>
          </a:p>
          <a:p>
            <a:pPr marL="225425" indent="-225425">
              <a:buFont typeface="+mj-lt"/>
              <a:buAutoNum type="arabicPeriod"/>
              <a:defRPr/>
            </a:pPr>
            <a:r>
              <a:rPr lang="en-US" sz="1600" b="1" dirty="0">
                <a:solidFill>
                  <a:srgbClr val="0070C0"/>
                </a:solidFill>
              </a:rPr>
              <a:t>Understand</a:t>
            </a:r>
            <a:r>
              <a:rPr lang="en-US" sz="1600" dirty="0"/>
              <a:t> &amp; improve measurement system (see 6in6 on Gage </a:t>
            </a:r>
            <a:r>
              <a:rPr lang="en-US" sz="1600" dirty="0" err="1"/>
              <a:t>R&amp;R</a:t>
            </a:r>
            <a:r>
              <a:rPr lang="en-US" sz="1600" dirty="0"/>
              <a:t>)</a:t>
            </a:r>
          </a:p>
          <a:p>
            <a:pPr marL="225425" indent="-225425">
              <a:buFont typeface="+mj-lt"/>
              <a:buAutoNum type="arabicPeriod"/>
              <a:defRPr/>
            </a:pPr>
            <a:r>
              <a:rPr lang="en-US" sz="1600" b="1" dirty="0">
                <a:solidFill>
                  <a:srgbClr val="0070C0"/>
                </a:solidFill>
              </a:rPr>
              <a:t>Collect</a:t>
            </a:r>
            <a:r>
              <a:rPr lang="en-US" sz="1600" dirty="0"/>
              <a:t> &amp; </a:t>
            </a:r>
            <a:r>
              <a:rPr lang="en-US" sz="1600" b="1" dirty="0">
                <a:solidFill>
                  <a:srgbClr val="0070C0"/>
                </a:solidFill>
              </a:rPr>
              <a:t>review</a:t>
            </a:r>
            <a:r>
              <a:rPr lang="en-US" sz="1600" dirty="0"/>
              <a:t> data</a:t>
            </a:r>
          </a:p>
          <a:p>
            <a:pPr marL="225425" indent="-225425">
              <a:buFont typeface="+mj-lt"/>
              <a:buAutoNum type="arabicPeriod"/>
              <a:defRPr/>
            </a:pPr>
            <a:r>
              <a:rPr lang="en-US" sz="1600" dirty="0"/>
              <a:t>Calculate control limits</a:t>
            </a:r>
          </a:p>
          <a:p>
            <a:pPr marL="225425" indent="-225425">
              <a:buFont typeface="+mj-lt"/>
              <a:buAutoNum type="arabicPeriod"/>
              <a:defRPr/>
            </a:pPr>
            <a:r>
              <a:rPr lang="en-US" sz="1600" b="1" dirty="0">
                <a:solidFill>
                  <a:srgbClr val="0070C0"/>
                </a:solidFill>
              </a:rPr>
              <a:t>Monitor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/>
              <a:t>&amp; correct process based on data collected (see 6in6 on Control Charts)</a:t>
            </a:r>
          </a:p>
          <a:p>
            <a:pPr marL="225425" indent="-225425">
              <a:buFont typeface="+mj-lt"/>
              <a:buAutoNum type="arabicPeriod"/>
              <a:defRPr/>
            </a:pPr>
            <a:r>
              <a:rPr lang="en-US" sz="1600" dirty="0"/>
              <a:t>Determine </a:t>
            </a:r>
            <a:r>
              <a:rPr lang="en-US" sz="1600" b="1" dirty="0">
                <a:solidFill>
                  <a:srgbClr val="0070C0"/>
                </a:solidFill>
              </a:rPr>
              <a:t>process capability                      </a:t>
            </a:r>
            <a:r>
              <a:rPr lang="en-US" sz="1600" dirty="0"/>
              <a:t>(Cp and </a:t>
            </a:r>
            <a:r>
              <a:rPr lang="en-US" sz="1600" dirty="0" err="1"/>
              <a:t>Cpk</a:t>
            </a:r>
            <a:r>
              <a:rPr lang="en-US" sz="1600" dirty="0"/>
              <a:t>, see 6in6 on Process Capability)</a:t>
            </a:r>
          </a:p>
          <a:p>
            <a:pPr marL="225425" indent="-225425">
              <a:buFont typeface="+mj-lt"/>
              <a:buAutoNum type="arabicPeriod"/>
              <a:defRPr/>
            </a:pPr>
            <a:r>
              <a:rPr lang="en-US" sz="1600" dirty="0"/>
              <a:t>Iterate process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BA2F058-B167-4D23-B84B-D4F42017800C}"/>
              </a:ext>
            </a:extLst>
          </p:cNvPr>
          <p:cNvSpPr txBox="1"/>
          <p:nvPr/>
        </p:nvSpPr>
        <p:spPr>
          <a:xfrm>
            <a:off x="5853932" y="1416299"/>
            <a:ext cx="1752063" cy="1200329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b="1" dirty="0">
                <a:solidFill>
                  <a:schemeClr val="tx2"/>
                </a:solidFill>
              </a:rPr>
              <a:t>Statistical Process Control Process</a:t>
            </a:r>
            <a:endParaRPr lang="en-US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B593755-EBE0-4C98-851F-58A922E59B40}"/>
              </a:ext>
            </a:extLst>
          </p:cNvPr>
          <p:cNvSpPr txBox="1"/>
          <p:nvPr/>
        </p:nvSpPr>
        <p:spPr>
          <a:xfrm>
            <a:off x="4561421" y="1355130"/>
            <a:ext cx="11992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Process to be controlled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3FAA9E4-55A3-4BD1-8CF5-D2CD326E6EA5}"/>
              </a:ext>
            </a:extLst>
          </p:cNvPr>
          <p:cNvCxnSpPr>
            <a:cxnSpLocks/>
          </p:cNvCxnSpPr>
          <p:nvPr/>
        </p:nvCxnSpPr>
        <p:spPr>
          <a:xfrm>
            <a:off x="4659608" y="1840876"/>
            <a:ext cx="118872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A370E8B-C37D-44BB-8EF9-DE34333888FC}"/>
              </a:ext>
            </a:extLst>
          </p:cNvPr>
          <p:cNvCxnSpPr>
            <a:cxnSpLocks/>
          </p:cNvCxnSpPr>
          <p:nvPr/>
        </p:nvCxnSpPr>
        <p:spPr>
          <a:xfrm>
            <a:off x="7644400" y="2423501"/>
            <a:ext cx="1188720" cy="904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E4C67759-32FB-49D6-AD9F-3B3DBE4EA5B3}"/>
              </a:ext>
            </a:extLst>
          </p:cNvPr>
          <p:cNvSpPr txBox="1"/>
          <p:nvPr/>
        </p:nvSpPr>
        <p:spPr>
          <a:xfrm>
            <a:off x="7607144" y="1674421"/>
            <a:ext cx="15368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Understanding  and control of process via data</a:t>
            </a:r>
          </a:p>
        </p:txBody>
      </p:sp>
      <p:sp>
        <p:nvSpPr>
          <p:cNvPr id="39" name="Text Box 44">
            <a:extLst>
              <a:ext uri="{FF2B5EF4-FFF2-40B4-BE49-F238E27FC236}">
                <a16:creationId xmlns:a16="http://schemas.microsoft.com/office/drawing/2014/main" id="{916BF00B-09DC-4EFC-BACA-1A88F70B6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31" y="28979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A45CD04-D7D0-44BD-B67D-E4B639C5D5E9}"/>
              </a:ext>
            </a:extLst>
          </p:cNvPr>
          <p:cNvSpPr txBox="1"/>
          <p:nvPr/>
        </p:nvSpPr>
        <p:spPr>
          <a:xfrm>
            <a:off x="7880330" y="357693"/>
            <a:ext cx="979488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Work with an SME</a:t>
            </a:r>
          </a:p>
        </p:txBody>
      </p:sp>
      <p:sp>
        <p:nvSpPr>
          <p:cNvPr id="21" name="TextBox 40">
            <a:extLst>
              <a:ext uri="{FF2B5EF4-FFF2-40B4-BE49-F238E27FC236}">
                <a16:creationId xmlns:a16="http://schemas.microsoft.com/office/drawing/2014/main" id="{68896877-38F9-461B-90F1-135FA5C9E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1421" y="1885358"/>
            <a:ext cx="12298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Process data</a:t>
            </a:r>
          </a:p>
        </p:txBody>
      </p:sp>
      <p:sp>
        <p:nvSpPr>
          <p:cNvPr id="22" name="TextBox 45">
            <a:extLst>
              <a:ext uri="{FF2B5EF4-FFF2-40B4-BE49-F238E27FC236}">
                <a16:creationId xmlns:a16="http://schemas.microsoft.com/office/drawing/2014/main" id="{9A3048F3-A277-4278-86CB-A62D154B3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1421" y="2200143"/>
            <a:ext cx="9829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SPC tools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4A77345-F4B7-4E0D-8FEC-553A39A585FB}"/>
              </a:ext>
            </a:extLst>
          </p:cNvPr>
          <p:cNvCxnSpPr>
            <a:cxnSpLocks/>
          </p:cNvCxnSpPr>
          <p:nvPr/>
        </p:nvCxnSpPr>
        <p:spPr>
          <a:xfrm>
            <a:off x="4659608" y="2155661"/>
            <a:ext cx="118872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A23EEB9-4623-40B2-83D8-94B3406B8366}"/>
              </a:ext>
            </a:extLst>
          </p:cNvPr>
          <p:cNvCxnSpPr>
            <a:cxnSpLocks/>
          </p:cNvCxnSpPr>
          <p:nvPr/>
        </p:nvCxnSpPr>
        <p:spPr>
          <a:xfrm>
            <a:off x="4659608" y="2470446"/>
            <a:ext cx="118872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75A25734-8E4A-4F47-80BE-25948133D5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25" y="3927649"/>
            <a:ext cx="3557305" cy="1778653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D214F670-B5AC-42D7-BB66-A97D22EF7D16}"/>
              </a:ext>
            </a:extLst>
          </p:cNvPr>
          <p:cNvSpPr txBox="1"/>
          <p:nvPr/>
        </p:nvSpPr>
        <p:spPr>
          <a:xfrm>
            <a:off x="846715" y="3967708"/>
            <a:ext cx="2167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0A49B0C-3FE9-4160-A887-6D0271015CB3}"/>
              </a:ext>
            </a:extLst>
          </p:cNvPr>
          <p:cNvSpPr txBox="1"/>
          <p:nvPr/>
        </p:nvSpPr>
        <p:spPr>
          <a:xfrm>
            <a:off x="862548" y="5043048"/>
            <a:ext cx="2167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D58FB99-12BB-46EA-A32B-89FF7940E2F1}"/>
              </a:ext>
            </a:extLst>
          </p:cNvPr>
          <p:cNvSpPr txBox="1"/>
          <p:nvPr/>
        </p:nvSpPr>
        <p:spPr>
          <a:xfrm>
            <a:off x="567406" y="5901370"/>
            <a:ext cx="2929254" cy="523220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</a:rPr>
              <a:t>Upper/Lower </a:t>
            </a:r>
            <a:r>
              <a:rPr lang="en-US" sz="1400" b="1" i="1" dirty="0">
                <a:solidFill>
                  <a:srgbClr val="0070C0"/>
                </a:solidFill>
              </a:rPr>
              <a:t>Control limits    </a:t>
            </a:r>
            <a:r>
              <a:rPr lang="en-US" sz="1400" dirty="0"/>
              <a:t>(</a:t>
            </a:r>
            <a:r>
              <a:rPr lang="en-US" sz="1400" i="1" dirty="0"/>
              <a:t>not</a:t>
            </a:r>
            <a:r>
              <a:rPr lang="en-US" sz="1400" dirty="0"/>
              <a:t> customer specification limits)</a:t>
            </a:r>
          </a:p>
        </p:txBody>
      </p:sp>
      <p:cxnSp>
        <p:nvCxnSpPr>
          <p:cNvPr id="42" name="Elbow Connector 6">
            <a:extLst>
              <a:ext uri="{FF2B5EF4-FFF2-40B4-BE49-F238E27FC236}">
                <a16:creationId xmlns:a16="http://schemas.microsoft.com/office/drawing/2014/main" id="{FA1E1EFB-89CF-436B-B5CB-DC14F6ED2296}"/>
              </a:ext>
            </a:extLst>
          </p:cNvPr>
          <p:cNvCxnSpPr>
            <a:cxnSpLocks/>
            <a:stCxn id="34" idx="1"/>
            <a:endCxn id="30" idx="1"/>
          </p:cNvCxnSpPr>
          <p:nvPr/>
        </p:nvCxnSpPr>
        <p:spPr>
          <a:xfrm rot="10800000" flipV="1">
            <a:off x="567407" y="4098512"/>
            <a:ext cx="279309" cy="2064467"/>
          </a:xfrm>
          <a:prstGeom prst="bentConnector3">
            <a:avLst>
              <a:gd name="adj1" fmla="val 181845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2">
            <a:extLst>
              <a:ext uri="{FF2B5EF4-FFF2-40B4-BE49-F238E27FC236}">
                <a16:creationId xmlns:a16="http://schemas.microsoft.com/office/drawing/2014/main" id="{90DB8EF2-841D-438D-89BE-83C02C49B33C}"/>
              </a:ext>
            </a:extLst>
          </p:cNvPr>
          <p:cNvCxnSpPr>
            <a:cxnSpLocks/>
            <a:stCxn id="35" idx="1"/>
            <a:endCxn id="30" idx="1"/>
          </p:cNvCxnSpPr>
          <p:nvPr/>
        </p:nvCxnSpPr>
        <p:spPr>
          <a:xfrm rot="10800000" flipV="1">
            <a:off x="567406" y="5173852"/>
            <a:ext cx="295142" cy="989127"/>
          </a:xfrm>
          <a:prstGeom prst="bentConnector3">
            <a:avLst>
              <a:gd name="adj1" fmla="val 17745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9B9216D-4E4B-402D-8B1D-CA150F44BF61}"/>
              </a:ext>
            </a:extLst>
          </p:cNvPr>
          <p:cNvGrpSpPr/>
          <p:nvPr/>
        </p:nvGrpSpPr>
        <p:grpSpPr>
          <a:xfrm>
            <a:off x="848844" y="3927647"/>
            <a:ext cx="338100" cy="1312171"/>
            <a:chOff x="589937" y="3626594"/>
            <a:chExt cx="338100" cy="1312171"/>
          </a:xfrm>
          <a:noFill/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8E1600-5533-4898-B189-8CC443FC8389}"/>
                </a:ext>
              </a:extLst>
            </p:cNvPr>
            <p:cNvSpPr/>
            <p:nvPr/>
          </p:nvSpPr>
          <p:spPr>
            <a:xfrm>
              <a:off x="589937" y="3626594"/>
              <a:ext cx="338100" cy="3459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CD8886AF-8366-4052-8AAD-66CFE9EA00EA}"/>
                </a:ext>
              </a:extLst>
            </p:cNvPr>
            <p:cNvSpPr/>
            <p:nvPr/>
          </p:nvSpPr>
          <p:spPr>
            <a:xfrm>
              <a:off x="589937" y="4592842"/>
              <a:ext cx="338100" cy="3459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4C5D773-E17C-6D8F-DFD6-4ABDF2348C1A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17825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B8DD41A-FF1E-4B42-9FED-1BD37CD74BC2}"/>
              </a:ext>
            </a:extLst>
          </p:cNvPr>
          <p:cNvSpPr/>
          <p:nvPr/>
        </p:nvSpPr>
        <p:spPr>
          <a:xfrm>
            <a:off x="5413538" y="702245"/>
            <a:ext cx="3267797" cy="16388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F3052D32-652C-4341-9CF7-8578429640DF}"/>
              </a:ext>
            </a:extLst>
          </p:cNvPr>
          <p:cNvSpPr/>
          <p:nvPr/>
        </p:nvSpPr>
        <p:spPr>
          <a:xfrm>
            <a:off x="7183540" y="5434691"/>
            <a:ext cx="1344175" cy="490633"/>
          </a:xfrm>
          <a:prstGeom prst="ellipse">
            <a:avLst/>
          </a:prstGeom>
          <a:solidFill>
            <a:schemeClr val="accent5">
              <a:lumMod val="9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B247183-BF1E-4F71-A361-9F41663F403B}"/>
              </a:ext>
            </a:extLst>
          </p:cNvPr>
          <p:cNvSpPr/>
          <p:nvPr/>
        </p:nvSpPr>
        <p:spPr>
          <a:xfrm rot="1533017">
            <a:off x="5059612" y="5272091"/>
            <a:ext cx="597113" cy="793705"/>
          </a:xfrm>
          <a:prstGeom prst="ellipse">
            <a:avLst/>
          </a:prstGeom>
          <a:solidFill>
            <a:schemeClr val="accent5">
              <a:lumMod val="9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7480C97-926B-441F-9A85-E65913F3FA64}"/>
              </a:ext>
            </a:extLst>
          </p:cNvPr>
          <p:cNvSpPr/>
          <p:nvPr/>
        </p:nvSpPr>
        <p:spPr>
          <a:xfrm>
            <a:off x="5471058" y="5850998"/>
            <a:ext cx="867572" cy="496782"/>
          </a:xfrm>
          <a:prstGeom prst="ellipse">
            <a:avLst/>
          </a:prstGeom>
          <a:solidFill>
            <a:schemeClr val="accent5">
              <a:lumMod val="9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578EB90-5A24-44B4-BBAF-6E4C610200BB}"/>
              </a:ext>
            </a:extLst>
          </p:cNvPr>
          <p:cNvSpPr/>
          <p:nvPr/>
        </p:nvSpPr>
        <p:spPr>
          <a:xfrm>
            <a:off x="3097665" y="5294125"/>
            <a:ext cx="576085" cy="364848"/>
          </a:xfrm>
          <a:prstGeom prst="ellipse">
            <a:avLst/>
          </a:prstGeom>
          <a:solidFill>
            <a:schemeClr val="accent5">
              <a:lumMod val="9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25B3505-38EE-4269-B8C8-DC6F09F10114}"/>
              </a:ext>
            </a:extLst>
          </p:cNvPr>
          <p:cNvSpPr/>
          <p:nvPr/>
        </p:nvSpPr>
        <p:spPr>
          <a:xfrm>
            <a:off x="3827369" y="5850998"/>
            <a:ext cx="553101" cy="702290"/>
          </a:xfrm>
          <a:prstGeom prst="ellipse">
            <a:avLst/>
          </a:prstGeom>
          <a:solidFill>
            <a:schemeClr val="accent5">
              <a:lumMod val="9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2624C43-64BB-477E-8A67-67240317F895}"/>
              </a:ext>
            </a:extLst>
          </p:cNvPr>
          <p:cNvSpPr/>
          <p:nvPr/>
        </p:nvSpPr>
        <p:spPr>
          <a:xfrm>
            <a:off x="1177425" y="5159708"/>
            <a:ext cx="230430" cy="268835"/>
          </a:xfrm>
          <a:prstGeom prst="ellipse">
            <a:avLst/>
          </a:prstGeom>
          <a:solidFill>
            <a:schemeClr val="accent5">
              <a:lumMod val="9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59942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8365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Statistical Process Control (</a:t>
            </a:r>
            <a:r>
              <a:rPr lang="en-US" sz="2800" b="1" dirty="0" err="1"/>
              <a:t>SPC</a:t>
            </a:r>
            <a:r>
              <a:rPr lang="en-US" sz="2800" b="1"/>
              <a:t>) – Examples</a:t>
            </a:r>
            <a:endParaRPr lang="en-US" sz="2800" b="1" dirty="0"/>
          </a:p>
        </p:txBody>
      </p:sp>
      <p:sp>
        <p:nvSpPr>
          <p:cNvPr id="17" name="Rectangle 4">
            <a:extLst>
              <a:ext uri="{FF2B5EF4-FFF2-40B4-BE49-F238E27FC236}">
                <a16:creationId xmlns:a16="http://schemas.microsoft.com/office/drawing/2014/main" id="{6DCDB8DC-9E21-4541-B94A-2074C3052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35" y="817460"/>
            <a:ext cx="4762220" cy="142098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dirty="0"/>
              <a:t>There are many ways to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Calculate control limits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Monitor &amp; correct process via collected data</a:t>
            </a:r>
          </a:p>
          <a:p>
            <a:r>
              <a:rPr lang="en-US" sz="1600" dirty="0"/>
              <a:t>The “Western Electric rules,” which are only useful for hand analysis, are below.  </a:t>
            </a:r>
            <a:endParaRPr lang="en-US" sz="1400" dirty="0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7B7515DE-B127-4397-91ED-E541D9FE1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35" y="2353660"/>
            <a:ext cx="4762220" cy="246888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400" b="1" dirty="0"/>
              <a:t>Western Electric process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Step 0 </a:t>
            </a:r>
            <a:r>
              <a:rPr lang="en-US" sz="1400" dirty="0"/>
              <a:t>– find the process’ sample mean (m) and standard deviation (s)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Step 1 </a:t>
            </a:r>
            <a:r>
              <a:rPr lang="en-US" sz="1400" dirty="0"/>
              <a:t>– create symmetric control limits, using ±3s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Step 2 </a:t>
            </a:r>
            <a:r>
              <a:rPr lang="en-US" sz="1400" dirty="0"/>
              <a:t>– define 3 “zones”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Zone C </a:t>
            </a:r>
            <a:r>
              <a:rPr lang="en-US" sz="1400" dirty="0">
                <a:sym typeface="Wingdings" panose="05000000000000000000" pitchFamily="2" charset="2"/>
              </a:rPr>
              <a:t> region within 1s of 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Zone B  region between 1s and 2s of 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Zone A  region between 2s and 3s of 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ym typeface="Wingdings" panose="05000000000000000000" pitchFamily="2" charset="2"/>
              </a:rPr>
              <a:t>Step 3 </a:t>
            </a:r>
            <a:r>
              <a:rPr lang="en-US" sz="1400" dirty="0">
                <a:sym typeface="Wingdings" panose="05000000000000000000" pitchFamily="2" charset="2"/>
              </a:rPr>
              <a:t>– plot new data points as they arrive and look for certain patterns that may indicate a process is not in control. Some of these patterns are shown below.</a:t>
            </a: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1AEEFC-842C-4A39-89A9-8C635E1BC0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32" y="4964653"/>
            <a:ext cx="1920240" cy="16697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7834465-9D06-467A-AC5B-C0D4D090AF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180" y="4964653"/>
            <a:ext cx="1920240" cy="166977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F3051D2-6B47-4DAE-BD4E-2116AC0E40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628" y="4964653"/>
            <a:ext cx="1920240" cy="16697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98C3669-1BE8-48CF-A390-6CE2DB08D67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077" y="4948582"/>
            <a:ext cx="1920240" cy="166977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9CADF33-83D2-4DCF-950D-BA0782A15BEA}"/>
              </a:ext>
            </a:extLst>
          </p:cNvPr>
          <p:cNvSpPr txBox="1"/>
          <p:nvPr/>
        </p:nvSpPr>
        <p:spPr>
          <a:xfrm>
            <a:off x="5413537" y="2560984"/>
            <a:ext cx="3566160" cy="18466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Many other rules have been described: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There are </a:t>
            </a:r>
            <a:r>
              <a:rPr lang="en-US" sz="1400" b="1" dirty="0"/>
              <a:t>8 “Nelson rules” </a:t>
            </a:r>
            <a:r>
              <a:rPr lang="en-US" sz="1000" dirty="0"/>
              <a:t>https://en.wikipedia.org/wiki/Nelson_rules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There are </a:t>
            </a:r>
            <a:r>
              <a:rPr lang="en-US" sz="1400" b="1" dirty="0"/>
              <a:t>6 “Westgard rules” </a:t>
            </a:r>
            <a:r>
              <a:rPr lang="en-US" sz="1000" dirty="0"/>
              <a:t>https://en.wikipedia.org/wiki/Westgard_rules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There are </a:t>
            </a:r>
            <a:r>
              <a:rPr lang="en-US" sz="1400" b="1" dirty="0"/>
              <a:t>6 “Western Electric rules” </a:t>
            </a:r>
            <a:r>
              <a:rPr lang="en-US" sz="1400" dirty="0"/>
              <a:t>for data analysis using a range (R) chart – different from an (</a:t>
            </a:r>
            <a:r>
              <a:rPr lang="en-US" sz="1400" dirty="0" err="1"/>
              <a:t>m,s</a:t>
            </a:r>
            <a:r>
              <a:rPr lang="en-US" sz="1400" dirty="0"/>
              <a:t>) chart.</a:t>
            </a:r>
            <a:r>
              <a:rPr lang="en-US" sz="1000" dirty="0"/>
              <a:t> https://en.wikipedia.org/wiki/Western_Electric_rules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1B11C4D-CB7A-4AE3-AA56-31ACC974C096}"/>
              </a:ext>
            </a:extLst>
          </p:cNvPr>
          <p:cNvCxnSpPr/>
          <p:nvPr/>
        </p:nvCxnSpPr>
        <p:spPr>
          <a:xfrm>
            <a:off x="5186480" y="609299"/>
            <a:ext cx="0" cy="393192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C2666A6-0714-4028-8AF3-4B4ACE101AFB}"/>
              </a:ext>
            </a:extLst>
          </p:cNvPr>
          <p:cNvCxnSpPr/>
          <p:nvPr/>
        </p:nvCxnSpPr>
        <p:spPr>
          <a:xfrm>
            <a:off x="5186480" y="4518589"/>
            <a:ext cx="395752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AFB0C65-2994-4F6F-B56B-09C68D29A244}"/>
              </a:ext>
            </a:extLst>
          </p:cNvPr>
          <p:cNvSpPr txBox="1"/>
          <p:nvPr/>
        </p:nvSpPr>
        <p:spPr>
          <a:xfrm>
            <a:off x="5421092" y="702245"/>
            <a:ext cx="34906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For discrete defect data, the different control charts are p, np, u, and c.</a:t>
            </a:r>
          </a:p>
        </p:txBody>
      </p:sp>
      <p:sp>
        <p:nvSpPr>
          <p:cNvPr id="26" name="Rectangle 4">
            <a:extLst>
              <a:ext uri="{FF2B5EF4-FFF2-40B4-BE49-F238E27FC236}">
                <a16:creationId xmlns:a16="http://schemas.microsoft.com/office/drawing/2014/main" id="{B71A1E13-91B1-9630-BAEB-76087C741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7645" y="6511317"/>
            <a:ext cx="3200400" cy="246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000" dirty="0"/>
              <a:t>https://en.wikipedia.org/wiki/Western_Electric_rules</a:t>
            </a:r>
            <a:endParaRPr lang="en-US" sz="1400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61C740F2-C973-3BE7-B709-F32D7CDFF28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27340" y="1280602"/>
            <a:ext cx="3000375" cy="971550"/>
          </a:xfrm>
          <a:prstGeom prst="rect">
            <a:avLst/>
          </a:prstGeom>
        </p:spPr>
      </p:pic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B103EBD-BBB8-7DB7-8AA6-26F2F59FF0FF}"/>
              </a:ext>
            </a:extLst>
          </p:cNvPr>
          <p:cNvCxnSpPr/>
          <p:nvPr/>
        </p:nvCxnSpPr>
        <p:spPr>
          <a:xfrm>
            <a:off x="5184232" y="2430470"/>
            <a:ext cx="395752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5505EFE6-54A9-2A6D-6F36-9B447E4746F2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881652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/>
              <a:t>Statistical Process Control (</a:t>
            </a:r>
            <a:r>
              <a:rPr lang="en-US" sz="2800" b="1" dirty="0" err="1"/>
              <a:t>SPC</a:t>
            </a:r>
            <a:r>
              <a:rPr lang="en-US" sz="2800" b="1" dirty="0"/>
              <a:t>)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 use of software for </a:t>
            </a:r>
            <a:r>
              <a:rPr lang="en-US" sz="1400" dirty="0" err="1">
                <a:latin typeface="+mn-lt"/>
              </a:rPr>
              <a:t>SPC</a:t>
            </a:r>
            <a:r>
              <a:rPr lang="en-US" sz="1400" dirty="0">
                <a:latin typeface="+mn-lt"/>
              </a:rPr>
              <a:t> is highly recommended; many popular software packages have this capability.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err="1">
                <a:latin typeface="+mn-lt"/>
              </a:rPr>
              <a:t>SPC</a:t>
            </a:r>
            <a:r>
              <a:rPr lang="en-US" sz="1400" dirty="0">
                <a:latin typeface="+mn-lt"/>
              </a:rPr>
              <a:t> software should be used for monitoring a system in real-time.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87180" y="1147310"/>
            <a:ext cx="4114800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For many of the patterns for the Western Electric rules, a physical rationale can be given why the system is not in control.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Rule #4 may indicate a systematic measurement system problem (i.e., bias).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546</Words>
  <Application>Microsoft Office PowerPoint</Application>
  <PresentationFormat>On-screen Show (4:3)</PresentationFormat>
  <Paragraphs>56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2022-06-18T03:22:00Z</dcterms:created>
  <dcterms:modified xsi:type="dcterms:W3CDTF">2024-06-09T20:44:41Z</dcterms:modified>
</cp:coreProperties>
</file>