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69" r:id="rId2"/>
    <p:sldId id="268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CC"/>
    <a:srgbClr val="CCECFF"/>
    <a:srgbClr val="FF0000"/>
    <a:srgbClr val="FFFFCC"/>
    <a:srgbClr val="CCFFFF"/>
    <a:srgbClr val="00FFFF"/>
    <a:srgbClr val="0099FF"/>
    <a:srgbClr val="CC00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5087" autoAdjust="0"/>
  </p:normalViewPr>
  <p:slideViewPr>
    <p:cSldViewPr>
      <p:cViewPr varScale="1">
        <p:scale>
          <a:sx n="85" d="100"/>
          <a:sy n="85" d="100"/>
        </p:scale>
        <p:origin x="50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02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68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>
            <a:off x="4264759" y="1655931"/>
            <a:ext cx="4594353" cy="826473"/>
          </a:xfrm>
          <a:prstGeom prst="triangle">
            <a:avLst>
              <a:gd name="adj" fmla="val 4927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5632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SPACER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433076" y="132455"/>
            <a:ext cx="21335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run a meeting?</a:t>
            </a:r>
            <a:endParaRPr lang="en-US" dirty="0"/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5284448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 Box 152"/>
          <p:cNvSpPr txBox="1">
            <a:spLocks noChangeArrowheads="1"/>
          </p:cNvSpPr>
          <p:nvPr/>
        </p:nvSpPr>
        <p:spPr bwMode="auto">
          <a:xfrm>
            <a:off x="4278462" y="2482405"/>
            <a:ext cx="4619456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Prepare the SPACER content before a meeting, see table below.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At the start of that meeting, review – and update as needed – the SPACER content with the team.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Optionally, but recommended: allow team to negotiate the code of conduct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Continue the meeting, staying focused on the meeting agenda.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471176" y="1379677"/>
            <a:ext cx="2133600" cy="709385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2927" tIns="46462" rIns="92927" bIns="46462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sz="2000" b="1" dirty="0">
                <a:latin typeface="Arial" pitchFamily="34" charset="0"/>
              </a:rPr>
              <a:t>SPACER process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336" y="1195915"/>
            <a:ext cx="3564754" cy="255454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SPACER</a:t>
            </a:r>
            <a:r>
              <a:rPr lang="en-US" dirty="0"/>
              <a:t> is an acronym for information to present at the start of a meeting (see below).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Using SPACER allows a meeting to stay focused, and prevents the meeting from getting detoured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by mistake (e.g., going down a rabbit hole); 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by intent (e.g., an attendee wants to hijack the meeting)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842231" y="28979"/>
            <a:ext cx="1055687" cy="851934"/>
            <a:chOff x="6499206" y="28979"/>
            <a:chExt cx="1055687" cy="851934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</a:t>
            </a:r>
            <a:r>
              <a:rPr lang="en-US" sz="900">
                <a:solidFill>
                  <a:schemeClr val="bg1">
                    <a:lumMod val="50000"/>
                  </a:schemeClr>
                </a:solidFill>
              </a:rPr>
              <a:t>© 2022-2024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Dan Zwillinger. All rights reserved.</a:t>
            </a:r>
          </a:p>
        </p:txBody>
      </p:sp>
      <p:sp>
        <p:nvSpPr>
          <p:cNvPr id="26" name="TextBox 44">
            <a:extLst>
              <a:ext uri="{FF2B5EF4-FFF2-40B4-BE49-F238E27FC236}">
                <a16:creationId xmlns:a16="http://schemas.microsoft.com/office/drawing/2014/main" id="{38A3650E-7853-41DD-9CAE-9DECBB7BE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8737" y="1655931"/>
            <a:ext cx="152798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Planned meeting</a:t>
            </a:r>
          </a:p>
        </p:txBody>
      </p:sp>
      <p:cxnSp>
        <p:nvCxnSpPr>
          <p:cNvPr id="28" name="Straight Arrow Connector 47">
            <a:extLst>
              <a:ext uri="{FF2B5EF4-FFF2-40B4-BE49-F238E27FC236}">
                <a16:creationId xmlns:a16="http://schemas.microsoft.com/office/drawing/2014/main" id="{08B2743F-7AC9-4A0B-95D7-4D516E0AC7D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62966" y="1965677"/>
            <a:ext cx="1371600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2" name="TextBox 44">
            <a:extLst>
              <a:ext uri="{FF2B5EF4-FFF2-40B4-BE49-F238E27FC236}">
                <a16:creationId xmlns:a16="http://schemas.microsoft.com/office/drawing/2014/main" id="{03978DC2-4E58-4968-924F-0B675BF38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9081" y="1355393"/>
            <a:ext cx="13714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Info to present at the meeting</a:t>
            </a:r>
          </a:p>
        </p:txBody>
      </p:sp>
      <p:cxnSp>
        <p:nvCxnSpPr>
          <p:cNvPr id="43" name="Straight Arrow Connector 47">
            <a:extLst>
              <a:ext uri="{FF2B5EF4-FFF2-40B4-BE49-F238E27FC236}">
                <a16:creationId xmlns:a16="http://schemas.microsoft.com/office/drawing/2014/main" id="{50B01672-08FD-4554-948B-967E80C7ADC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05995" y="1869325"/>
            <a:ext cx="1371600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5B1673D5-D454-DE4E-5D41-38B29CFD7B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222" y="4948237"/>
            <a:ext cx="515302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8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-1" y="612672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6" y="76200"/>
            <a:ext cx="87110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SPACER – Example – Starting </a:t>
            </a:r>
            <a:r>
              <a:rPr lang="en-US" sz="2800" b="1"/>
              <a:t>a Meeting</a:t>
            </a:r>
            <a:endParaRPr lang="en-US" sz="28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FB8EFD-1B44-5FB8-B839-3F31EEA768FA}"/>
              </a:ext>
            </a:extLst>
          </p:cNvPr>
          <p:cNvSpPr txBox="1"/>
          <p:nvPr/>
        </p:nvSpPr>
        <p:spPr>
          <a:xfrm>
            <a:off x="162336" y="645076"/>
            <a:ext cx="523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Opening statement at the beginning of a meeting: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B43CD5-A751-3613-AD16-4E37F45767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79" y="1308313"/>
            <a:ext cx="8778240" cy="501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43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SPACER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Using SPACER helps to set the stage for any meeting.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if someone does tries to hijack your meeting, you need only indicate that off-topic ideas are not part of the present meeting and can be discussed later.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1600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eaLnBrk="1" hangingPunct="1">
              <a:buFont typeface="+mj-lt"/>
              <a:buAutoNum type="arabicPeriod"/>
            </a:pPr>
            <a:r>
              <a:rPr lang="en-US" sz="1400" dirty="0"/>
              <a:t>Knowing the meeting expectations allows the meeting participants to know where to focus their efforts.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1400" dirty="0"/>
              <a:t>It is useful to have a threshold to know when the meeting has achieved it’s goal. In this example, the meeting is not over until Diane is satisfied (or time </a:t>
            </a:r>
            <a:r>
              <a:rPr lang="en-US" sz="1400"/>
              <a:t>runs out)</a:t>
            </a:r>
            <a:r>
              <a:rPr lang="en-US" sz="1400" dirty="0"/>
              <a:t>.</a:t>
            </a:r>
            <a:endParaRPr lang="en-US" sz="1400" dirty="0">
              <a:latin typeface="+mn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5376B1-79EB-D7A6-E3AC-DC45E8AD640A}"/>
              </a:ext>
            </a:extLst>
          </p:cNvPr>
          <p:cNvSpPr txBox="1"/>
          <p:nvPr/>
        </p:nvSpPr>
        <p:spPr>
          <a:xfrm>
            <a:off x="4781109" y="5810934"/>
            <a:ext cx="4114800" cy="6155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US"/>
            </a:defPPr>
            <a:lvl1pPr marL="342900" indent="-342900" eaLnBrk="1" hangingPunct="1">
              <a:buFont typeface="+mj-lt"/>
              <a:buAutoNum type="arabicPeriod"/>
              <a:defRPr sz="1400"/>
            </a:lvl1pPr>
          </a:lstStyle>
          <a:p>
            <a:pPr marL="0" indent="0">
              <a:buNone/>
            </a:pPr>
            <a:r>
              <a:rPr lang="en-US" sz="1200" dirty="0"/>
              <a:t>Recommended web sites for more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100" b="0" i="0" baseline="0" dirty="0"/>
              <a:t>http://www.qualitydigest.com/inside/quality-insider-article/gauge-rr-methods-compared.html#   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Office PowerPoint</Application>
  <PresentationFormat>On-screen Show (4:3)</PresentationFormat>
  <Paragraphs>33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2022-06-18T03:21:24Z</dcterms:created>
  <dcterms:modified xsi:type="dcterms:W3CDTF">2024-11-01T13:58:33Z</dcterms:modified>
</cp:coreProperties>
</file>