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5"/>
  </p:notesMasterIdLst>
  <p:sldIdLst>
    <p:sldId id="1269" r:id="rId2"/>
    <p:sldId id="268" r:id="rId3"/>
    <p:sldId id="1268" r:id="rId4"/>
  </p:sldIdLst>
  <p:sldSz cx="9144000" cy="6858000" type="screen4x3"/>
  <p:notesSz cx="6997700" cy="9271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CCFFCC"/>
    <a:srgbClr val="CCECFF"/>
    <a:srgbClr val="FF0000"/>
    <a:srgbClr val="FFFFCC"/>
    <a:srgbClr val="CCFFFF"/>
    <a:srgbClr val="00FFFF"/>
    <a:srgbClr val="0099FF"/>
    <a:srgbClr val="CC0000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7" autoAdjust="0"/>
    <p:restoredTop sz="95087" autoAdjust="0"/>
  </p:normalViewPr>
  <p:slideViewPr>
    <p:cSldViewPr>
      <p:cViewPr varScale="1">
        <p:scale>
          <a:sx n="85" d="100"/>
          <a:sy n="85" d="100"/>
        </p:scale>
        <p:origin x="504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3988" y="0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501419-72EC-4A14-B9EF-51AF1A25C7D8}" type="datetimeFigureOut">
              <a:rPr lang="en-US" smtClean="0"/>
              <a:pPr/>
              <a:t>11/1/2024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5325"/>
            <a:ext cx="4635500" cy="3476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088" y="4403725"/>
            <a:ext cx="5597525" cy="4171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05863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3988" y="8805863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086B08-5317-4BDF-91A2-5BA1EF3B46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645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86B08-5317-4BDF-91A2-5BA1EF3B466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9025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86B08-5317-4BDF-91A2-5BA1EF3B466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2687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b="0" i="0" dirty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058" indent="-28540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628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280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4931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1582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68234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4885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1537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F0205A1-A5D6-4F57-A776-89FF36C80A72}" type="slidenum">
              <a:rPr lang="en-US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3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78416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718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019800" y="6245225"/>
            <a:ext cx="2667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/>
              <a:t>: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defRPr sz="16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Isosceles Triangle 33"/>
          <p:cNvSpPr/>
          <p:nvPr/>
        </p:nvSpPr>
        <p:spPr>
          <a:xfrm>
            <a:off x="4264759" y="1655931"/>
            <a:ext cx="4594353" cy="826473"/>
          </a:xfrm>
          <a:prstGeom prst="triangle">
            <a:avLst>
              <a:gd name="adj" fmla="val 49275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/>
          </a:p>
        </p:txBody>
      </p:sp>
      <p:sp>
        <p:nvSpPr>
          <p:cNvPr id="3222" name="Rectangle 150"/>
          <p:cNvSpPr>
            <a:spLocks noChangeArrowheads="1"/>
          </p:cNvSpPr>
          <p:nvPr/>
        </p:nvSpPr>
        <p:spPr bwMode="auto">
          <a:xfrm>
            <a:off x="162337" y="76200"/>
            <a:ext cx="456328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/>
              <a:t>SPACER</a:t>
            </a:r>
          </a:p>
        </p:txBody>
      </p:sp>
      <p:sp>
        <p:nvSpPr>
          <p:cNvPr id="3233" name="Text Box 161"/>
          <p:cNvSpPr txBox="1">
            <a:spLocks noChangeArrowheads="1"/>
          </p:cNvSpPr>
          <p:nvPr/>
        </p:nvSpPr>
        <p:spPr bwMode="auto">
          <a:xfrm>
            <a:off x="5433076" y="132455"/>
            <a:ext cx="213359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b="1" dirty="0"/>
              <a:t>Problem</a:t>
            </a:r>
          </a:p>
          <a:p>
            <a:r>
              <a:rPr lang="en-US" sz="1600" dirty="0"/>
              <a:t>How to run a meeting?</a:t>
            </a:r>
            <a:endParaRPr lang="en-US" dirty="0"/>
          </a:p>
        </p:txBody>
      </p:sp>
      <p:sp>
        <p:nvSpPr>
          <p:cNvPr id="3237" name="Line 165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3238" name="Line 166"/>
          <p:cNvSpPr>
            <a:spLocks noChangeShapeType="1"/>
          </p:cNvSpPr>
          <p:nvPr/>
        </p:nvSpPr>
        <p:spPr bwMode="auto">
          <a:xfrm flipV="1">
            <a:off x="5284448" y="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" name="Text Box 152"/>
          <p:cNvSpPr txBox="1">
            <a:spLocks noChangeArrowheads="1"/>
          </p:cNvSpPr>
          <p:nvPr/>
        </p:nvSpPr>
        <p:spPr bwMode="auto">
          <a:xfrm>
            <a:off x="4278462" y="2482405"/>
            <a:ext cx="4619456" cy="230832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thinThick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600" dirty="0"/>
              <a:t>Prepare the SPACER content before a meeting, see table below.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At the start of that meeting, review – and update as needed – the SPACER content with the team.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Optionally, but recommended: allow team to negotiate the code of conduct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Continue the meeting, staying focused on the meeting agenda.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5471176" y="1379677"/>
            <a:ext cx="2133600" cy="709385"/>
          </a:xfrm>
          <a:prstGeom prst="rect">
            <a:avLst/>
          </a:prstGeom>
          <a:solidFill>
            <a:srgbClr val="CCECFF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square" lIns="92927" tIns="46462" rIns="92927" bIns="46462">
            <a:spAutoFit/>
          </a:bodyPr>
          <a:lstStyle/>
          <a:p>
            <a:pPr algn="ctr" eaLnBrk="0" hangingPunct="0">
              <a:spcBef>
                <a:spcPct val="30000"/>
              </a:spcBef>
              <a:defRPr/>
            </a:pPr>
            <a:r>
              <a:rPr lang="en-US" sz="2000" b="1" dirty="0">
                <a:latin typeface="Arial" pitchFamily="34" charset="0"/>
              </a:rPr>
              <a:t>SPACER process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62336" y="1195915"/>
            <a:ext cx="3564754" cy="2554545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600"/>
            </a:lvl1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70C0"/>
                </a:solidFill>
              </a:rPr>
              <a:t>SPACER</a:t>
            </a:r>
            <a:r>
              <a:rPr lang="en-US" dirty="0"/>
              <a:t> is an acronym for information to present at the start of a meeting (see below).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itchFamily="34" charset="0"/>
                <a:cs typeface="Arial" pitchFamily="34" charset="0"/>
              </a:rPr>
              <a:t>Using SPACER allows a meeting to stay focused, and prevents the meeting from getting detoured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Arial" pitchFamily="34" charset="0"/>
                <a:cs typeface="Arial" pitchFamily="34" charset="0"/>
              </a:rPr>
              <a:t>by mistake (e.g., going down a rabbit hole); or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Arial" pitchFamily="34" charset="0"/>
                <a:cs typeface="Arial" pitchFamily="34" charset="0"/>
              </a:rPr>
              <a:t>by intent (e.g., an attendee wants to hijack the meeting)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2AEC357D-ABA7-4FF8-91EC-09EF8F3F7CF8}"/>
              </a:ext>
            </a:extLst>
          </p:cNvPr>
          <p:cNvGrpSpPr/>
          <p:nvPr/>
        </p:nvGrpSpPr>
        <p:grpSpPr>
          <a:xfrm>
            <a:off x="7842231" y="28979"/>
            <a:ext cx="1055687" cy="851934"/>
            <a:chOff x="6499206" y="28979"/>
            <a:chExt cx="1055687" cy="851934"/>
          </a:xfrm>
        </p:grpSpPr>
        <p:sp>
          <p:nvSpPr>
            <p:cNvPr id="25" name="Text Box 44">
              <a:extLst>
                <a:ext uri="{FF2B5EF4-FFF2-40B4-BE49-F238E27FC236}">
                  <a16:creationId xmlns:a16="http://schemas.microsoft.com/office/drawing/2014/main" id="{32500781-9590-46A7-95F3-70A318D094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499206" y="28979"/>
              <a:ext cx="1055687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 dirty="0">
                  <a:solidFill>
                    <a:srgbClr val="000000"/>
                  </a:solidFill>
                </a:rPr>
                <a:t>Difficulty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E6955446-FEAD-4ADD-9038-5BE5D2AE05C6}"/>
                </a:ext>
              </a:extLst>
            </p:cNvPr>
            <p:cNvSpPr txBox="1"/>
            <p:nvPr/>
          </p:nvSpPr>
          <p:spPr>
            <a:xfrm>
              <a:off x="6537305" y="357693"/>
              <a:ext cx="979488" cy="523220"/>
            </a:xfrm>
            <a:prstGeom prst="rect">
              <a:avLst/>
            </a:prstGeom>
            <a:solidFill>
              <a:srgbClr val="CCFFCC"/>
            </a:solidFill>
          </p:spPr>
          <p:txBody>
            <a:bodyPr wrap="square" rtlCol="0">
              <a:spAutoFit/>
            </a:bodyPr>
            <a:lstStyle/>
            <a:p>
              <a:pPr algn="ctr">
                <a:buNone/>
              </a:pPr>
              <a:r>
                <a:rPr lang="en-US" sz="1400" dirty="0"/>
                <a:t>Easy to use</a:t>
              </a:r>
            </a:p>
          </p:txBody>
        </p: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6C2AB6A6-BCA9-41B7-8D73-538186DA397E}"/>
              </a:ext>
            </a:extLst>
          </p:cNvPr>
          <p:cNvSpPr txBox="1"/>
          <p:nvPr/>
        </p:nvSpPr>
        <p:spPr>
          <a:xfrm>
            <a:off x="0" y="6618357"/>
            <a:ext cx="316144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</a:t>
            </a:r>
            <a:r>
              <a:rPr lang="en-US" sz="900">
                <a:solidFill>
                  <a:schemeClr val="bg1">
                    <a:lumMod val="50000"/>
                  </a:schemeClr>
                </a:solidFill>
              </a:rPr>
              <a:t>© 2022-2024 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Dan Zwillinger. All rights reserved.</a:t>
            </a:r>
          </a:p>
        </p:txBody>
      </p:sp>
      <p:sp>
        <p:nvSpPr>
          <p:cNvPr id="26" name="TextBox 44">
            <a:extLst>
              <a:ext uri="{FF2B5EF4-FFF2-40B4-BE49-F238E27FC236}">
                <a16:creationId xmlns:a16="http://schemas.microsoft.com/office/drawing/2014/main" id="{38A3650E-7853-41DD-9CAE-9DECBB7BE7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8737" y="1655931"/>
            <a:ext cx="152798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dirty="0">
                <a:solidFill>
                  <a:srgbClr val="0070C0"/>
                </a:solidFill>
              </a:rPr>
              <a:t>Planned meeting</a:t>
            </a:r>
          </a:p>
        </p:txBody>
      </p:sp>
      <p:cxnSp>
        <p:nvCxnSpPr>
          <p:cNvPr id="28" name="Straight Arrow Connector 47">
            <a:extLst>
              <a:ext uri="{FF2B5EF4-FFF2-40B4-BE49-F238E27FC236}">
                <a16:creationId xmlns:a16="http://schemas.microsoft.com/office/drawing/2014/main" id="{08B2743F-7AC9-4A0B-95D7-4D516E0AC7DF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062966" y="1965677"/>
            <a:ext cx="1371600" cy="1587"/>
          </a:xfrm>
          <a:prstGeom prst="straightConnector1">
            <a:avLst/>
          </a:prstGeom>
          <a:noFill/>
          <a:ln w="317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42" name="TextBox 44">
            <a:extLst>
              <a:ext uri="{FF2B5EF4-FFF2-40B4-BE49-F238E27FC236}">
                <a16:creationId xmlns:a16="http://schemas.microsoft.com/office/drawing/2014/main" id="{03978DC2-4E58-4968-924F-0B675BF387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9081" y="1355393"/>
            <a:ext cx="13714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rgbClr val="0070C0"/>
                </a:solidFill>
              </a:rPr>
              <a:t>Info to present at the meeting</a:t>
            </a:r>
          </a:p>
        </p:txBody>
      </p:sp>
      <p:cxnSp>
        <p:nvCxnSpPr>
          <p:cNvPr id="43" name="Straight Arrow Connector 47">
            <a:extLst>
              <a:ext uri="{FF2B5EF4-FFF2-40B4-BE49-F238E27FC236}">
                <a16:creationId xmlns:a16="http://schemas.microsoft.com/office/drawing/2014/main" id="{50B01672-08FD-4554-948B-967E80C7ADC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605995" y="1869325"/>
            <a:ext cx="1371600" cy="1587"/>
          </a:xfrm>
          <a:prstGeom prst="straightConnector1">
            <a:avLst/>
          </a:prstGeom>
          <a:noFill/>
          <a:ln w="3175" algn="ctr">
            <a:solidFill>
              <a:schemeClr val="tx1"/>
            </a:solidFill>
            <a:round/>
            <a:headEnd/>
            <a:tailEnd type="arrow" w="med" len="med"/>
          </a:ln>
        </p:spPr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5B1673D5-D454-DE4E-5D41-38B29CFD7B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8222" y="4948237"/>
            <a:ext cx="5153025" cy="1685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38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-1" y="612672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" name="Rectangle 150"/>
          <p:cNvSpPr>
            <a:spLocks noChangeArrowheads="1"/>
          </p:cNvSpPr>
          <p:nvPr/>
        </p:nvSpPr>
        <p:spPr bwMode="auto">
          <a:xfrm>
            <a:off x="162336" y="76200"/>
            <a:ext cx="871102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/>
              <a:t>SPACER – Example – Starting </a:t>
            </a:r>
            <a:r>
              <a:rPr lang="en-US" sz="2800" b="1"/>
              <a:t>a Meeting</a:t>
            </a:r>
            <a:endParaRPr lang="en-US" sz="2800" b="1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D4768A1-4E17-4AF0-A49C-882D2B200178}"/>
              </a:ext>
            </a:extLst>
          </p:cNvPr>
          <p:cNvSpPr txBox="1"/>
          <p:nvPr/>
        </p:nvSpPr>
        <p:spPr>
          <a:xfrm>
            <a:off x="0" y="6618357"/>
            <a:ext cx="316144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2022-2024 Dan Zwillinger. All rights reserved.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FB8EFD-1B44-5FB8-B839-3F31EEA768FA}"/>
              </a:ext>
            </a:extLst>
          </p:cNvPr>
          <p:cNvSpPr txBox="1"/>
          <p:nvPr/>
        </p:nvSpPr>
        <p:spPr>
          <a:xfrm>
            <a:off x="162336" y="645076"/>
            <a:ext cx="5237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Opening statement at the beginning of a meeting: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0B43CD5-A751-3613-AD16-4E37F45767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879" y="1308313"/>
            <a:ext cx="8778240" cy="5016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431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36"/>
          <p:cNvSpPr txBox="1">
            <a:spLocks noChangeArrowheads="1"/>
          </p:cNvSpPr>
          <p:nvPr/>
        </p:nvSpPr>
        <p:spPr bwMode="auto">
          <a:xfrm>
            <a:off x="228600" y="76200"/>
            <a:ext cx="72009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sz="2800" b="1" dirty="0"/>
              <a:t>SPACER </a:t>
            </a:r>
            <a:r>
              <a:rPr lang="en-US" altLang="en-US" sz="2800" b="1" dirty="0">
                <a:solidFill>
                  <a:srgbClr val="000000"/>
                </a:solidFill>
              </a:rPr>
              <a:t>– Notes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3253CC5-4D2A-46AB-B279-E209A31A6ABC}"/>
              </a:ext>
            </a:extLst>
          </p:cNvPr>
          <p:cNvSpPr txBox="1"/>
          <p:nvPr/>
        </p:nvSpPr>
        <p:spPr>
          <a:xfrm>
            <a:off x="514350" y="723900"/>
            <a:ext cx="411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2000" dirty="0"/>
              <a:t>Slide 1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810558E-45B5-4362-943B-40FE4163BADE}"/>
              </a:ext>
            </a:extLst>
          </p:cNvPr>
          <p:cNvSpPr txBox="1"/>
          <p:nvPr/>
        </p:nvSpPr>
        <p:spPr>
          <a:xfrm>
            <a:off x="4762501" y="723900"/>
            <a:ext cx="4114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2000" dirty="0"/>
              <a:t>Slide 2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213A775-8F53-462A-AEDE-6F4FA49E2843}"/>
              </a:ext>
            </a:extLst>
          </p:cNvPr>
          <p:cNvCxnSpPr/>
          <p:nvPr/>
        </p:nvCxnSpPr>
        <p:spPr bwMode="auto">
          <a:xfrm>
            <a:off x="1924050" y="2000250"/>
            <a:ext cx="914400" cy="914400"/>
          </a:xfrm>
          <a:prstGeom prst="line">
            <a:avLst/>
          </a:prstGeom>
          <a:noFill/>
          <a:ln w="31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FDD68932-B129-4895-BCCC-E11021D776F0}"/>
              </a:ext>
            </a:extLst>
          </p:cNvPr>
          <p:cNvSpPr txBox="1"/>
          <p:nvPr/>
        </p:nvSpPr>
        <p:spPr>
          <a:xfrm>
            <a:off x="514350" y="1168400"/>
            <a:ext cx="4114800" cy="138499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+mn-lt"/>
              </a:rPr>
              <a:t>Using SPACER helps to set the stage for any meeting.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+mn-lt"/>
              </a:rPr>
              <a:t>if someone does tries to hijack your meeting, you need only indicate that off-topic ideas are not part of the present meeting and can be discussed later.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D2E6C37-3D60-4075-B12A-95857B601D06}"/>
              </a:ext>
            </a:extLst>
          </p:cNvPr>
          <p:cNvSpPr txBox="1"/>
          <p:nvPr/>
        </p:nvSpPr>
        <p:spPr>
          <a:xfrm>
            <a:off x="4762502" y="1168400"/>
            <a:ext cx="4114800" cy="16004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 eaLnBrk="1" hangingPunct="1">
              <a:buFont typeface="+mj-lt"/>
              <a:buAutoNum type="arabicPeriod"/>
            </a:pPr>
            <a:r>
              <a:rPr lang="en-US" sz="1400" dirty="0"/>
              <a:t>Knowing the meeting expectations allows the meeting participants to know where to focus their efforts.</a:t>
            </a:r>
          </a:p>
          <a:p>
            <a:pPr marL="342900" indent="-342900" eaLnBrk="1" hangingPunct="1">
              <a:buFont typeface="+mj-lt"/>
              <a:buAutoNum type="arabicPeriod"/>
            </a:pPr>
            <a:r>
              <a:rPr lang="en-US" sz="1400" dirty="0"/>
              <a:t>It is useful to have a threshold to know when the meeting has achieved it’s goal. In this example, the meeting is not over until Diane is satisfied (or time </a:t>
            </a:r>
            <a:r>
              <a:rPr lang="en-US" sz="1400"/>
              <a:t>runs out)</a:t>
            </a:r>
            <a:r>
              <a:rPr lang="en-US" sz="1400" dirty="0"/>
              <a:t>.</a:t>
            </a:r>
            <a:endParaRPr lang="en-US" sz="1400" dirty="0">
              <a:latin typeface="+mn-lt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270058A-1D4B-434C-A6C9-EBD78D843882}"/>
              </a:ext>
            </a:extLst>
          </p:cNvPr>
          <p:cNvSpPr txBox="1"/>
          <p:nvPr/>
        </p:nvSpPr>
        <p:spPr>
          <a:xfrm>
            <a:off x="0" y="6618357"/>
            <a:ext cx="316144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2022-2024 Dan Zwillinger. All rights reserved.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05376B1-79EB-D7A6-E3AC-DC45E8AD640A}"/>
              </a:ext>
            </a:extLst>
          </p:cNvPr>
          <p:cNvSpPr txBox="1"/>
          <p:nvPr/>
        </p:nvSpPr>
        <p:spPr>
          <a:xfrm>
            <a:off x="4781109" y="5810934"/>
            <a:ext cx="4114800" cy="61555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>
            <a:defPPr>
              <a:defRPr lang="en-US"/>
            </a:defPPr>
            <a:lvl1pPr marL="342900" indent="-342900" eaLnBrk="1" hangingPunct="1">
              <a:buFont typeface="+mj-lt"/>
              <a:buAutoNum type="arabicPeriod"/>
              <a:defRPr sz="1400"/>
            </a:lvl1pPr>
          </a:lstStyle>
          <a:p>
            <a:pPr marL="0" indent="0">
              <a:buNone/>
            </a:pPr>
            <a:r>
              <a:rPr lang="en-US" sz="1200" dirty="0"/>
              <a:t>Recommended web sites for more information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100" b="0" i="0" baseline="0" dirty="0"/>
              <a:t>http://www.qualitydigest.com/inside/quality-insider-article/gauge-rr-methods-compared.html#   </a:t>
            </a:r>
          </a:p>
        </p:txBody>
      </p:sp>
    </p:spTree>
    <p:extLst>
      <p:ext uri="{BB962C8B-B14F-4D97-AF65-F5344CB8AC3E}">
        <p14:creationId xmlns:p14="http://schemas.microsoft.com/office/powerpoint/2010/main" val="752624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312</Words>
  <Application>Microsoft Office PowerPoint</Application>
  <PresentationFormat>On-screen Show (4:3)</PresentationFormat>
  <Paragraphs>33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Default Design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2022-06-18T03:21:24Z</dcterms:created>
  <dcterms:modified xsi:type="dcterms:W3CDTF">2024-11-01T13:58:33Z</dcterms:modified>
</cp:coreProperties>
</file>