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5"/>
  </p:notesMasterIdLst>
  <p:sldIdLst>
    <p:sldId id="1272" r:id="rId2"/>
    <p:sldId id="1275" r:id="rId3"/>
    <p:sldId id="1268" r:id="rId4"/>
  </p:sldIdLst>
  <p:sldSz cx="9144000" cy="6858000" type="screen4x3"/>
  <p:notesSz cx="6997700" cy="9271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CCFFCC"/>
    <a:srgbClr val="FF0000"/>
    <a:srgbClr val="FFFFCC"/>
    <a:srgbClr val="CCFFFF"/>
    <a:srgbClr val="00FFFF"/>
    <a:srgbClr val="0099FF"/>
    <a:srgbClr val="CC0000"/>
    <a:srgbClr val="FFFF99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7" autoAdjust="0"/>
    <p:restoredTop sz="94542" autoAdjust="0"/>
  </p:normalViewPr>
  <p:slideViewPr>
    <p:cSldViewPr>
      <p:cViewPr varScale="1">
        <p:scale>
          <a:sx n="85" d="100"/>
          <a:sy n="85" d="100"/>
        </p:scale>
        <p:origin x="504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3988" y="0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501419-72EC-4A14-B9EF-51AF1A25C7D8}" type="datetimeFigureOut">
              <a:rPr lang="en-US" smtClean="0"/>
              <a:pPr/>
              <a:t>11/1/2024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5325"/>
            <a:ext cx="4635500" cy="3476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088" y="4403725"/>
            <a:ext cx="5597525" cy="4171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05863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3988" y="8805863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086B08-5317-4BDF-91A2-5BA1EF3B46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645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86B08-5317-4BDF-91A2-5BA1EF3B466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1987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86B08-5317-4BDF-91A2-5BA1EF3B466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4200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b="0" i="0" dirty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058" indent="-28540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628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280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4931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1582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68234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4885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1537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F0205A1-A5D6-4F57-A776-89FF36C80A72}" type="slidenum">
              <a:rPr lang="en-US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3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78416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718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019800" y="6245225"/>
            <a:ext cx="2667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/>
              <a:t>: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defRPr sz="16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2" name="Rectangle 150"/>
          <p:cNvSpPr>
            <a:spLocks noChangeArrowheads="1"/>
          </p:cNvSpPr>
          <p:nvPr/>
        </p:nvSpPr>
        <p:spPr bwMode="auto">
          <a:xfrm>
            <a:off x="162336" y="76200"/>
            <a:ext cx="4923797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 err="1"/>
              <a:t>SIPOC</a:t>
            </a:r>
            <a:r>
              <a:rPr lang="en-US" sz="2400" b="1" dirty="0"/>
              <a:t> </a:t>
            </a:r>
            <a:r>
              <a:rPr lang="en-US" sz="2000" b="1" dirty="0"/>
              <a:t>(Suppliers / Inputs / Process / Outputs / Customers) </a:t>
            </a:r>
            <a:r>
              <a:rPr lang="en-US" sz="2800" b="1" dirty="0"/>
              <a:t>and IPO </a:t>
            </a:r>
          </a:p>
        </p:txBody>
      </p:sp>
      <p:sp>
        <p:nvSpPr>
          <p:cNvPr id="3233" name="Text Box 161"/>
          <p:cNvSpPr txBox="1">
            <a:spLocks noChangeArrowheads="1"/>
          </p:cNvSpPr>
          <p:nvPr/>
        </p:nvSpPr>
        <p:spPr bwMode="auto">
          <a:xfrm>
            <a:off x="5408923" y="98803"/>
            <a:ext cx="198785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b="1" dirty="0"/>
              <a:t>Problem</a:t>
            </a:r>
          </a:p>
          <a:p>
            <a:r>
              <a:rPr lang="en-US" sz="1600" dirty="0"/>
              <a:t>How to explain a business process?</a:t>
            </a:r>
          </a:p>
        </p:txBody>
      </p:sp>
      <p:sp>
        <p:nvSpPr>
          <p:cNvPr id="3237" name="Line 165"/>
          <p:cNvSpPr>
            <a:spLocks noChangeShapeType="1"/>
          </p:cNvSpPr>
          <p:nvPr/>
        </p:nvSpPr>
        <p:spPr bwMode="auto">
          <a:xfrm>
            <a:off x="0" y="1105034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3238" name="Line 166"/>
          <p:cNvSpPr>
            <a:spLocks noChangeShapeType="1"/>
          </p:cNvSpPr>
          <p:nvPr/>
        </p:nvSpPr>
        <p:spPr bwMode="auto">
          <a:xfrm flipV="1">
            <a:off x="5218477" y="8811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2AEC357D-ABA7-4FF8-91EC-09EF8F3F7CF8}"/>
              </a:ext>
            </a:extLst>
          </p:cNvPr>
          <p:cNvGrpSpPr/>
          <p:nvPr/>
        </p:nvGrpSpPr>
        <p:grpSpPr>
          <a:xfrm>
            <a:off x="7472765" y="28575"/>
            <a:ext cx="1387053" cy="852338"/>
            <a:chOff x="6129740" y="28575"/>
            <a:chExt cx="1387053" cy="852338"/>
          </a:xfrm>
        </p:grpSpPr>
        <p:sp>
          <p:nvSpPr>
            <p:cNvPr id="25" name="Text Box 44">
              <a:extLst>
                <a:ext uri="{FF2B5EF4-FFF2-40B4-BE49-F238E27FC236}">
                  <a16:creationId xmlns:a16="http://schemas.microsoft.com/office/drawing/2014/main" id="{32500781-9590-46A7-95F3-70A318D094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13267" y="28575"/>
              <a:ext cx="1055687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 dirty="0">
                  <a:solidFill>
                    <a:srgbClr val="000000"/>
                  </a:solidFill>
                </a:rPr>
                <a:t>Difficulty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E6955446-FEAD-4ADD-9038-5BE5D2AE05C6}"/>
                </a:ext>
              </a:extLst>
            </p:cNvPr>
            <p:cNvSpPr txBox="1"/>
            <p:nvPr/>
          </p:nvSpPr>
          <p:spPr>
            <a:xfrm>
              <a:off x="6129740" y="357693"/>
              <a:ext cx="1387053" cy="523220"/>
            </a:xfrm>
            <a:prstGeom prst="rect">
              <a:avLst/>
            </a:prstGeom>
            <a:solidFill>
              <a:schemeClr val="accent5">
                <a:lumMod val="9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>
                <a:buNone/>
              </a:pPr>
              <a:r>
                <a:rPr lang="en-US" sz="1400" dirty="0"/>
                <a:t>Some training required</a:t>
              </a:r>
            </a:p>
          </p:txBody>
        </p: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6C2AB6A6-BCA9-41B7-8D73-538186DA397E}"/>
              </a:ext>
            </a:extLst>
          </p:cNvPr>
          <p:cNvSpPr txBox="1"/>
          <p:nvPr/>
        </p:nvSpPr>
        <p:spPr>
          <a:xfrm>
            <a:off x="0" y="6618357"/>
            <a:ext cx="286649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 Dan Zwillinger. All rights reserved.</a:t>
            </a:r>
          </a:p>
        </p:txBody>
      </p:sp>
      <p:sp>
        <p:nvSpPr>
          <p:cNvPr id="28" name="Isosceles Triangle 27">
            <a:extLst>
              <a:ext uri="{FF2B5EF4-FFF2-40B4-BE49-F238E27FC236}">
                <a16:creationId xmlns:a16="http://schemas.microsoft.com/office/drawing/2014/main" id="{CAE046C2-D33A-4719-9C0F-795957ADE58F}"/>
              </a:ext>
            </a:extLst>
          </p:cNvPr>
          <p:cNvSpPr/>
          <p:nvPr/>
        </p:nvSpPr>
        <p:spPr>
          <a:xfrm>
            <a:off x="3595340" y="2047311"/>
            <a:ext cx="5160446" cy="613980"/>
          </a:xfrm>
          <a:prstGeom prst="triangle">
            <a:avLst>
              <a:gd name="adj" fmla="val 53186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 Box 52">
            <a:extLst>
              <a:ext uri="{FF2B5EF4-FFF2-40B4-BE49-F238E27FC236}">
                <a16:creationId xmlns:a16="http://schemas.microsoft.com/office/drawing/2014/main" id="{8B7EC5DF-B5BC-472C-8A6D-52CC1F4772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1807" y="2633919"/>
            <a:ext cx="5158011" cy="258532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92100" indent="-2921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solidFill>
                  <a:prstClr val="black"/>
                </a:solidFill>
                <a:latin typeface="Calibri"/>
              </a:rPr>
              <a:t>Select a process to document and/or explain.</a:t>
            </a:r>
          </a:p>
          <a:p>
            <a:pPr marL="292100" indent="-2921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>
                <a:solidFill>
                  <a:prstClr val="black"/>
                </a:solidFill>
                <a:latin typeface="Calibri"/>
              </a:rPr>
              <a:t>Assemble a small team of process owners.</a:t>
            </a:r>
          </a:p>
          <a:p>
            <a:pPr marL="292100" indent="-2921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>
                <a:solidFill>
                  <a:prstClr val="black"/>
                </a:solidFill>
                <a:latin typeface="Calibri"/>
              </a:rPr>
              <a:t>Create the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SIPOC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diagram in the following order</a:t>
            </a:r>
            <a:endParaRPr lang="en-US" sz="1800" dirty="0">
              <a:solidFill>
                <a:prstClr val="black"/>
              </a:solidFill>
              <a:latin typeface="Calibri"/>
            </a:endParaRP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dirty="0">
                <a:solidFill>
                  <a:prstClr val="black"/>
                </a:solidFill>
                <a:latin typeface="Calibri"/>
              </a:rPr>
              <a:t>Define the </a:t>
            </a:r>
            <a:r>
              <a:rPr lang="en-US" b="1" dirty="0">
                <a:solidFill>
                  <a:prstClr val="black"/>
                </a:solidFill>
                <a:latin typeface="Calibri"/>
              </a:rPr>
              <a:t>process 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steps</a:t>
            </a:r>
            <a:r>
              <a:rPr lang="en-US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(perhaps 4 to 8): </a:t>
            </a:r>
            <a:r>
              <a:rPr lang="en-US" b="1" dirty="0">
                <a:solidFill>
                  <a:prstClr val="black"/>
                </a:solidFill>
                <a:latin typeface="Calibri"/>
              </a:rPr>
              <a:t>P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dirty="0">
                <a:solidFill>
                  <a:prstClr val="black"/>
                </a:solidFill>
                <a:latin typeface="Calibri"/>
              </a:rPr>
              <a:t>List the </a:t>
            </a:r>
            <a:r>
              <a:rPr lang="en-US" b="1" dirty="0">
                <a:solidFill>
                  <a:prstClr val="black"/>
                </a:solidFill>
                <a:latin typeface="Calibri"/>
              </a:rPr>
              <a:t>outputs 	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(perhaps 3 or 4):        </a:t>
            </a:r>
            <a:r>
              <a:rPr lang="en-US" b="1" dirty="0">
                <a:solidFill>
                  <a:prstClr val="black"/>
                </a:solidFill>
                <a:latin typeface="Calibri"/>
              </a:rPr>
              <a:t>O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dirty="0">
                <a:solidFill>
                  <a:prstClr val="black"/>
                </a:solidFill>
                <a:latin typeface="Calibri"/>
              </a:rPr>
              <a:t>Identify </a:t>
            </a:r>
            <a:r>
              <a:rPr lang="en-US" b="1" dirty="0">
                <a:solidFill>
                  <a:prstClr val="black"/>
                </a:solidFill>
                <a:latin typeface="Calibri"/>
              </a:rPr>
              <a:t>customers 	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(internal &amp; external): </a:t>
            </a:r>
            <a:r>
              <a:rPr lang="en-US" b="1" dirty="0">
                <a:solidFill>
                  <a:prstClr val="black"/>
                </a:solidFill>
                <a:latin typeface="Calibri"/>
              </a:rPr>
              <a:t>C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dirty="0">
                <a:solidFill>
                  <a:prstClr val="black"/>
                </a:solidFill>
                <a:latin typeface="Calibri"/>
              </a:rPr>
              <a:t>List the </a:t>
            </a:r>
            <a:r>
              <a:rPr lang="en-US" b="1" dirty="0">
                <a:solidFill>
                  <a:prstClr val="black"/>
                </a:solidFill>
                <a:latin typeface="Calibri"/>
              </a:rPr>
              <a:t>inputs 	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(perhaps 1 to 4):         </a:t>
            </a:r>
            <a:r>
              <a:rPr lang="en-US" b="1" dirty="0">
                <a:solidFill>
                  <a:prstClr val="black"/>
                </a:solidFill>
                <a:latin typeface="Calibri"/>
              </a:rPr>
              <a:t>I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dirty="0">
                <a:solidFill>
                  <a:prstClr val="black"/>
                </a:solidFill>
                <a:latin typeface="Calibri"/>
              </a:rPr>
              <a:t>Identify the </a:t>
            </a:r>
            <a:r>
              <a:rPr lang="en-US" b="1" dirty="0">
                <a:solidFill>
                  <a:prstClr val="black"/>
                </a:solidFill>
                <a:latin typeface="Calibri"/>
              </a:rPr>
              <a:t>suppliers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:                                    </a:t>
            </a:r>
            <a:r>
              <a:rPr lang="en-US" b="1" dirty="0">
                <a:solidFill>
                  <a:prstClr val="black"/>
                </a:solidFill>
                <a:latin typeface="Calibri"/>
              </a:rPr>
              <a:t>S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>
                <a:solidFill>
                  <a:prstClr val="black"/>
                </a:solidFill>
                <a:latin typeface="Calibri"/>
              </a:rPr>
              <a:t>Share the SIPOC diagram.</a:t>
            </a:r>
          </a:p>
        </p:txBody>
      </p:sp>
      <p:sp>
        <p:nvSpPr>
          <p:cNvPr id="38" name="Rectangle 4">
            <a:extLst>
              <a:ext uri="{FF2B5EF4-FFF2-40B4-BE49-F238E27FC236}">
                <a16:creationId xmlns:a16="http://schemas.microsoft.com/office/drawing/2014/main" id="{542D0BE3-CA96-4D05-A9B0-A4C6B4EA95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159" y="1280269"/>
            <a:ext cx="3291840" cy="2926080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7663" indent="-285750" defTabSz="903288" eaLnBrk="1" hangingPunct="1">
              <a:buFont typeface="Arial" panose="020B0604020202020204" pitchFamily="34" charset="0"/>
              <a:buChar char="•"/>
            </a:pPr>
            <a:r>
              <a:rPr lang="en-US" sz="1400" dirty="0">
                <a:latin typeface="+mn-lt"/>
              </a:rPr>
              <a:t>A </a:t>
            </a:r>
            <a:r>
              <a:rPr lang="en-US" sz="1400" b="1" dirty="0" err="1">
                <a:solidFill>
                  <a:srgbClr val="0070C0"/>
                </a:solidFill>
                <a:latin typeface="+mn-lt"/>
              </a:rPr>
              <a:t>SIPOC</a:t>
            </a:r>
            <a:r>
              <a:rPr lang="en-US" sz="1400" dirty="0">
                <a:latin typeface="+mn-lt"/>
              </a:rPr>
              <a:t> diagram shows an end-to-end business process, from suppliers (S) to customers (C).</a:t>
            </a:r>
          </a:p>
          <a:p>
            <a:pPr marL="347663" indent="-285750" defTabSz="903288" eaLnBrk="1" hangingPunct="1">
              <a:buFont typeface="Arial" panose="020B0604020202020204" pitchFamily="34" charset="0"/>
              <a:buChar char="•"/>
            </a:pPr>
            <a:r>
              <a:rPr lang="en-US" sz="1400" dirty="0">
                <a:latin typeface="+mn-lt"/>
              </a:rPr>
              <a:t>Without the “S” and “C”, a </a:t>
            </a:r>
            <a:r>
              <a:rPr lang="en-US" sz="1400" dirty="0" err="1">
                <a:latin typeface="+mn-lt"/>
              </a:rPr>
              <a:t>SIPOC</a:t>
            </a:r>
            <a:r>
              <a:rPr lang="en-US" sz="1400" dirty="0">
                <a:latin typeface="+mn-lt"/>
              </a:rPr>
              <a:t> diagram is an </a:t>
            </a:r>
            <a:r>
              <a:rPr lang="en-US" sz="1400" b="1" dirty="0">
                <a:solidFill>
                  <a:srgbClr val="0070C0"/>
                </a:solidFill>
                <a:latin typeface="+mn-lt"/>
              </a:rPr>
              <a:t>IPO</a:t>
            </a:r>
            <a:r>
              <a:rPr lang="en-US" sz="1400" dirty="0">
                <a:latin typeface="+mn-lt"/>
              </a:rPr>
              <a:t> diagram.</a:t>
            </a:r>
          </a:p>
          <a:p>
            <a:pPr marL="347663" indent="-285750" defTabSz="903288">
              <a:buFont typeface="Arial" panose="020B0604020202020204" pitchFamily="34" charset="0"/>
              <a:buChar char="•"/>
            </a:pPr>
            <a:r>
              <a:rPr lang="en-US" sz="1400" dirty="0">
                <a:latin typeface="+mn-lt"/>
              </a:rPr>
              <a:t>A </a:t>
            </a:r>
            <a:r>
              <a:rPr lang="en-US" sz="1400" dirty="0" err="1">
                <a:latin typeface="+mn-lt"/>
              </a:rPr>
              <a:t>SIPOC</a:t>
            </a:r>
            <a:r>
              <a:rPr lang="en-US" sz="1400" dirty="0">
                <a:latin typeface="+mn-lt"/>
              </a:rPr>
              <a:t> diagram explains a business process, keeps team members aligned, and clarifies parts of a process.</a:t>
            </a:r>
          </a:p>
          <a:p>
            <a:pPr marL="347663" indent="-285750" defTabSz="903288" eaLnBrk="1" hangingPunct="1">
              <a:buFont typeface="Arial" panose="020B0604020202020204" pitchFamily="34" charset="0"/>
              <a:buChar char="•"/>
            </a:pPr>
            <a:r>
              <a:rPr lang="en-US" sz="1400" dirty="0">
                <a:latin typeface="+mn-lt"/>
              </a:rPr>
              <a:t>A </a:t>
            </a:r>
            <a:r>
              <a:rPr lang="en-US" sz="1400" dirty="0" err="1">
                <a:latin typeface="+mn-lt"/>
              </a:rPr>
              <a:t>SIPOC</a:t>
            </a:r>
            <a:r>
              <a:rPr lang="en-US" sz="1400" dirty="0">
                <a:latin typeface="+mn-lt"/>
              </a:rPr>
              <a:t> usually fits on one page.</a:t>
            </a:r>
          </a:p>
          <a:p>
            <a:pPr marL="347663" indent="-285750" defTabSz="903288">
              <a:buFont typeface="Arial" panose="020B0604020202020204" pitchFamily="34" charset="0"/>
              <a:buChar char="•"/>
            </a:pPr>
            <a:r>
              <a:rPr lang="en-US" sz="1400" dirty="0">
                <a:latin typeface="+mn-lt"/>
              </a:rPr>
              <a:t>All 6in6 presentations have an IPO diagram (Inputs/Process/Outputs), see image to right.</a:t>
            </a:r>
          </a:p>
          <a:p>
            <a:pPr marL="347663" indent="-285750" defTabSz="903288" eaLnBrk="1" hangingPunct="1">
              <a:buFont typeface="Arial" panose="020B0604020202020204" pitchFamily="34" charset="0"/>
              <a:buChar char="•"/>
            </a:pPr>
            <a:endParaRPr lang="en-US" sz="1400" dirty="0">
              <a:latin typeface="+mn-lt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ED08073-9CDA-48CB-BF01-9B4AEB47F15D}"/>
              </a:ext>
            </a:extLst>
          </p:cNvPr>
          <p:cNvSpPr txBox="1"/>
          <p:nvPr/>
        </p:nvSpPr>
        <p:spPr>
          <a:xfrm>
            <a:off x="5408923" y="1543377"/>
            <a:ext cx="1789434" cy="1015663"/>
          </a:xfrm>
          <a:prstGeom prst="rect">
            <a:avLst/>
          </a:prstGeom>
          <a:solidFill>
            <a:srgbClr val="CCEC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eaLnBrk="0" hangingPunct="0">
              <a:spcBef>
                <a:spcPts val="0"/>
              </a:spcBef>
              <a:defRPr/>
            </a:pPr>
            <a:r>
              <a:rPr lang="en-US" sz="2000" b="1" dirty="0"/>
              <a:t>Creating a </a:t>
            </a:r>
            <a:r>
              <a:rPr lang="en-US" sz="2000" b="1" dirty="0" err="1"/>
              <a:t>SIPOC</a:t>
            </a:r>
            <a:r>
              <a:rPr lang="en-US" sz="2000" b="1" dirty="0"/>
              <a:t> diagram</a:t>
            </a:r>
            <a:endParaRPr lang="en-US" sz="2000" b="1" dirty="0">
              <a:latin typeface="Arial" pitchFamily="34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07DF5AEC-96B6-400E-89AA-20477C399EF1}"/>
              </a:ext>
            </a:extLst>
          </p:cNvPr>
          <p:cNvSpPr txBox="1"/>
          <p:nvPr/>
        </p:nvSpPr>
        <p:spPr>
          <a:xfrm>
            <a:off x="7220807" y="1355130"/>
            <a:ext cx="142212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Graphical understanding</a:t>
            </a:r>
          </a:p>
          <a:p>
            <a:r>
              <a:rPr lang="en-US" sz="1400" dirty="0">
                <a:solidFill>
                  <a:srgbClr val="0070C0"/>
                </a:solidFill>
              </a:rPr>
              <a:t>of the process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F82EB569-76A0-49C1-A590-7D6299A55D95}"/>
              </a:ext>
            </a:extLst>
          </p:cNvPr>
          <p:cNvSpPr txBox="1"/>
          <p:nvPr/>
        </p:nvSpPr>
        <p:spPr>
          <a:xfrm>
            <a:off x="3874234" y="1786017"/>
            <a:ext cx="15426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>
                <a:solidFill>
                  <a:srgbClr val="0070C0"/>
                </a:solidFill>
              </a:rPr>
              <a:t>Existing process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B619D6BD-3FFC-478D-A4C6-83184CA31104}"/>
              </a:ext>
            </a:extLst>
          </p:cNvPr>
          <p:cNvCxnSpPr>
            <a:cxnSpLocks/>
          </p:cNvCxnSpPr>
          <p:nvPr/>
        </p:nvCxnSpPr>
        <p:spPr>
          <a:xfrm>
            <a:off x="4128763" y="2143755"/>
            <a:ext cx="1280160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914D4EB8-9495-4371-B0DE-A0D75B9F2867}"/>
              </a:ext>
            </a:extLst>
          </p:cNvPr>
          <p:cNvSpPr txBox="1"/>
          <p:nvPr/>
        </p:nvSpPr>
        <p:spPr>
          <a:xfrm>
            <a:off x="3701807" y="5393487"/>
            <a:ext cx="5158011" cy="1190555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defPPr>
              <a:defRPr lang="en-US"/>
            </a:defPPr>
            <a:lvl1pPr marL="347663" indent="-285750" defTabSz="903288" eaLnBrk="1" hangingPunct="1">
              <a:buFont typeface="Arial" panose="020B0604020202020204" pitchFamily="34" charset="0"/>
              <a:buChar char="•"/>
              <a:defRPr sz="1400">
                <a:latin typeface="+mn-lt"/>
              </a:defRPr>
            </a:lvl1pPr>
          </a:lstStyle>
          <a:p>
            <a:pPr marL="61913" indent="0">
              <a:buNone/>
            </a:pPr>
            <a:r>
              <a:rPr lang="en-US" sz="1200" b="1" dirty="0"/>
              <a:t>Terms</a:t>
            </a:r>
          </a:p>
          <a:p>
            <a:r>
              <a:rPr lang="en-US" sz="1200" b="1" dirty="0"/>
              <a:t>Suppliers</a:t>
            </a:r>
            <a:r>
              <a:rPr lang="en-US" sz="1200" dirty="0"/>
              <a:t>:    The source of the inputs required by the process</a:t>
            </a:r>
          </a:p>
          <a:p>
            <a:r>
              <a:rPr lang="en-US" sz="1200" b="1" dirty="0"/>
              <a:t>Inputs</a:t>
            </a:r>
            <a:r>
              <a:rPr lang="en-US" sz="1200" dirty="0"/>
              <a:t>: 	        The resources needed for the process</a:t>
            </a:r>
          </a:p>
          <a:p>
            <a:r>
              <a:rPr lang="en-US" sz="1200" b="1" dirty="0"/>
              <a:t>Process</a:t>
            </a:r>
            <a:r>
              <a:rPr lang="en-US" sz="1200" dirty="0"/>
              <a:t>:      The high-level steps defining the process</a:t>
            </a:r>
          </a:p>
          <a:p>
            <a:r>
              <a:rPr lang="en-US" sz="1200" b="1" dirty="0"/>
              <a:t>Outputs</a:t>
            </a:r>
            <a:r>
              <a:rPr lang="en-US" sz="1200" dirty="0"/>
              <a:t>:      The results of the process</a:t>
            </a:r>
          </a:p>
          <a:p>
            <a:r>
              <a:rPr lang="en-US" sz="1200" b="1" dirty="0"/>
              <a:t>Customers</a:t>
            </a:r>
            <a:r>
              <a:rPr lang="en-US" sz="1200" dirty="0"/>
              <a:t>: Those who receive outputs or benefit from the process</a:t>
            </a:r>
          </a:p>
          <a:p>
            <a:endParaRPr lang="en-US" sz="1200" dirty="0"/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0D70FE44-E723-4CCD-9A17-91D3A15677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05" y="4381582"/>
            <a:ext cx="3749040" cy="2219914"/>
          </a:xfrm>
          <a:prstGeom prst="rect">
            <a:avLst/>
          </a:prstGeom>
        </p:spPr>
      </p:pic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6ECE23CF-B524-788E-1D17-E097C07C4B51}"/>
              </a:ext>
            </a:extLst>
          </p:cNvPr>
          <p:cNvCxnSpPr>
            <a:cxnSpLocks/>
          </p:cNvCxnSpPr>
          <p:nvPr/>
        </p:nvCxnSpPr>
        <p:spPr>
          <a:xfrm>
            <a:off x="7198357" y="2143755"/>
            <a:ext cx="1280160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7571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0" y="59942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" name="Rectangle 150"/>
          <p:cNvSpPr>
            <a:spLocks noChangeArrowheads="1"/>
          </p:cNvSpPr>
          <p:nvPr/>
        </p:nvSpPr>
        <p:spPr bwMode="auto">
          <a:xfrm>
            <a:off x="162337" y="76200"/>
            <a:ext cx="859580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 err="1"/>
              <a:t>SIPOC</a:t>
            </a:r>
            <a:r>
              <a:rPr lang="en-US" sz="2800" b="1" dirty="0"/>
              <a:t> – Example – Making a pizza 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D4768A1-4E17-4AF0-A49C-882D2B200178}"/>
              </a:ext>
            </a:extLst>
          </p:cNvPr>
          <p:cNvSpPr txBox="1"/>
          <p:nvPr/>
        </p:nvSpPr>
        <p:spPr>
          <a:xfrm>
            <a:off x="0" y="6618357"/>
            <a:ext cx="286649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 Dan Zwillinger. All rights reserved.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7B59975-F0E1-4796-BBD1-22968DBAA2B0}"/>
              </a:ext>
            </a:extLst>
          </p:cNvPr>
          <p:cNvSpPr txBox="1"/>
          <p:nvPr/>
        </p:nvSpPr>
        <p:spPr>
          <a:xfrm>
            <a:off x="774183" y="663840"/>
            <a:ext cx="75895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0070C0"/>
                </a:solidFill>
              </a:rPr>
              <a:t>A SIPOC using a graphical representation (same data as below)</a:t>
            </a:r>
          </a:p>
        </p:txBody>
      </p:sp>
      <p:pic>
        <p:nvPicPr>
          <p:cNvPr id="71" name="Picture 70">
            <a:extLst>
              <a:ext uri="{FF2B5EF4-FFF2-40B4-BE49-F238E27FC236}">
                <a16:creationId xmlns:a16="http://schemas.microsoft.com/office/drawing/2014/main" id="{9873008F-A110-426C-AB84-FE6C5C9A3D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230" y="5082263"/>
            <a:ext cx="8812432" cy="1534352"/>
          </a:xfrm>
          <a:prstGeom prst="rect">
            <a:avLst/>
          </a:prstGeom>
        </p:spPr>
      </p:pic>
      <p:sp>
        <p:nvSpPr>
          <p:cNvPr id="72" name="Arrow: Down 71">
            <a:extLst>
              <a:ext uri="{FF2B5EF4-FFF2-40B4-BE49-F238E27FC236}">
                <a16:creationId xmlns:a16="http://schemas.microsoft.com/office/drawing/2014/main" id="{AC4B88FE-D899-4C57-A886-7275A669CE66}"/>
              </a:ext>
            </a:extLst>
          </p:cNvPr>
          <p:cNvSpPr/>
          <p:nvPr/>
        </p:nvSpPr>
        <p:spPr>
          <a:xfrm>
            <a:off x="6069795" y="5568156"/>
            <a:ext cx="249226" cy="940651"/>
          </a:xfrm>
          <a:prstGeom prst="down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000" dirty="0" err="1">
              <a:solidFill>
                <a:schemeClr val="bg1"/>
              </a:solidFill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CF98C5B8-0EA0-432C-8347-38EA9C4E1C45}"/>
              </a:ext>
            </a:extLst>
          </p:cNvPr>
          <p:cNvSpPr txBox="1"/>
          <p:nvPr/>
        </p:nvSpPr>
        <p:spPr>
          <a:xfrm>
            <a:off x="248230" y="4773175"/>
            <a:ext cx="88124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400" b="1">
                <a:solidFill>
                  <a:srgbClr val="0070C0"/>
                </a:solidFill>
              </a:defRPr>
            </a:lvl1pPr>
          </a:lstStyle>
          <a:p>
            <a:pPr algn="ctr"/>
            <a:r>
              <a:rPr lang="en-US" dirty="0"/>
              <a:t>A SIPOC using a spreadsheet representation (same data as above)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CD73407-61F0-F044-5022-2CC35E33007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7022" y="1024496"/>
            <a:ext cx="7863840" cy="3556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5336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36"/>
          <p:cNvSpPr txBox="1">
            <a:spLocks noChangeArrowheads="1"/>
          </p:cNvSpPr>
          <p:nvPr/>
        </p:nvSpPr>
        <p:spPr bwMode="auto">
          <a:xfrm>
            <a:off x="228599" y="76200"/>
            <a:ext cx="867338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sz="2800" b="1" dirty="0" err="1"/>
              <a:t>SIPOC</a:t>
            </a:r>
            <a:r>
              <a:rPr lang="en-US" sz="2800" b="1" dirty="0"/>
              <a:t> </a:t>
            </a:r>
            <a:r>
              <a:rPr lang="en-US" altLang="en-US" sz="2800" b="1">
                <a:solidFill>
                  <a:srgbClr val="000000"/>
                </a:solidFill>
              </a:rPr>
              <a:t>– Notes</a:t>
            </a:r>
            <a:endParaRPr lang="en-US" altLang="en-US" sz="2800" b="1" dirty="0">
              <a:solidFill>
                <a:srgbClr val="00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3253CC5-4D2A-46AB-B279-E209A31A6ABC}"/>
              </a:ext>
            </a:extLst>
          </p:cNvPr>
          <p:cNvSpPr txBox="1"/>
          <p:nvPr/>
        </p:nvSpPr>
        <p:spPr>
          <a:xfrm>
            <a:off x="514350" y="723900"/>
            <a:ext cx="411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2000" dirty="0"/>
              <a:t>Slide 1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810558E-45B5-4362-943B-40FE4163BADE}"/>
              </a:ext>
            </a:extLst>
          </p:cNvPr>
          <p:cNvSpPr txBox="1"/>
          <p:nvPr/>
        </p:nvSpPr>
        <p:spPr>
          <a:xfrm>
            <a:off x="4762501" y="723900"/>
            <a:ext cx="4114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2000" dirty="0"/>
              <a:t>Slide 2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213A775-8F53-462A-AEDE-6F4FA49E2843}"/>
              </a:ext>
            </a:extLst>
          </p:cNvPr>
          <p:cNvCxnSpPr/>
          <p:nvPr/>
        </p:nvCxnSpPr>
        <p:spPr bwMode="auto">
          <a:xfrm>
            <a:off x="1924050" y="2000250"/>
            <a:ext cx="914400" cy="914400"/>
          </a:xfrm>
          <a:prstGeom prst="line">
            <a:avLst/>
          </a:prstGeom>
          <a:noFill/>
          <a:ln w="31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FDD68932-B129-4895-BCCC-E11021D776F0}"/>
              </a:ext>
            </a:extLst>
          </p:cNvPr>
          <p:cNvSpPr txBox="1"/>
          <p:nvPr/>
        </p:nvSpPr>
        <p:spPr>
          <a:xfrm>
            <a:off x="514350" y="1168400"/>
            <a:ext cx="4114800" cy="41857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err="1"/>
              <a:t>SIPOC</a:t>
            </a:r>
            <a:r>
              <a:rPr lang="en-US" sz="1400" dirty="0"/>
              <a:t> diagrams are easy to create. It is useful to create one at the beginning of every process improvement to frame the problem and ensure everyone understands the high level process.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SIPOC diagrams are not meant to provide too much detail.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A </a:t>
            </a:r>
            <a:r>
              <a:rPr lang="en-US" sz="1400" dirty="0" err="1"/>
              <a:t>SIPOC</a:t>
            </a:r>
            <a:r>
              <a:rPr lang="en-US" sz="1400" dirty="0"/>
              <a:t> is usually insufficient to solve process-related issues by itself. It is a simple approach to process mapping and works best when complemented by other tools.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A </a:t>
            </a:r>
            <a:r>
              <a:rPr lang="en-US" sz="1400" dirty="0" err="1"/>
              <a:t>SIPOC</a:t>
            </a:r>
            <a:r>
              <a:rPr lang="en-US" sz="1400" dirty="0"/>
              <a:t> can be thought of as a simplified Value Stream Map (</a:t>
            </a:r>
            <a:r>
              <a:rPr lang="en-US" sz="1400" dirty="0" err="1"/>
              <a:t>VSM</a:t>
            </a:r>
            <a:r>
              <a:rPr lang="en-US" sz="1400" dirty="0"/>
              <a:t>). A </a:t>
            </a:r>
            <a:r>
              <a:rPr lang="en-US" sz="1400" dirty="0" err="1"/>
              <a:t>VSM</a:t>
            </a:r>
            <a:r>
              <a:rPr lang="en-US" sz="1400" dirty="0"/>
              <a:t> displays in detail the important steps in a process and related information.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Common problems when creating a SIPOC include including too much process detail and not including all (internal and external) customers.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D2E6C37-3D60-4075-B12A-95857B601D06}"/>
              </a:ext>
            </a:extLst>
          </p:cNvPr>
          <p:cNvSpPr txBox="1"/>
          <p:nvPr/>
        </p:nvSpPr>
        <p:spPr>
          <a:xfrm>
            <a:off x="4762502" y="1168400"/>
            <a:ext cx="4114800" cy="116955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/>
              <a:t>Both representations (graphical and spreadsheet) are of the same process. 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There are many templates available on the web for creating </a:t>
            </a:r>
            <a:r>
              <a:rPr lang="en-US" sz="1400" dirty="0" err="1"/>
              <a:t>SIPOCs</a:t>
            </a:r>
            <a:r>
              <a:rPr lang="en-US" sz="1400" dirty="0"/>
              <a:t>, using Excel, Word, and PowerPoint.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270058A-1D4B-434C-A6C9-EBD78D843882}"/>
              </a:ext>
            </a:extLst>
          </p:cNvPr>
          <p:cNvSpPr txBox="1"/>
          <p:nvPr/>
        </p:nvSpPr>
        <p:spPr>
          <a:xfrm>
            <a:off x="0" y="6618357"/>
            <a:ext cx="286649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 Dan Zwillinger.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752624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476</Words>
  <Application>Microsoft Office PowerPoint</Application>
  <PresentationFormat>On-screen Show (4:3)</PresentationFormat>
  <Paragraphs>48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Default Design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2022-06-18T03:20:42Z</dcterms:created>
  <dcterms:modified xsi:type="dcterms:W3CDTF">2024-11-01T13:57:06Z</dcterms:modified>
</cp:coreProperties>
</file>