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3" r:id="rId2"/>
    <p:sldId id="1269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ECFF"/>
    <a:srgbClr val="CC0000"/>
    <a:srgbClr val="CCFFCC"/>
    <a:srgbClr val="FF0000"/>
    <a:srgbClr val="FFFFCC"/>
    <a:srgbClr val="CCFFFF"/>
    <a:srgbClr val="00FFFF"/>
    <a:srgbClr val="00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5736" autoAdjust="0"/>
  </p:normalViewPr>
  <p:slideViewPr>
    <p:cSldViewPr>
      <p:cViewPr varScale="1">
        <p:scale>
          <a:sx n="85" d="100"/>
          <a:sy n="85" d="100"/>
        </p:scale>
        <p:origin x="34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44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50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7472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SCAMPER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572000" y="120830"/>
            <a:ext cx="27094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create an improved product or process?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581" y="1208967"/>
            <a:ext cx="3104649" cy="200176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SCAMPER</a:t>
            </a:r>
            <a:r>
              <a:rPr lang="en-US" sz="1600" b="1" dirty="0"/>
              <a:t> </a:t>
            </a:r>
            <a:r>
              <a:rPr lang="en-US" sz="1600" dirty="0"/>
              <a:t>is an acronym for 7 ways in which an existing product or process can be improved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S</a:t>
            </a:r>
            <a:r>
              <a:rPr lang="en-US" sz="1600" dirty="0"/>
              <a:t>ubstitute / </a:t>
            </a:r>
            <a:r>
              <a:rPr lang="en-US" sz="1600" b="1" dirty="0">
                <a:solidFill>
                  <a:srgbClr val="0070C0"/>
                </a:solidFill>
              </a:rPr>
              <a:t>C</a:t>
            </a:r>
            <a:r>
              <a:rPr lang="en-US" sz="1600" dirty="0"/>
              <a:t>ombine / </a:t>
            </a:r>
            <a:r>
              <a:rPr lang="en-US" sz="1600" b="1" dirty="0">
                <a:solidFill>
                  <a:srgbClr val="0070C0"/>
                </a:solidFill>
              </a:rPr>
              <a:t>A</a:t>
            </a:r>
            <a:r>
              <a:rPr lang="en-US" sz="1600" dirty="0"/>
              <a:t>dapt / </a:t>
            </a:r>
            <a:r>
              <a:rPr lang="en-US" sz="1600" b="1" dirty="0">
                <a:solidFill>
                  <a:srgbClr val="0070C0"/>
                </a:solidFill>
              </a:rPr>
              <a:t>M</a:t>
            </a:r>
            <a:r>
              <a:rPr lang="en-US" sz="1600" dirty="0"/>
              <a:t>odify / </a:t>
            </a:r>
            <a:r>
              <a:rPr lang="en-US" sz="1600" b="1" dirty="0">
                <a:solidFill>
                  <a:srgbClr val="0070C0"/>
                </a:solidFill>
              </a:rPr>
              <a:t>P</a:t>
            </a:r>
            <a:r>
              <a:rPr lang="en-US" sz="1600" dirty="0"/>
              <a:t>ut to other uses / </a:t>
            </a:r>
            <a:r>
              <a:rPr lang="en-US" sz="1600" b="1" dirty="0">
                <a:solidFill>
                  <a:srgbClr val="0070C0"/>
                </a:solidFill>
              </a:rPr>
              <a:t>E</a:t>
            </a:r>
            <a:r>
              <a:rPr lang="en-US" sz="1600" dirty="0"/>
              <a:t>liminate / </a:t>
            </a:r>
            <a:r>
              <a:rPr lang="en-US" sz="1600" b="1" dirty="0">
                <a:solidFill>
                  <a:srgbClr val="0070C0"/>
                </a:solidFill>
              </a:rPr>
              <a:t>R</a:t>
            </a:r>
            <a:r>
              <a:rPr lang="en-US" sz="1600" dirty="0"/>
              <a:t>earrange (or </a:t>
            </a:r>
            <a:r>
              <a:rPr lang="en-US" sz="1600" b="1" dirty="0">
                <a:solidFill>
                  <a:srgbClr val="0070C0"/>
                </a:solidFill>
              </a:rPr>
              <a:t>R</a:t>
            </a:r>
            <a:r>
              <a:rPr lang="en-US" sz="1600" dirty="0"/>
              <a:t>everse)</a:t>
            </a: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53B3ECA1-7187-4F24-B00E-70C7261B971E}"/>
              </a:ext>
            </a:extLst>
          </p:cNvPr>
          <p:cNvSpPr/>
          <p:nvPr/>
        </p:nvSpPr>
        <p:spPr>
          <a:xfrm>
            <a:off x="3429000" y="1508750"/>
            <a:ext cx="5600700" cy="544285"/>
          </a:xfrm>
          <a:prstGeom prst="triangle">
            <a:avLst>
              <a:gd name="adj" fmla="val 4911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2" name="Text Box 52">
            <a:extLst>
              <a:ext uri="{FF2B5EF4-FFF2-40B4-BE49-F238E27FC236}">
                <a16:creationId xmlns:a16="http://schemas.microsoft.com/office/drawing/2014/main" id="{F6C03DB9-84DA-470C-BEE2-B816059DD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931" y="2019782"/>
            <a:ext cx="5577840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/>
              <a:t>Identify an existing product or process.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/>
              <a:t>Investigate the 7 ways in which a new or improved product or process can be created from an existing one.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For each, ask probing questions that are likely to elicit useful responses (see example below).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While some generated ideas may not work, the goal is to generate as many ideas as possible.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Evaluate the responses that were created.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68902EB-C92E-4432-91AC-C985B7FAAC4D}"/>
              </a:ext>
            </a:extLst>
          </p:cNvPr>
          <p:cNvSpPr txBox="1"/>
          <p:nvPr/>
        </p:nvSpPr>
        <p:spPr>
          <a:xfrm>
            <a:off x="5432981" y="1305421"/>
            <a:ext cx="1691182" cy="584775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/>
            </a:lvl1pPr>
          </a:lstStyle>
          <a:p>
            <a:pPr algn="ctr" eaLnBrk="0" hangingPunct="0">
              <a:defRPr/>
            </a:pPr>
            <a:r>
              <a:rPr lang="en-US" sz="1600" b="1" dirty="0">
                <a:latin typeface="Arial" pitchFamily="34" charset="0"/>
              </a:rPr>
              <a:t>SCAMPER</a:t>
            </a:r>
          </a:p>
          <a:p>
            <a:pPr algn="ctr" eaLnBrk="0" hangingPunct="0">
              <a:defRPr/>
            </a:pPr>
            <a:r>
              <a:rPr lang="en-US" sz="1600" b="1" dirty="0">
                <a:latin typeface="Arial" pitchFamily="34" charset="0"/>
              </a:rPr>
              <a:t>Process</a:t>
            </a:r>
          </a:p>
        </p:txBody>
      </p:sp>
      <p:sp>
        <p:nvSpPr>
          <p:cNvPr id="29" name="Line 46">
            <a:extLst>
              <a:ext uri="{FF2B5EF4-FFF2-40B4-BE49-F238E27FC236}">
                <a16:creationId xmlns:a16="http://schemas.microsoft.com/office/drawing/2014/main" id="{D70C8C84-91B3-4209-B8E6-5AC93CF3C4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3165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Box 42">
            <a:extLst>
              <a:ext uri="{FF2B5EF4-FFF2-40B4-BE49-F238E27FC236}">
                <a16:creationId xmlns:a16="http://schemas.microsoft.com/office/drawing/2014/main" id="{CCEA7712-E33E-442C-BF36-F5762007D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959" y="1228448"/>
            <a:ext cx="17386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Existing product or process</a:t>
            </a:r>
          </a:p>
        </p:txBody>
      </p:sp>
      <p:cxnSp>
        <p:nvCxnSpPr>
          <p:cNvPr id="48" name="Straight Arrow Connector 49">
            <a:extLst>
              <a:ext uri="{FF2B5EF4-FFF2-40B4-BE49-F238E27FC236}">
                <a16:creationId xmlns:a16="http://schemas.microsoft.com/office/drawing/2014/main" id="{19B09DE7-53E5-4B5F-9F25-B9E90B7FBDF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15959" y="1767626"/>
            <a:ext cx="1600200" cy="1588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4" name="Straight Arrow Connector 47">
            <a:extLst>
              <a:ext uri="{FF2B5EF4-FFF2-40B4-BE49-F238E27FC236}">
                <a16:creationId xmlns:a16="http://schemas.microsoft.com/office/drawing/2014/main" id="{3D7E4D02-296E-4293-811D-8B94A44BE8A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40985" y="1750081"/>
            <a:ext cx="1600200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" name="TextBox 42">
            <a:extLst>
              <a:ext uri="{FF2B5EF4-FFF2-40B4-BE49-F238E27FC236}">
                <a16:creationId xmlns:a16="http://schemas.microsoft.com/office/drawing/2014/main" id="{28ABF6FE-959F-A619-A469-40C62EBD9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5174" y="1228448"/>
            <a:ext cx="18233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Improved or new  product or process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4BE5B7-43D6-7466-E65C-ED5C661624F2}"/>
              </a:ext>
            </a:extLst>
          </p:cNvPr>
          <p:cNvSpPr txBox="1"/>
          <p:nvPr/>
        </p:nvSpPr>
        <p:spPr>
          <a:xfrm>
            <a:off x="5767832" y="4196966"/>
            <a:ext cx="3214587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/>
              <a:t>Possible </a:t>
            </a:r>
            <a:r>
              <a:rPr lang="en-US" sz="1600" b="1" dirty="0">
                <a:solidFill>
                  <a:srgbClr val="0070C0"/>
                </a:solidFill>
              </a:rPr>
              <a:t>Combine</a:t>
            </a:r>
            <a:r>
              <a:rPr lang="en-US" sz="1600" b="1" dirty="0"/>
              <a:t> questions: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Can multiple process steps be performed by the same person at the same time?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Can we combine steps 1&amp;2 or 2&amp;3 or 3&amp;4 and …?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Can we combine job functions?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Can we combine customer needs from different business areas?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9242886-701D-3B5B-3DE6-7DE511708DDE}"/>
              </a:ext>
            </a:extLst>
          </p:cNvPr>
          <p:cNvGrpSpPr/>
          <p:nvPr/>
        </p:nvGrpSpPr>
        <p:grpSpPr>
          <a:xfrm>
            <a:off x="7730212" y="28575"/>
            <a:ext cx="1055687" cy="852338"/>
            <a:chOff x="7730212" y="28575"/>
            <a:chExt cx="1055687" cy="852338"/>
          </a:xfrm>
        </p:grpSpPr>
        <p:sp>
          <p:nvSpPr>
            <p:cNvPr id="23" name="Text Box 44">
              <a:extLst>
                <a:ext uri="{FF2B5EF4-FFF2-40B4-BE49-F238E27FC236}">
                  <a16:creationId xmlns:a16="http://schemas.microsoft.com/office/drawing/2014/main" id="{07B9F062-15C0-1668-7AAD-5102B025D7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0212" y="28575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6A9F138-CCE8-FF8B-C73F-2B0AAC969F67}"/>
                </a:ext>
              </a:extLst>
            </p:cNvPr>
            <p:cNvSpPr txBox="1"/>
            <p:nvPr/>
          </p:nvSpPr>
          <p:spPr>
            <a:xfrm>
              <a:off x="7768311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8BA919F1-6F31-D201-072E-87363D3E9C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16" y="4196966"/>
            <a:ext cx="5486400" cy="236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821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-1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6" y="76200"/>
            <a:ext cx="82501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SCAMPER – Example – Fast Food Chain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C66671-F72B-E089-0166-6AD4BEECEB8C}"/>
              </a:ext>
            </a:extLst>
          </p:cNvPr>
          <p:cNvSpPr txBox="1"/>
          <p:nvPr/>
        </p:nvSpPr>
        <p:spPr>
          <a:xfrm>
            <a:off x="328246" y="1426486"/>
            <a:ext cx="8487506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/>
              <a:t>Substitute</a:t>
            </a: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Use a franchise model instead of having a restaurant run by McDonald’s direct employees.           (This substitutes people who work for the franchise owner for McDonald’s employees.)</a:t>
            </a:r>
          </a:p>
          <a:p>
            <a:r>
              <a:rPr lang="en-US" sz="1600" b="1" dirty="0"/>
              <a:t>Combine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Create and sell food combinations (“meals”) instead of individual products.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Combine taking food away from a restaurant concept with a seated restaurant concept, to obtain the drive-thru concept.</a:t>
            </a:r>
          </a:p>
          <a:p>
            <a:r>
              <a:rPr lang="en-US" sz="1600" b="1" dirty="0"/>
              <a:t>Adapt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As other restaurants have done, offer free items with some purchases (e.g., a drink with each burger).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Accept payment using a contactless payment system on mobile devices (e.g., Apple Pay).</a:t>
            </a:r>
          </a:p>
          <a:p>
            <a:r>
              <a:rPr lang="en-US" sz="1600" b="1" dirty="0"/>
              <a:t>Modify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Allow the user to customize the contents of their order (a hamburger with no onions)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Have the customer pay for the food before eating. </a:t>
            </a:r>
          </a:p>
          <a:p>
            <a:r>
              <a:rPr lang="en-US" sz="1600" b="1" dirty="0"/>
              <a:t>Put to another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Have franchisees rent land from McDonald’s, so they make money on the food and the real estate.</a:t>
            </a:r>
          </a:p>
          <a:p>
            <a:r>
              <a:rPr lang="en-US" sz="1600" b="1" dirty="0"/>
              <a:t>Eliminate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Allow customers to order food on a phone app, or kiosk, eliminating the need for a cashier.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Let customers select napkins and straws to eliminate having an employee supply them.</a:t>
            </a:r>
          </a:p>
          <a:p>
            <a:r>
              <a:rPr lang="en-US" sz="1600" b="1" dirty="0"/>
              <a:t>Reverse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Instead of preparing food after a customer order, pre-cook food to speed up delivery to the customer.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Instead of having the customer enter a McDonald’s, have an employee deliver food to a car.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DE3E41-908F-E482-022C-7B4D04CD06C1}"/>
              </a:ext>
            </a:extLst>
          </p:cNvPr>
          <p:cNvSpPr txBox="1"/>
          <p:nvPr/>
        </p:nvSpPr>
        <p:spPr>
          <a:xfrm>
            <a:off x="328246" y="720565"/>
            <a:ext cx="8001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McDonald’s incorporates many practices which, in retrospect, could have arisen from a SCAMPER analysis of earlier/traditional restaurants:</a:t>
            </a:r>
          </a:p>
        </p:txBody>
      </p:sp>
    </p:spTree>
    <p:extLst>
      <p:ext uri="{BB962C8B-B14F-4D97-AF65-F5344CB8AC3E}">
        <p14:creationId xmlns:p14="http://schemas.microsoft.com/office/powerpoint/2010/main" val="3049643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SCAMPER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SCAMPER was proposed by Alex Osborn in 1953 and furthered by Bob </a:t>
            </a:r>
            <a:r>
              <a:rPr lang="en-US" sz="1400" dirty="0" err="1"/>
              <a:t>Eberele</a:t>
            </a:r>
            <a:r>
              <a:rPr lang="en-US" sz="1400" dirty="0"/>
              <a:t> </a:t>
            </a:r>
            <a:r>
              <a:rPr lang="en-US" sz="1400" dirty="0" err="1"/>
              <a:t>in1971</a:t>
            </a:r>
            <a:r>
              <a:rPr lang="en-US" sz="14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internet has many list of questions that can be asked for each of the S-C-A-M-P-E-R steps.  These questions can help focus the discussion for each step.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Best practice suggestions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Go broad not deep.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Don’t evaluate ideas too early, generate as many ideas as you can.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Consider many product or process attributes, such as benefits, customers, markets, and value propositions.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Most of the practices listed here are being used by many of the </a:t>
            </a:r>
            <a:r>
              <a:rPr lang="en-US" sz="1400"/>
              <a:t>large fast food </a:t>
            </a:r>
            <a:r>
              <a:rPr lang="en-US" sz="1400" dirty="0"/>
              <a:t>chains.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584</Words>
  <Application>Microsoft Office PowerPoint</Application>
  <PresentationFormat>On-screen Show (4:3)</PresentationFormat>
  <Paragraphs>58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2022-06-18T03:20:10Z</dcterms:created>
  <dcterms:modified xsi:type="dcterms:W3CDTF">2024-11-01T14:01:04Z</dcterms:modified>
</cp:coreProperties>
</file>