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69" r:id="rId2"/>
    <p:sldId id="1280" r:id="rId3"/>
    <p:sldId id="128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5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90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6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Risk Analysis &amp; Management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address project risk?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0711" y="2677754"/>
            <a:ext cx="4937760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cs typeface="Arial" panose="020B0604020202020204" pitchFamily="34" charset="0"/>
              </a:rPr>
              <a:t>Identify</a:t>
            </a:r>
            <a:r>
              <a:rPr lang="en-US" sz="1600" dirty="0">
                <a:cs typeface="Arial" panose="020B0604020202020204" pitchFamily="34" charset="0"/>
              </a:rPr>
              <a:t> the risks using assumptions, historical documents, interviews, meetings, and risk database.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cs typeface="Arial" panose="020B0604020202020204" pitchFamily="34" charset="0"/>
              </a:rPr>
              <a:t>Score</a:t>
            </a:r>
            <a:r>
              <a:rPr lang="en-US" sz="1600" dirty="0">
                <a:cs typeface="Arial" panose="020B0604020202020204" pitchFamily="34" charset="0"/>
              </a:rPr>
              <a:t> risks. Refine high- and medium-scoring risks. Include impacts on quality, time, and cost. Use either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Risk Prioritization Grid</a:t>
            </a:r>
            <a:r>
              <a:rPr lang="en-US" sz="1600" dirty="0"/>
              <a:t>: severity, likelihood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FMEA</a:t>
            </a:r>
            <a:r>
              <a:rPr lang="en-US" sz="1600" dirty="0"/>
              <a:t>: severity, likelihood, observability</a:t>
            </a:r>
            <a:endParaRPr lang="en-US" sz="1600" dirty="0"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cs typeface="Arial" panose="020B0604020202020204" pitchFamily="34" charset="0"/>
              </a:rPr>
              <a:t>Plan </a:t>
            </a:r>
            <a:r>
              <a:rPr lang="en-US" sz="1600" b="1" dirty="0">
                <a:cs typeface="Arial" panose="020B0604020202020204" pitchFamily="34" charset="0"/>
              </a:rPr>
              <a:t>responses</a:t>
            </a:r>
            <a:r>
              <a:rPr lang="en-US" sz="1600" dirty="0"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Accept</a:t>
            </a:r>
            <a:r>
              <a:rPr lang="en-US" sz="1600" dirty="0"/>
              <a:t> the risk: 	can tolerate, if needed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Avoid</a:t>
            </a:r>
            <a:r>
              <a:rPr lang="en-US" sz="1600" dirty="0"/>
              <a:t> the risk: 	eliminate it from happening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Reduce</a:t>
            </a:r>
            <a:r>
              <a:rPr lang="en-US" sz="1600" dirty="0"/>
              <a:t> the risk: 	use mitigation plans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Share</a:t>
            </a:r>
            <a:r>
              <a:rPr lang="en-US" sz="1600" dirty="0"/>
              <a:t> the risk: 	offload risk to other party</a:t>
            </a:r>
            <a:endParaRPr lang="en-US" sz="1600" dirty="0"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cs typeface="Arial" panose="020B0604020202020204" pitchFamily="34" charset="0"/>
              </a:rPr>
              <a:t>Execute: </a:t>
            </a:r>
            <a:r>
              <a:rPr lang="en-US" sz="1600" dirty="0">
                <a:cs typeface="Arial" panose="020B0604020202020204" pitchFamily="34" charset="0"/>
              </a:rPr>
              <a:t>Address the high-scoring risks; address the medium-scoring risks, as possible.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cs typeface="Arial" panose="020B0604020202020204" pitchFamily="34" charset="0"/>
              </a:rPr>
              <a:t>Monitor</a:t>
            </a:r>
            <a:r>
              <a:rPr lang="en-US" sz="1600" dirty="0">
                <a:cs typeface="Arial" panose="020B0604020202020204" pitchFamily="34" charset="0"/>
              </a:rPr>
              <a:t> and control risks.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cs typeface="Arial" panose="020B0604020202020204" pitchFamily="34" charset="0"/>
              </a:rPr>
              <a:t>Document</a:t>
            </a:r>
            <a:r>
              <a:rPr lang="en-US" sz="1600" dirty="0">
                <a:cs typeface="Arial" panose="020B0604020202020204" pitchFamily="34" charset="0"/>
              </a:rPr>
              <a:t> the learning in the risk database.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Risk Analysis &amp; Management Process</a:t>
            </a:r>
          </a:p>
        </p:txBody>
      </p: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436" y="1435487"/>
            <a:ext cx="11699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>
              <a:buFont typeface="Arial" panose="020B0604020202020204" pitchFamily="34" charset="0"/>
              <a:buChar char="•"/>
              <a:defRPr sz="14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altLang="en-US" dirty="0"/>
              <a:t>Project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1748223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</a:t>
            </a:r>
            <a:r>
              <a:rPr lang="en-US" sz="90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2022-2025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55454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Analysis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determines and prioritizes risks.  A risk is something that can delay, halt, or harm your project.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en-US" alt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is how risks are dealt with.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There are many risk classes, each with many types of risk.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Maintaining a generic &amp; project risk database is a best practice</a:t>
            </a:r>
          </a:p>
        </p:txBody>
      </p:sp>
      <p:sp>
        <p:nvSpPr>
          <p:cNvPr id="4" name="TextBox 44">
            <a:extLst>
              <a:ext uri="{FF2B5EF4-FFF2-40B4-BE49-F238E27FC236}">
                <a16:creationId xmlns:a16="http://schemas.microsoft.com/office/drawing/2014/main" id="{9D2E6D38-FE12-477D-9BAF-AB50DBFA2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3006" y="1892944"/>
            <a:ext cx="13118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>
              <a:buFont typeface="Arial" panose="020B0604020202020204" pitchFamily="34" charset="0"/>
              <a:buChar char="•"/>
              <a:defRPr sz="14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altLang="en-US" dirty="0"/>
              <a:t>Risk database</a:t>
            </a:r>
          </a:p>
        </p:txBody>
      </p:sp>
      <p:cxnSp>
        <p:nvCxnSpPr>
          <p:cNvPr id="5" name="Straight Arrow Connector 47">
            <a:extLst>
              <a:ext uri="{FF2B5EF4-FFF2-40B4-BE49-F238E27FC236}">
                <a16:creationId xmlns:a16="http://schemas.microsoft.com/office/drawing/2014/main" id="{E2F2907D-6ABC-E842-D407-82593B7EC7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48328" y="2204373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44">
            <a:extLst>
              <a:ext uri="{FF2B5EF4-FFF2-40B4-BE49-F238E27FC236}">
                <a16:creationId xmlns:a16="http://schemas.microsoft.com/office/drawing/2014/main" id="{3C0F7D45-9D6F-B67B-CCFF-1CFF9E395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113" y="1431933"/>
            <a:ext cx="11699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>
              <a:buFont typeface="Arial" panose="020B0604020202020204" pitchFamily="34" charset="0"/>
              <a:buChar char="•"/>
              <a:defRPr sz="14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altLang="en-US" dirty="0"/>
              <a:t>Risks</a:t>
            </a:r>
          </a:p>
        </p:txBody>
      </p:sp>
      <p:cxnSp>
        <p:nvCxnSpPr>
          <p:cNvPr id="8" name="Straight Arrow Connector 47">
            <a:extLst>
              <a:ext uri="{FF2B5EF4-FFF2-40B4-BE49-F238E27FC236}">
                <a16:creationId xmlns:a16="http://schemas.microsoft.com/office/drawing/2014/main" id="{8B6F65A0-7CED-E7B2-73A5-D42C5CE7F07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4901" y="1744669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44">
            <a:extLst>
              <a:ext uri="{FF2B5EF4-FFF2-40B4-BE49-F238E27FC236}">
                <a16:creationId xmlns:a16="http://schemas.microsoft.com/office/drawing/2014/main" id="{06373253-B044-B278-3B14-5E9933B0F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113" y="1889390"/>
            <a:ext cx="13118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>
              <a:buFont typeface="Arial" panose="020B0604020202020204" pitchFamily="34" charset="0"/>
              <a:buChar char="•"/>
              <a:defRPr sz="14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altLang="en-US" dirty="0"/>
              <a:t>Risk plans </a:t>
            </a:r>
          </a:p>
        </p:txBody>
      </p:sp>
      <p:cxnSp>
        <p:nvCxnSpPr>
          <p:cNvPr id="10" name="Straight Arrow Connector 47">
            <a:extLst>
              <a:ext uri="{FF2B5EF4-FFF2-40B4-BE49-F238E27FC236}">
                <a16:creationId xmlns:a16="http://schemas.microsoft.com/office/drawing/2014/main" id="{CD34C29D-FB58-64C4-8607-C5CDFD5E51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2518" y="2200819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F6A9572-D773-4BF2-9B2B-723AE04750FF}"/>
              </a:ext>
            </a:extLst>
          </p:cNvPr>
          <p:cNvSpPr txBox="1"/>
          <p:nvPr/>
        </p:nvSpPr>
        <p:spPr>
          <a:xfrm>
            <a:off x="127001" y="6133554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Risk Prioritization Grid</a:t>
            </a:r>
            <a:endParaRPr lang="en-US" sz="1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F489E13-3D09-F66D-A016-BD057A036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" y="4617610"/>
            <a:ext cx="36576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8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w: Down 7">
            <a:extLst>
              <a:ext uri="{FF2B5EF4-FFF2-40B4-BE49-F238E27FC236}">
                <a16:creationId xmlns:a16="http://schemas.microsoft.com/office/drawing/2014/main" id="{93FA55E8-8CBA-5375-3F84-951162CFDD95}"/>
              </a:ext>
            </a:extLst>
          </p:cNvPr>
          <p:cNvSpPr/>
          <p:nvPr/>
        </p:nvSpPr>
        <p:spPr>
          <a:xfrm rot="16200000">
            <a:off x="4393339" y="4956514"/>
            <a:ext cx="314632" cy="126712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473F3BFE-D733-40AB-6F52-9128F969ACA4}"/>
              </a:ext>
            </a:extLst>
          </p:cNvPr>
          <p:cNvSpPr/>
          <p:nvPr/>
        </p:nvSpPr>
        <p:spPr>
          <a:xfrm>
            <a:off x="255309" y="3345088"/>
            <a:ext cx="314632" cy="815447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Risk Analysis – Example – 6in6 </a:t>
            </a:r>
            <a:r>
              <a:rPr lang="en-US" altLang="en-US" sz="2800" b="1"/>
              <a:t>Project Risks </a:t>
            </a:r>
            <a:endParaRPr lang="en-US" alt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2022-2025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271346" y="814330"/>
            <a:ext cx="68453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600" b="1" dirty="0">
                <a:latin typeface="Arial" charset="0"/>
              </a:rPr>
              <a:t>List of risks and their evaluation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65C08E-528F-3C00-422D-C552BABAE4C9}"/>
              </a:ext>
            </a:extLst>
          </p:cNvPr>
          <p:cNvSpPr txBox="1"/>
          <p:nvPr/>
        </p:nvSpPr>
        <p:spPr>
          <a:xfrm>
            <a:off x="569941" y="3779775"/>
            <a:ext cx="44100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Map risk numbers to a risk prioritization grid</a:t>
            </a: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16E196-DF92-EB0E-DAB9-E4411771D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46" y="1121507"/>
            <a:ext cx="7038975" cy="2619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F4C7D57-0569-103D-A8C3-AF6A7A4C1E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346" y="4208869"/>
            <a:ext cx="3593804" cy="175559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052ED0-F400-D614-CA97-6B6DFAC6AAF2}"/>
              </a:ext>
            </a:extLst>
          </p:cNvPr>
          <p:cNvSpPr txBox="1"/>
          <p:nvPr/>
        </p:nvSpPr>
        <p:spPr>
          <a:xfrm>
            <a:off x="3865150" y="4693919"/>
            <a:ext cx="14867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Address all high level risks</a:t>
            </a:r>
            <a:endParaRPr lang="en-US" sz="16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9C1FB72-93AA-AE6B-4B77-CA2FA789684E}"/>
              </a:ext>
            </a:extLst>
          </p:cNvPr>
          <p:cNvSpPr/>
          <p:nvPr/>
        </p:nvSpPr>
        <p:spPr>
          <a:xfrm rot="17983615">
            <a:off x="2731045" y="4312127"/>
            <a:ext cx="808070" cy="184554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AD4510-F26A-3AB0-E3BA-5D3DFE4E2B43}"/>
              </a:ext>
            </a:extLst>
          </p:cNvPr>
          <p:cNvSpPr txBox="1"/>
          <p:nvPr/>
        </p:nvSpPr>
        <p:spPr>
          <a:xfrm>
            <a:off x="5184217" y="5234897"/>
            <a:ext cx="3701866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Arial" charset="0"/>
              </a:rPr>
              <a:t>Risk #7 strategies: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latin typeface="Arial" charset="0"/>
              </a:rPr>
              <a:t>Prevention</a:t>
            </a:r>
            <a:r>
              <a:rPr lang="en-US" sz="1400" dirty="0">
                <a:latin typeface="Arial" charset="0"/>
              </a:rPr>
              <a:t>:  Have experienced 6 sigma practitioner review new presentations.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latin typeface="Arial" charset="0"/>
              </a:rPr>
              <a:t>Mitigation: </a:t>
            </a:r>
            <a:r>
              <a:rPr lang="en-US" sz="1400" dirty="0">
                <a:latin typeface="Arial" charset="0"/>
              </a:rPr>
              <a:t>Respond immediately to audience recognition of an error.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191344F-B4B1-87C1-2B4E-E458F107A412}"/>
              </a:ext>
            </a:extLst>
          </p:cNvPr>
          <p:cNvSpPr>
            <a:spLocks noChangeAspect="1"/>
          </p:cNvSpPr>
          <p:nvPr/>
        </p:nvSpPr>
        <p:spPr>
          <a:xfrm>
            <a:off x="203482" y="3112380"/>
            <a:ext cx="274320" cy="2743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DF916D-9C80-413A-A239-8DD1F8309971}"/>
              </a:ext>
            </a:extLst>
          </p:cNvPr>
          <p:cNvSpPr txBox="1"/>
          <p:nvPr/>
        </p:nvSpPr>
        <p:spPr>
          <a:xfrm>
            <a:off x="7310321" y="1121507"/>
            <a:ext cx="1817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Optional info for each risk: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Point of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Date recognized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Mitigations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Contingent actions</a:t>
            </a:r>
          </a:p>
        </p:txBody>
      </p:sp>
    </p:spTree>
    <p:extLst>
      <p:ext uri="{BB962C8B-B14F-4D97-AF65-F5344CB8AC3E}">
        <p14:creationId xmlns:p14="http://schemas.microsoft.com/office/powerpoint/2010/main" val="336675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Risk Analysis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Many techniques can identify risks, including fault tree analysis (FTA), SWOT analysis, and PEST analysis. (See 6in6 presentations.)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Risk Analysis listens to the voices of the business, customer, and regulator. See 6in6 presentation on VOC (voice of the customer).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Performing risk analysis enables appropriate resource allocation, improves stakeholder confidence, and minimizes unexpected costs.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Sharing of best practices, such as how to identify and address risks, is key for efficient risk analysis and management.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Risk classes include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Consequential: due to company 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External: outside your control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Financial: from company decisions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Legal: from criminal 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Personnel: staffing &amp;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Regulatory: specific to industry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Reputation: how company is viewed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Supply: resource related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Technical: technology based</a:t>
            </a:r>
          </a:p>
          <a:p>
            <a:pPr lvl="1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As well as those created for each specific project (see the example).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Risks should be fully described, so anyone can understand each statement.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Identifying risk types first, before identifying the specific risks, can make risk identification </a:t>
            </a:r>
            <a:r>
              <a:rPr lang="en-US" sz="1400">
                <a:latin typeface="Arial" charset="0"/>
              </a:rPr>
              <a:t>more complete. </a:t>
            </a:r>
            <a:endParaRPr lang="en-US" sz="1400" dirty="0"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2022-2025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FED722-8DAA-F07C-7C50-C1EB66358033}"/>
              </a:ext>
            </a:extLst>
          </p:cNvPr>
          <p:cNvSpPr txBox="1"/>
          <p:nvPr/>
        </p:nvSpPr>
        <p:spPr>
          <a:xfrm>
            <a:off x="4762500" y="5765176"/>
            <a:ext cx="4114800" cy="803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https://www.6sigma.us/six-sigma-in-focus/project-risk-management/</a:t>
            </a:r>
            <a:endParaRPr lang="en-US" sz="1200" dirty="0">
              <a:solidFill>
                <a:schemeClr val="tx1">
                  <a:lumMod val="50000"/>
                </a:schemeClr>
              </a:solidFill>
            </a:endParaRP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https://sixsigmadsi.com/project-risk-management/</a:t>
            </a:r>
          </a:p>
        </p:txBody>
      </p:sp>
    </p:spTree>
    <p:extLst>
      <p:ext uri="{BB962C8B-B14F-4D97-AF65-F5344CB8AC3E}">
        <p14:creationId xmlns:p14="http://schemas.microsoft.com/office/powerpoint/2010/main" val="16822627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4286</TotalTime>
  <Words>526</Words>
  <Application>Microsoft Office PowerPoint</Application>
  <PresentationFormat>On-screen Show (4:3)</PresentationFormat>
  <Paragraphs>70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36</cp:revision>
  <dcterms:created xsi:type="dcterms:W3CDTF">2022-08-07T10:33:11Z</dcterms:created>
  <dcterms:modified xsi:type="dcterms:W3CDTF">2025-01-03T20:00:56Z</dcterms:modified>
</cp:coreProperties>
</file>