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1280" r:id="rId3"/>
    <p:sldId id="128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90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6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Risk Analysis &amp; Management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address project risk?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711" y="2677754"/>
            <a:ext cx="493776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Identify</a:t>
            </a:r>
            <a:r>
              <a:rPr lang="en-US" sz="1600" dirty="0">
                <a:cs typeface="Arial" panose="020B0604020202020204" pitchFamily="34" charset="0"/>
              </a:rPr>
              <a:t> the risks using assumptions, historical documents, interviews, meetings, and risk database.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Score</a:t>
            </a:r>
            <a:r>
              <a:rPr lang="en-US" sz="1600" dirty="0">
                <a:cs typeface="Arial" panose="020B0604020202020204" pitchFamily="34" charset="0"/>
              </a:rPr>
              <a:t> risks. Refine high- and medium-scoring risks. Include impacts on quality, time, and cost. Use either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Risk Prioritization Grid</a:t>
            </a:r>
            <a:r>
              <a:rPr lang="en-US" sz="1600" dirty="0"/>
              <a:t>: severity, likelihood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FMEA</a:t>
            </a:r>
            <a:r>
              <a:rPr lang="en-US" sz="1600" dirty="0"/>
              <a:t>: severity, likelihood, observability</a:t>
            </a:r>
            <a:endParaRPr lang="en-US" sz="1600" dirty="0"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Plan </a:t>
            </a:r>
            <a:r>
              <a:rPr lang="en-US" sz="1600" b="1" dirty="0">
                <a:cs typeface="Arial" panose="020B0604020202020204" pitchFamily="34" charset="0"/>
              </a:rPr>
              <a:t>responses</a:t>
            </a:r>
            <a:r>
              <a:rPr lang="en-US" sz="1600" dirty="0"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Accept</a:t>
            </a:r>
            <a:r>
              <a:rPr lang="en-US" sz="1600" dirty="0"/>
              <a:t> the risk: 	can tolerate, if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Avoid</a:t>
            </a:r>
            <a:r>
              <a:rPr lang="en-US" sz="1600" dirty="0"/>
              <a:t> the risk: 	eliminate it from happening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Reduce</a:t>
            </a:r>
            <a:r>
              <a:rPr lang="en-US" sz="1600" dirty="0"/>
              <a:t> the risk: 	use mitigation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Share</a:t>
            </a:r>
            <a:r>
              <a:rPr lang="en-US" sz="1600" dirty="0"/>
              <a:t> the risk: 	offload risk to other party</a:t>
            </a:r>
            <a:endParaRPr lang="en-US" sz="1600" dirty="0"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Execute: </a:t>
            </a:r>
            <a:r>
              <a:rPr lang="en-US" sz="1600" dirty="0">
                <a:cs typeface="Arial" panose="020B0604020202020204" pitchFamily="34" charset="0"/>
              </a:rPr>
              <a:t>Address the high-scoring risks; address the medium-scoring risks, as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Monitor</a:t>
            </a:r>
            <a:r>
              <a:rPr lang="en-US" sz="1600" dirty="0">
                <a:cs typeface="Arial" panose="020B0604020202020204" pitchFamily="34" charset="0"/>
              </a:rPr>
              <a:t> and control risks.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Document</a:t>
            </a:r>
            <a:r>
              <a:rPr lang="en-US" sz="1600" dirty="0">
                <a:cs typeface="Arial" panose="020B0604020202020204" pitchFamily="34" charset="0"/>
              </a:rPr>
              <a:t> the learning in the risk database.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Risk Analysis &amp; Management Process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436" y="1435487"/>
            <a:ext cx="1169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Project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74822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E48E8C97-8FD6-9853-B8ED-1BF9159B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22982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Analysis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determines and prioritizes risks.  A risk is something that can delay, halt, or harm your project.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alt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is how risks are dealt with.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There are many risk classes, each with many types of risk.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Maintaining a generic &amp; project risk database is a best practice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sp>
        <p:nvSpPr>
          <p:cNvPr id="4" name="TextBox 44">
            <a:extLst>
              <a:ext uri="{FF2B5EF4-FFF2-40B4-BE49-F238E27FC236}">
                <a16:creationId xmlns:a16="http://schemas.microsoft.com/office/drawing/2014/main" id="{9D2E6D38-FE12-477D-9BAF-AB50DBFA2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006" y="1892944"/>
            <a:ext cx="13118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 database</a:t>
            </a:r>
          </a:p>
        </p:txBody>
      </p: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E2F2907D-6ABC-E842-D407-82593B7EC7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48328" y="220437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44">
            <a:extLst>
              <a:ext uri="{FF2B5EF4-FFF2-40B4-BE49-F238E27FC236}">
                <a16:creationId xmlns:a16="http://schemas.microsoft.com/office/drawing/2014/main" id="{3C0F7D45-9D6F-B67B-CCFF-1CFF9E395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113" y="1431933"/>
            <a:ext cx="1169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Risks</a:t>
            </a:r>
          </a:p>
        </p:txBody>
      </p:sp>
      <p:cxnSp>
        <p:nvCxnSpPr>
          <p:cNvPr id="8" name="Straight Arrow Connector 47">
            <a:extLst>
              <a:ext uri="{FF2B5EF4-FFF2-40B4-BE49-F238E27FC236}">
                <a16:creationId xmlns:a16="http://schemas.microsoft.com/office/drawing/2014/main" id="{8B6F65A0-7CED-E7B2-73A5-D42C5CE7F0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4901" y="174466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44">
            <a:extLst>
              <a:ext uri="{FF2B5EF4-FFF2-40B4-BE49-F238E27FC236}">
                <a16:creationId xmlns:a16="http://schemas.microsoft.com/office/drawing/2014/main" id="{06373253-B044-B278-3B14-5E9933B0F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113" y="1889390"/>
            <a:ext cx="13118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 plans </a:t>
            </a:r>
          </a:p>
        </p:txBody>
      </p:sp>
      <p:cxnSp>
        <p:nvCxnSpPr>
          <p:cNvPr id="10" name="Straight Arrow Connector 47">
            <a:extLst>
              <a:ext uri="{FF2B5EF4-FFF2-40B4-BE49-F238E27FC236}">
                <a16:creationId xmlns:a16="http://schemas.microsoft.com/office/drawing/2014/main" id="{CD34C29D-FB58-64C4-8607-C5CDFD5E51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2518" y="220081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F6A9572-D773-4BF2-9B2B-723AE04750FF}"/>
              </a:ext>
            </a:extLst>
          </p:cNvPr>
          <p:cNvSpPr txBox="1"/>
          <p:nvPr/>
        </p:nvSpPr>
        <p:spPr>
          <a:xfrm>
            <a:off x="127001" y="613355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Risk Prioritization Grid</a:t>
            </a:r>
            <a:endParaRPr lang="en-US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489E13-3D09-F66D-A016-BD057A036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617610"/>
            <a:ext cx="36576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Down 7">
            <a:extLst>
              <a:ext uri="{FF2B5EF4-FFF2-40B4-BE49-F238E27FC236}">
                <a16:creationId xmlns:a16="http://schemas.microsoft.com/office/drawing/2014/main" id="{93FA55E8-8CBA-5375-3F84-951162CFDD95}"/>
              </a:ext>
            </a:extLst>
          </p:cNvPr>
          <p:cNvSpPr/>
          <p:nvPr/>
        </p:nvSpPr>
        <p:spPr>
          <a:xfrm rot="16200000">
            <a:off x="4393339" y="4956514"/>
            <a:ext cx="314632" cy="12671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473F3BFE-D733-40AB-6F52-9128F969ACA4}"/>
              </a:ext>
            </a:extLst>
          </p:cNvPr>
          <p:cNvSpPr/>
          <p:nvPr/>
        </p:nvSpPr>
        <p:spPr>
          <a:xfrm>
            <a:off x="255309" y="3345088"/>
            <a:ext cx="314632" cy="81544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Risk Analysis – Example – 6in6 project effort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271346" y="814330"/>
            <a:ext cx="68453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1" dirty="0">
                <a:latin typeface="Arial" charset="0"/>
              </a:rPr>
              <a:t>List of risks and their evaluation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65C08E-528F-3C00-422D-C552BABAE4C9}"/>
              </a:ext>
            </a:extLst>
          </p:cNvPr>
          <p:cNvSpPr txBox="1"/>
          <p:nvPr/>
        </p:nvSpPr>
        <p:spPr>
          <a:xfrm>
            <a:off x="569941" y="3779775"/>
            <a:ext cx="44100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Map risk numbers to a risk prioritization grid</a:t>
            </a: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16E196-DF92-EB0E-DAB9-E4411771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46" y="1121507"/>
            <a:ext cx="7038975" cy="2619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4C7D57-0569-103D-A8C3-AF6A7A4C1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46" y="4208869"/>
            <a:ext cx="3593804" cy="17555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052ED0-F400-D614-CA97-6B6DFAC6AAF2}"/>
              </a:ext>
            </a:extLst>
          </p:cNvPr>
          <p:cNvSpPr txBox="1"/>
          <p:nvPr/>
        </p:nvSpPr>
        <p:spPr>
          <a:xfrm>
            <a:off x="3865150" y="4693919"/>
            <a:ext cx="1486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Address all high level risks</a:t>
            </a:r>
            <a:endParaRPr 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C1FB72-93AA-AE6B-4B77-CA2FA789684E}"/>
              </a:ext>
            </a:extLst>
          </p:cNvPr>
          <p:cNvSpPr/>
          <p:nvPr/>
        </p:nvSpPr>
        <p:spPr>
          <a:xfrm rot="17983615">
            <a:off x="2731045" y="4312127"/>
            <a:ext cx="808070" cy="184554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D4510-F26A-3AB0-E3BA-5D3DFE4E2B43}"/>
              </a:ext>
            </a:extLst>
          </p:cNvPr>
          <p:cNvSpPr txBox="1"/>
          <p:nvPr/>
        </p:nvSpPr>
        <p:spPr>
          <a:xfrm>
            <a:off x="5184217" y="5234897"/>
            <a:ext cx="370186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Arial" charset="0"/>
              </a:rPr>
              <a:t>Risk #7 strategies: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Prevention</a:t>
            </a:r>
            <a:r>
              <a:rPr lang="en-US" sz="1400" dirty="0">
                <a:latin typeface="Arial" charset="0"/>
              </a:rPr>
              <a:t>:  Have experienced 6 sigma practitioner review new presentations.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Mitigation: </a:t>
            </a:r>
            <a:r>
              <a:rPr lang="en-US" sz="1400" dirty="0">
                <a:latin typeface="Arial" charset="0"/>
              </a:rPr>
              <a:t>Respond immediately to audience recognition of an error.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191344F-B4B1-87C1-2B4E-E458F107A412}"/>
              </a:ext>
            </a:extLst>
          </p:cNvPr>
          <p:cNvSpPr>
            <a:spLocks noChangeAspect="1"/>
          </p:cNvSpPr>
          <p:nvPr/>
        </p:nvSpPr>
        <p:spPr>
          <a:xfrm>
            <a:off x="203482" y="3112380"/>
            <a:ext cx="274320" cy="2743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5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Risk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Many techniques can identify risks, including: fault tree analysis, SWOT analysis, and PEST analysis. (See 6in6 presentations.)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Risk Analysis listens to the voices of the business, customer, and regulator. See 6in6 presentation on VOC (voice of the customer).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Performing risk analysis enables appropriate resource allocation, improves stakeholder confidence, and minimizes unexpected costs.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Sharing of best practices, such as how to identify and address risks, is key for efficient risk analysis and management.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Risk classes include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Consequential: due to company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External: outside your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Financial: from company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Legal: from criminal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Personnel: staffing &amp;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Regulatory: specific to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Reputation: how company is viewed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Supply: resource 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Technical: technology based</a:t>
            </a:r>
          </a:p>
          <a:p>
            <a:pPr lvl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well as those created for each specific project (see the example).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Risks should be fully described, so anyone can understand each statement.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Identifying risk types first, before identifying the specific risks, can make risk identification </a:t>
            </a:r>
            <a:r>
              <a:rPr lang="en-US" sz="1400">
                <a:latin typeface="Arial" charset="0"/>
              </a:rPr>
              <a:t>more complete. 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822627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4263</TotalTime>
  <Words>489</Words>
  <Application>Microsoft Office PowerPoint</Application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31</cp:revision>
  <dcterms:created xsi:type="dcterms:W3CDTF">2022-08-07T10:33:11Z</dcterms:created>
  <dcterms:modified xsi:type="dcterms:W3CDTF">2022-11-13T14:08:48Z</dcterms:modified>
</cp:coreProperties>
</file>