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1274" r:id="rId2"/>
    <p:sldId id="1275" r:id="rId3"/>
    <p:sldId id="1268" r:id="rId4"/>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CCFFCC"/>
    <a:srgbClr val="FF0000"/>
    <a:srgbClr val="FFFFCC"/>
    <a:srgbClr val="CCFFFF"/>
    <a:srgbClr val="00FFFF"/>
    <a:srgbClr val="0099FF"/>
    <a:srgbClr val="CC0000"/>
    <a:srgbClr val="FFFF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7" autoAdjust="0"/>
    <p:restoredTop sz="96206" autoAdjust="0"/>
  </p:normalViewPr>
  <p:slideViewPr>
    <p:cSldViewPr>
      <p:cViewPr varScale="1">
        <p:scale>
          <a:sx n="85" d="100"/>
          <a:sy n="85" d="100"/>
        </p:scale>
        <p:origin x="504" y="7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3988" y="0"/>
            <a:ext cx="3032125" cy="463550"/>
          </a:xfrm>
          <a:prstGeom prst="rect">
            <a:avLst/>
          </a:prstGeom>
        </p:spPr>
        <p:txBody>
          <a:bodyPr vert="horz" lIns="91440" tIns="45720" rIns="91440" bIns="45720" rtlCol="0"/>
          <a:lstStyle>
            <a:lvl1pPr algn="r">
              <a:defRPr sz="1200"/>
            </a:lvl1pPr>
          </a:lstStyle>
          <a:p>
            <a:fld id="{6A501419-72EC-4A14-B9EF-51AF1A25C7D8}" type="datetimeFigureOut">
              <a:rPr lang="en-US" smtClean="0"/>
              <a:pPr/>
              <a:t>11/1/2024</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03725"/>
            <a:ext cx="5597525" cy="41719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05863"/>
            <a:ext cx="303212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3988" y="8805863"/>
            <a:ext cx="3032125" cy="463550"/>
          </a:xfrm>
          <a:prstGeom prst="rect">
            <a:avLst/>
          </a:prstGeom>
        </p:spPr>
        <p:txBody>
          <a:bodyPr vert="horz" lIns="91440" tIns="45720" rIns="91440" bIns="45720" rtlCol="0" anchor="b"/>
          <a:lstStyle>
            <a:lvl1pPr algn="r">
              <a:defRPr sz="1200"/>
            </a:lvl1pPr>
          </a:lstStyle>
          <a:p>
            <a:fld id="{DE086B08-5317-4BDF-91A2-5BA1EF3B466E}" type="slidenum">
              <a:rPr lang="en-US" smtClean="0"/>
              <a:pPr/>
              <a:t>‹#›</a:t>
            </a:fld>
            <a:endParaRPr lang="en-US"/>
          </a:p>
        </p:txBody>
      </p:sp>
    </p:spTree>
    <p:extLst>
      <p:ext uri="{BB962C8B-B14F-4D97-AF65-F5344CB8AC3E}">
        <p14:creationId xmlns:p14="http://schemas.microsoft.com/office/powerpoint/2010/main" val="762645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86B08-5317-4BDF-91A2-5BA1EF3B466E}" type="slidenum">
              <a:rPr lang="en-US" smtClean="0"/>
              <a:pPr/>
              <a:t>1</a:t>
            </a:fld>
            <a:endParaRPr lang="en-US"/>
          </a:p>
        </p:txBody>
      </p:sp>
    </p:spTree>
    <p:extLst>
      <p:ext uri="{BB962C8B-B14F-4D97-AF65-F5344CB8AC3E}">
        <p14:creationId xmlns:p14="http://schemas.microsoft.com/office/powerpoint/2010/main" val="2809807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DE086B08-5317-4BDF-91A2-5BA1EF3B466E}" type="slidenum">
              <a:rPr lang="en-US" smtClean="0"/>
              <a:pPr/>
              <a:t>2</a:t>
            </a:fld>
            <a:endParaRPr lang="en-US"/>
          </a:p>
        </p:txBody>
      </p:sp>
    </p:spTree>
    <p:extLst>
      <p:ext uri="{BB962C8B-B14F-4D97-AF65-F5344CB8AC3E}">
        <p14:creationId xmlns:p14="http://schemas.microsoft.com/office/powerpoint/2010/main" val="2375696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0" i="0"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058" indent="-285407">
              <a:spcBef>
                <a:spcPct val="30000"/>
              </a:spcBef>
              <a:defRPr sz="1200">
                <a:solidFill>
                  <a:schemeClr val="tx1"/>
                </a:solidFill>
                <a:latin typeface="Calibri" panose="020F0502020204030204" pitchFamily="34" charset="0"/>
              </a:defRPr>
            </a:lvl2pPr>
            <a:lvl3pPr marL="1141628" indent="-228326">
              <a:spcBef>
                <a:spcPct val="30000"/>
              </a:spcBef>
              <a:defRPr sz="1200">
                <a:solidFill>
                  <a:schemeClr val="tx1"/>
                </a:solidFill>
                <a:latin typeface="Calibri" panose="020F0502020204030204" pitchFamily="34" charset="0"/>
              </a:defRPr>
            </a:lvl3pPr>
            <a:lvl4pPr marL="1598280" indent="-228326">
              <a:spcBef>
                <a:spcPct val="30000"/>
              </a:spcBef>
              <a:defRPr sz="1200">
                <a:solidFill>
                  <a:schemeClr val="tx1"/>
                </a:solidFill>
                <a:latin typeface="Calibri" panose="020F0502020204030204" pitchFamily="34" charset="0"/>
              </a:defRPr>
            </a:lvl4pPr>
            <a:lvl5pPr marL="2054931" indent="-228326">
              <a:spcBef>
                <a:spcPct val="30000"/>
              </a:spcBef>
              <a:defRPr sz="1200">
                <a:solidFill>
                  <a:schemeClr val="tx1"/>
                </a:solidFill>
                <a:latin typeface="Calibri" panose="020F0502020204030204" pitchFamily="34" charset="0"/>
              </a:defRPr>
            </a:lvl5pPr>
            <a:lvl6pPr marL="2511582" indent="-228326" eaLnBrk="0" fontAlgn="base" hangingPunct="0">
              <a:spcBef>
                <a:spcPct val="30000"/>
              </a:spcBef>
              <a:spcAft>
                <a:spcPct val="0"/>
              </a:spcAft>
              <a:defRPr sz="1200">
                <a:solidFill>
                  <a:schemeClr val="tx1"/>
                </a:solidFill>
                <a:latin typeface="Calibri" panose="020F0502020204030204" pitchFamily="34" charset="0"/>
              </a:defRPr>
            </a:lvl6pPr>
            <a:lvl7pPr marL="2968234" indent="-228326" eaLnBrk="0" fontAlgn="base" hangingPunct="0">
              <a:spcBef>
                <a:spcPct val="30000"/>
              </a:spcBef>
              <a:spcAft>
                <a:spcPct val="0"/>
              </a:spcAft>
              <a:defRPr sz="1200">
                <a:solidFill>
                  <a:schemeClr val="tx1"/>
                </a:solidFill>
                <a:latin typeface="Calibri" panose="020F0502020204030204" pitchFamily="34" charset="0"/>
              </a:defRPr>
            </a:lvl7pPr>
            <a:lvl8pPr marL="3424885" indent="-228326" eaLnBrk="0" fontAlgn="base" hangingPunct="0">
              <a:spcBef>
                <a:spcPct val="30000"/>
              </a:spcBef>
              <a:spcAft>
                <a:spcPct val="0"/>
              </a:spcAft>
              <a:defRPr sz="1200">
                <a:solidFill>
                  <a:schemeClr val="tx1"/>
                </a:solidFill>
                <a:latin typeface="Calibri" panose="020F0502020204030204" pitchFamily="34" charset="0"/>
              </a:defRPr>
            </a:lvl8pPr>
            <a:lvl9pPr marL="3881537" indent="-22832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0205A1-A5D6-4F57-A776-89FF36C80A72}" type="slidenum">
              <a:rPr lang="en-US" altLang="en-US">
                <a:solidFill>
                  <a:prstClr val="black"/>
                </a:solidFill>
              </a:rPr>
              <a:pPr>
                <a:spcBef>
                  <a:spcPct val="0"/>
                </a:spcBef>
              </a:pPr>
              <a:t>3</a:t>
            </a:fld>
            <a:endParaRPr lang="en-US" altLang="en-US">
              <a:solidFill>
                <a:prstClr val="black"/>
              </a:solidFill>
            </a:endParaRPr>
          </a:p>
        </p:txBody>
      </p:sp>
    </p:spTree>
    <p:extLst>
      <p:ext uri="{BB962C8B-B14F-4D97-AF65-F5344CB8AC3E}">
        <p14:creationId xmlns:p14="http://schemas.microsoft.com/office/powerpoint/2010/main" val="1097841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29718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019800" y="6245225"/>
            <a:ext cx="2667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2800">
          <a:solidFill>
            <a:schemeClr val="tx2"/>
          </a:solidFill>
          <a:latin typeface="+mj-lt"/>
          <a:ea typeface="+mj-ea"/>
          <a:cs typeface="+mj-cs"/>
        </a:defRPr>
      </a:lvl1pPr>
      <a:lvl2pPr algn="l" rtl="0" fontAlgn="base">
        <a:spcBef>
          <a:spcPct val="0"/>
        </a:spcBef>
        <a:spcAft>
          <a:spcPct val="0"/>
        </a:spcAft>
        <a:defRPr sz="2800">
          <a:solidFill>
            <a:schemeClr val="tx2"/>
          </a:solidFill>
          <a:latin typeface="Arial" charset="0"/>
        </a:defRPr>
      </a:lvl2pPr>
      <a:lvl3pPr algn="l" rtl="0" fontAlgn="base">
        <a:spcBef>
          <a:spcPct val="0"/>
        </a:spcBef>
        <a:spcAft>
          <a:spcPct val="0"/>
        </a:spcAft>
        <a:defRPr sz="2800">
          <a:solidFill>
            <a:schemeClr val="tx2"/>
          </a:solidFill>
          <a:latin typeface="Arial" charset="0"/>
        </a:defRPr>
      </a:lvl3pPr>
      <a:lvl4pPr algn="l" rtl="0" fontAlgn="base">
        <a:spcBef>
          <a:spcPct val="0"/>
        </a:spcBef>
        <a:spcAft>
          <a:spcPct val="0"/>
        </a:spcAft>
        <a:defRPr sz="2800">
          <a:solidFill>
            <a:schemeClr val="tx2"/>
          </a:solidFill>
          <a:latin typeface="Arial" charset="0"/>
        </a:defRPr>
      </a:lvl4pPr>
      <a:lvl5pPr algn="l" rtl="0" fontAlgn="base">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fontAlgn="base">
        <a:spcBef>
          <a:spcPct val="20000"/>
        </a:spcBef>
        <a:spcAft>
          <a:spcPct val="0"/>
        </a:spcAft>
        <a:defRPr sz="1600" b="1">
          <a:solidFill>
            <a:schemeClr val="tx1"/>
          </a:solidFill>
          <a:latin typeface="+mn-lt"/>
          <a:ea typeface="+mn-ea"/>
          <a:cs typeface="+mn-cs"/>
        </a:defRPr>
      </a:lvl1pPr>
      <a:lvl2pPr marL="742950" indent="-285750" algn="l" rtl="0" fontAlgn="base">
        <a:spcBef>
          <a:spcPct val="20000"/>
        </a:spcBef>
        <a:spcAft>
          <a:spcPct val="0"/>
        </a:spcAft>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2" name="Rectangle 150"/>
          <p:cNvSpPr>
            <a:spLocks noChangeArrowheads="1"/>
          </p:cNvSpPr>
          <p:nvPr/>
        </p:nvSpPr>
        <p:spPr bwMode="auto">
          <a:xfrm>
            <a:off x="162337" y="76200"/>
            <a:ext cx="4747242" cy="954107"/>
          </a:xfrm>
          <a:prstGeom prst="rect">
            <a:avLst/>
          </a:prstGeom>
          <a:noFill/>
          <a:ln w="9525">
            <a:noFill/>
            <a:miter lim="800000"/>
            <a:headEnd/>
            <a:tailEnd/>
          </a:ln>
          <a:effectLst/>
        </p:spPr>
        <p:txBody>
          <a:bodyPr wrap="square">
            <a:spAutoFit/>
          </a:bodyPr>
          <a:lstStyle/>
          <a:p>
            <a:r>
              <a:rPr lang="en-US" sz="2800" b="1" dirty="0"/>
              <a:t>Reverse Planning</a:t>
            </a:r>
          </a:p>
          <a:p>
            <a:r>
              <a:rPr lang="en-US" sz="2800" b="1" dirty="0"/>
              <a:t>(AKA backward design)</a:t>
            </a:r>
          </a:p>
        </p:txBody>
      </p:sp>
      <p:sp>
        <p:nvSpPr>
          <p:cNvPr id="3233" name="Text Box 161"/>
          <p:cNvSpPr txBox="1">
            <a:spLocks noChangeArrowheads="1"/>
          </p:cNvSpPr>
          <p:nvPr/>
        </p:nvSpPr>
        <p:spPr bwMode="auto">
          <a:xfrm>
            <a:off x="4909579" y="132455"/>
            <a:ext cx="2179819" cy="830997"/>
          </a:xfrm>
          <a:prstGeom prst="rect">
            <a:avLst/>
          </a:prstGeom>
          <a:noFill/>
          <a:ln w="9525">
            <a:noFill/>
            <a:miter lim="800000"/>
            <a:headEnd/>
            <a:tailEnd/>
          </a:ln>
          <a:effectLst/>
        </p:spPr>
        <p:txBody>
          <a:bodyPr wrap="square">
            <a:spAutoFit/>
          </a:bodyPr>
          <a:lstStyle/>
          <a:p>
            <a:r>
              <a:rPr lang="en-US" sz="1600" b="1" dirty="0"/>
              <a:t>Problem</a:t>
            </a:r>
          </a:p>
          <a:p>
            <a:r>
              <a:rPr lang="en-US" sz="1600" dirty="0"/>
              <a:t>How to create a plan to reach a goal?</a:t>
            </a:r>
          </a:p>
        </p:txBody>
      </p:sp>
      <p:sp>
        <p:nvSpPr>
          <p:cNvPr id="3237" name="Line 165"/>
          <p:cNvSpPr>
            <a:spLocks noChangeShapeType="1"/>
          </p:cNvSpPr>
          <p:nvPr/>
        </p:nvSpPr>
        <p:spPr bwMode="auto">
          <a:xfrm>
            <a:off x="0" y="1066800"/>
            <a:ext cx="9144000" cy="0"/>
          </a:xfrm>
          <a:prstGeom prst="line">
            <a:avLst/>
          </a:prstGeom>
          <a:noFill/>
          <a:ln w="9525">
            <a:solidFill>
              <a:schemeClr val="tx1"/>
            </a:solidFill>
            <a:round/>
            <a:headEnd/>
            <a:tailEnd/>
          </a:ln>
          <a:effectLst/>
        </p:spPr>
        <p:txBody>
          <a:bodyPr/>
          <a:lstStyle/>
          <a:p>
            <a:endParaRPr lang="en-US" dirty="0"/>
          </a:p>
        </p:txBody>
      </p:sp>
      <p:sp>
        <p:nvSpPr>
          <p:cNvPr id="3238" name="Line 166"/>
          <p:cNvSpPr>
            <a:spLocks noChangeShapeType="1"/>
          </p:cNvSpPr>
          <p:nvPr/>
        </p:nvSpPr>
        <p:spPr bwMode="auto">
          <a:xfrm flipV="1">
            <a:off x="4572000" y="-24619"/>
            <a:ext cx="0" cy="1066800"/>
          </a:xfrm>
          <a:prstGeom prst="line">
            <a:avLst/>
          </a:prstGeom>
          <a:noFill/>
          <a:ln w="9525">
            <a:solidFill>
              <a:schemeClr val="tx1"/>
            </a:solidFill>
            <a:round/>
            <a:headEnd/>
            <a:tailEnd/>
          </a:ln>
          <a:effectLst/>
        </p:spPr>
        <p:txBody>
          <a:bodyPr/>
          <a:lstStyle/>
          <a:p>
            <a:endParaRPr lang="en-US"/>
          </a:p>
        </p:txBody>
      </p:sp>
      <p:grpSp>
        <p:nvGrpSpPr>
          <p:cNvPr id="24" name="Group 23">
            <a:extLst>
              <a:ext uri="{FF2B5EF4-FFF2-40B4-BE49-F238E27FC236}">
                <a16:creationId xmlns:a16="http://schemas.microsoft.com/office/drawing/2014/main" id="{2AEC357D-ABA7-4FF8-91EC-09EF8F3F7CF8}"/>
              </a:ext>
            </a:extLst>
          </p:cNvPr>
          <p:cNvGrpSpPr/>
          <p:nvPr/>
        </p:nvGrpSpPr>
        <p:grpSpPr>
          <a:xfrm>
            <a:off x="7472765" y="28575"/>
            <a:ext cx="1387053" cy="852338"/>
            <a:chOff x="6129740" y="28575"/>
            <a:chExt cx="1387053" cy="852338"/>
          </a:xfrm>
        </p:grpSpPr>
        <p:sp>
          <p:nvSpPr>
            <p:cNvPr id="25" name="Text Box 44">
              <a:extLst>
                <a:ext uri="{FF2B5EF4-FFF2-40B4-BE49-F238E27FC236}">
                  <a16:creationId xmlns:a16="http://schemas.microsoft.com/office/drawing/2014/main" id="{32500781-9590-46A7-95F3-70A318D0941B}"/>
                </a:ext>
              </a:extLst>
            </p:cNvPr>
            <p:cNvSpPr txBox="1">
              <a:spLocks noChangeArrowheads="1"/>
            </p:cNvSpPr>
            <p:nvPr/>
          </p:nvSpPr>
          <p:spPr bwMode="auto">
            <a:xfrm>
              <a:off x="6313267" y="28575"/>
              <a:ext cx="10556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dirty="0">
                  <a:solidFill>
                    <a:srgbClr val="000000"/>
                  </a:solidFill>
                </a:rPr>
                <a:t>Difficulty</a:t>
              </a:r>
            </a:p>
          </p:txBody>
        </p:sp>
        <p:sp>
          <p:nvSpPr>
            <p:cNvPr id="30" name="TextBox 29">
              <a:extLst>
                <a:ext uri="{FF2B5EF4-FFF2-40B4-BE49-F238E27FC236}">
                  <a16:creationId xmlns:a16="http://schemas.microsoft.com/office/drawing/2014/main" id="{E6955446-FEAD-4ADD-9038-5BE5D2AE05C6}"/>
                </a:ext>
              </a:extLst>
            </p:cNvPr>
            <p:cNvSpPr txBox="1"/>
            <p:nvPr/>
          </p:nvSpPr>
          <p:spPr>
            <a:xfrm>
              <a:off x="6129740" y="357693"/>
              <a:ext cx="1387053" cy="523220"/>
            </a:xfrm>
            <a:prstGeom prst="rect">
              <a:avLst/>
            </a:prstGeom>
            <a:solidFill>
              <a:schemeClr val="accent5">
                <a:lumMod val="90000"/>
              </a:schemeClr>
            </a:solidFill>
          </p:spPr>
          <p:txBody>
            <a:bodyPr wrap="square" rtlCol="0">
              <a:spAutoFit/>
            </a:bodyPr>
            <a:lstStyle/>
            <a:p>
              <a:pPr algn="ctr">
                <a:buNone/>
              </a:pPr>
              <a:r>
                <a:rPr lang="en-US" sz="1400" dirty="0"/>
                <a:t>Some training required</a:t>
              </a:r>
            </a:p>
          </p:txBody>
        </p:sp>
      </p:grpSp>
      <p:sp>
        <p:nvSpPr>
          <p:cNvPr id="35" name="TextBox 34">
            <a:extLst>
              <a:ext uri="{FF2B5EF4-FFF2-40B4-BE49-F238E27FC236}">
                <a16:creationId xmlns:a16="http://schemas.microsoft.com/office/drawing/2014/main" id="{6C2AB6A6-BCA9-41B7-8D73-538186DA397E}"/>
              </a:ext>
            </a:extLst>
          </p:cNvPr>
          <p:cNvSpPr txBox="1"/>
          <p:nvPr/>
        </p:nvSpPr>
        <p:spPr>
          <a:xfrm>
            <a:off x="0" y="6618357"/>
            <a:ext cx="2866490" cy="230832"/>
          </a:xfrm>
          <a:prstGeom prst="rect">
            <a:avLst/>
          </a:prstGeom>
          <a:noFill/>
        </p:spPr>
        <p:txBody>
          <a:bodyPr wrap="none" rtlCol="0">
            <a:spAutoFit/>
          </a:bodyPr>
          <a:lstStyle/>
          <a:p>
            <a:pPr>
              <a:buNone/>
            </a:pPr>
            <a:r>
              <a:rPr lang="en-US" sz="900" dirty="0">
                <a:solidFill>
                  <a:schemeClr val="bg1">
                    <a:lumMod val="50000"/>
                  </a:schemeClr>
                </a:solidFill>
              </a:rPr>
              <a:t>Copyright © 2022 Dan Zwillinger. All rights reserved.</a:t>
            </a:r>
          </a:p>
        </p:txBody>
      </p:sp>
      <p:sp>
        <p:nvSpPr>
          <p:cNvPr id="28" name="Isosceles Triangle 27">
            <a:extLst>
              <a:ext uri="{FF2B5EF4-FFF2-40B4-BE49-F238E27FC236}">
                <a16:creationId xmlns:a16="http://schemas.microsoft.com/office/drawing/2014/main" id="{CAE046C2-D33A-4719-9C0F-795957ADE58F}"/>
              </a:ext>
            </a:extLst>
          </p:cNvPr>
          <p:cNvSpPr/>
          <p:nvPr/>
        </p:nvSpPr>
        <p:spPr>
          <a:xfrm>
            <a:off x="3844532" y="2575845"/>
            <a:ext cx="5160446" cy="658483"/>
          </a:xfrm>
          <a:prstGeom prst="triangle">
            <a:avLst>
              <a:gd name="adj" fmla="val 537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52">
            <a:extLst>
              <a:ext uri="{FF2B5EF4-FFF2-40B4-BE49-F238E27FC236}">
                <a16:creationId xmlns:a16="http://schemas.microsoft.com/office/drawing/2014/main" id="{8B7EC5DF-B5BC-472C-8A6D-52CC1F4772A0}"/>
              </a:ext>
            </a:extLst>
          </p:cNvPr>
          <p:cNvSpPr txBox="1">
            <a:spLocks noChangeArrowheads="1"/>
          </p:cNvSpPr>
          <p:nvPr/>
        </p:nvSpPr>
        <p:spPr bwMode="auto">
          <a:xfrm>
            <a:off x="3920970" y="3234331"/>
            <a:ext cx="5029200" cy="3046988"/>
          </a:xfrm>
          <a:prstGeom prst="rect">
            <a:avLst/>
          </a:prstGeom>
          <a:solidFill>
            <a:schemeClr val="bg1">
              <a:lumMod val="95000"/>
            </a:schemeClr>
          </a:solidFill>
          <a:ln>
            <a:solidFill>
              <a:schemeClr val="tx1"/>
            </a:solidFill>
            <a:headEnd/>
            <a:tailEnd/>
          </a:ln>
        </p:spPr>
        <p:style>
          <a:lnRef idx="1">
            <a:schemeClr val="dk1"/>
          </a:lnRef>
          <a:fillRef idx="2">
            <a:schemeClr val="dk1"/>
          </a:fillRef>
          <a:effectRef idx="1">
            <a:schemeClr val="dk1"/>
          </a:effectRef>
          <a:fontRef idx="minor">
            <a:schemeClr val="dk1"/>
          </a:fontRef>
        </p:style>
        <p:txBody>
          <a:bodyPr wrap="square">
            <a:spAutoFit/>
          </a:bodyPr>
          <a:lstStyle/>
          <a:p>
            <a:pPr marL="342900" indent="-342900">
              <a:buAutoNum type="arabicPeriod"/>
              <a:defRPr/>
            </a:pPr>
            <a:r>
              <a:rPr lang="en-US" sz="1600" dirty="0"/>
              <a:t>Identify the </a:t>
            </a:r>
            <a:r>
              <a:rPr lang="en-US" sz="1600" b="1" dirty="0">
                <a:solidFill>
                  <a:srgbClr val="0070C0"/>
                </a:solidFill>
              </a:rPr>
              <a:t>end objective</a:t>
            </a:r>
          </a:p>
          <a:p>
            <a:pPr marL="342900" indent="-342900">
              <a:buAutoNum type="arabicPeriod"/>
              <a:defRPr/>
            </a:pPr>
            <a:r>
              <a:rPr lang="en-US" sz="1600" dirty="0"/>
              <a:t>Define the </a:t>
            </a:r>
            <a:r>
              <a:rPr lang="en-US" sz="1600" b="1" dirty="0">
                <a:solidFill>
                  <a:srgbClr val="0070C0"/>
                </a:solidFill>
              </a:rPr>
              <a:t>Product Network</a:t>
            </a:r>
          </a:p>
          <a:p>
            <a:pPr marL="800100" lvl="1" indent="-342900">
              <a:buFont typeface="Arial" panose="020B0604020202020204" pitchFamily="34" charset="0"/>
              <a:buChar char="•"/>
              <a:defRPr/>
            </a:pPr>
            <a:r>
              <a:rPr lang="en-US" sz="1600" dirty="0"/>
              <a:t>Determine the tangible products required, starting with the last; define dependencies between them</a:t>
            </a:r>
          </a:p>
          <a:p>
            <a:pPr marL="342900" indent="-342900">
              <a:buAutoNum type="arabicPeriod"/>
              <a:defRPr/>
            </a:pPr>
            <a:r>
              <a:rPr lang="en-US" sz="1600" dirty="0"/>
              <a:t>Define the </a:t>
            </a:r>
            <a:r>
              <a:rPr lang="en-US" sz="1600" b="1" dirty="0">
                <a:solidFill>
                  <a:srgbClr val="0070C0"/>
                </a:solidFill>
              </a:rPr>
              <a:t>Activity</a:t>
            </a:r>
            <a:r>
              <a:rPr lang="en-US" sz="1600" b="1" dirty="0"/>
              <a:t> </a:t>
            </a:r>
            <a:r>
              <a:rPr lang="en-US" sz="1600" b="1" dirty="0">
                <a:solidFill>
                  <a:srgbClr val="0070C0"/>
                </a:solidFill>
              </a:rPr>
              <a:t>Network</a:t>
            </a:r>
            <a:r>
              <a:rPr lang="en-US" sz="1600" dirty="0"/>
              <a:t>  </a:t>
            </a:r>
          </a:p>
          <a:p>
            <a:pPr marL="800100" lvl="1" indent="-342900">
              <a:buFont typeface="Arial" panose="020B0604020202020204" pitchFamily="34" charset="0"/>
              <a:buChar char="•"/>
              <a:defRPr/>
            </a:pPr>
            <a:r>
              <a:rPr lang="en-US" sz="1600" dirty="0"/>
              <a:t>Determine the activities necessary to create the products; define their dependencies</a:t>
            </a:r>
          </a:p>
          <a:p>
            <a:pPr marL="342900" indent="-342900">
              <a:buAutoNum type="arabicPeriod"/>
              <a:defRPr/>
            </a:pPr>
            <a:r>
              <a:rPr lang="en-US" sz="1600" dirty="0"/>
              <a:t>Populate the </a:t>
            </a:r>
            <a:r>
              <a:rPr lang="en-US" sz="1600" b="1" dirty="0">
                <a:solidFill>
                  <a:srgbClr val="0070C0"/>
                </a:solidFill>
              </a:rPr>
              <a:t>Network</a:t>
            </a:r>
            <a:r>
              <a:rPr lang="en-US" sz="1600" b="1" dirty="0"/>
              <a:t> </a:t>
            </a:r>
            <a:r>
              <a:rPr lang="en-US" sz="1600" b="1" dirty="0">
                <a:solidFill>
                  <a:srgbClr val="0070C0"/>
                </a:solidFill>
              </a:rPr>
              <a:t>Data</a:t>
            </a:r>
            <a:endParaRPr lang="en-US" sz="1600" dirty="0"/>
          </a:p>
          <a:p>
            <a:pPr marL="800100" lvl="1" indent="-342900">
              <a:buFont typeface="Arial" panose="020B0604020202020204" pitchFamily="34" charset="0"/>
              <a:buChar char="•"/>
              <a:defRPr/>
            </a:pPr>
            <a:r>
              <a:rPr lang="en-US" sz="1600" dirty="0"/>
              <a:t>For each activity, define its duration, needed resources, and the definition of “Done”</a:t>
            </a:r>
          </a:p>
          <a:p>
            <a:pPr marL="342900" indent="-342900">
              <a:buAutoNum type="arabicPeriod"/>
              <a:defRPr/>
            </a:pPr>
            <a:r>
              <a:rPr lang="en-US" sz="1600" dirty="0"/>
              <a:t>Review and </a:t>
            </a:r>
            <a:r>
              <a:rPr lang="en-US" sz="1600" b="1" dirty="0">
                <a:solidFill>
                  <a:srgbClr val="0070C0"/>
                </a:solidFill>
              </a:rPr>
              <a:t>optimize</a:t>
            </a:r>
            <a:r>
              <a:rPr lang="en-US" sz="1600" dirty="0"/>
              <a:t> the network</a:t>
            </a:r>
          </a:p>
        </p:txBody>
      </p:sp>
      <p:sp>
        <p:nvSpPr>
          <p:cNvPr id="38" name="Rectangle 4">
            <a:extLst>
              <a:ext uri="{FF2B5EF4-FFF2-40B4-BE49-F238E27FC236}">
                <a16:creationId xmlns:a16="http://schemas.microsoft.com/office/drawing/2014/main" id="{542D0BE3-CA96-4D05-A9B0-A4C6B4EA953C}"/>
              </a:ext>
            </a:extLst>
          </p:cNvPr>
          <p:cNvSpPr txBox="1">
            <a:spLocks noChangeArrowheads="1"/>
          </p:cNvSpPr>
          <p:nvPr/>
        </p:nvSpPr>
        <p:spPr bwMode="auto">
          <a:xfrm>
            <a:off x="209746" y="1371600"/>
            <a:ext cx="3200400" cy="1802992"/>
          </a:xfrm>
          <a:prstGeom prst="rect">
            <a:avLst/>
          </a:prstGeom>
          <a:solidFill>
            <a:srgbClr val="FFFFCC"/>
          </a:solidFill>
          <a:ln w="12700">
            <a:solidFill>
              <a:schemeClr val="tx1"/>
            </a:solidFill>
            <a:miter lim="800000"/>
            <a:headEnd/>
            <a:tailEnd/>
          </a:ln>
        </p:spPr>
        <p:txBody>
          <a:bodyPr/>
          <a:lstStyle/>
          <a:p>
            <a:r>
              <a:rPr lang="en-US" sz="1400" b="1" dirty="0">
                <a:solidFill>
                  <a:srgbClr val="0070C0"/>
                </a:solidFill>
              </a:rPr>
              <a:t>Reverse Planning </a:t>
            </a:r>
            <a:r>
              <a:rPr lang="en-US" sz="1400" dirty="0"/>
              <a:t>is a high energy team-building approach to develop schedules based on network logic.  </a:t>
            </a:r>
            <a:endParaRPr lang="en-US" sz="1400" b="1" dirty="0"/>
          </a:p>
          <a:p>
            <a:pPr>
              <a:lnSpc>
                <a:spcPct val="90000"/>
              </a:lnSpc>
              <a:spcBef>
                <a:spcPct val="50000"/>
              </a:spcBef>
              <a:buFontTx/>
              <a:buNone/>
              <a:defRPr/>
            </a:pPr>
            <a:r>
              <a:rPr lang="en-US" sz="1400" b="1" dirty="0"/>
              <a:t>When should I use it? When …</a:t>
            </a:r>
          </a:p>
          <a:p>
            <a:pPr marL="401637" lvl="1" indent="-285750">
              <a:lnSpc>
                <a:spcPct val="90000"/>
              </a:lnSpc>
              <a:buFont typeface="Arial" panose="020B0604020202020204" pitchFamily="34" charset="0"/>
              <a:buChar char="•"/>
            </a:pPr>
            <a:r>
              <a:rPr lang="en-US" sz="1400" dirty="0"/>
              <a:t>determining needed activities</a:t>
            </a:r>
          </a:p>
          <a:p>
            <a:pPr marL="401637" lvl="1" indent="-285750">
              <a:lnSpc>
                <a:spcPct val="90000"/>
              </a:lnSpc>
              <a:buFont typeface="Arial" panose="020B0604020202020204" pitchFamily="34" charset="0"/>
              <a:buChar char="•"/>
            </a:pPr>
            <a:r>
              <a:rPr lang="en-US" sz="1400" dirty="0"/>
              <a:t>building a schedule</a:t>
            </a:r>
          </a:p>
          <a:p>
            <a:pPr marL="401637" lvl="1" indent="-285750">
              <a:lnSpc>
                <a:spcPct val="90000"/>
              </a:lnSpc>
              <a:buFont typeface="Arial" panose="020B0604020202020204" pitchFamily="34" charset="0"/>
              <a:buChar char="•"/>
            </a:pPr>
            <a:r>
              <a:rPr lang="en-US" sz="1400" dirty="0"/>
              <a:t>creating a detailed plan to support an existing schedule</a:t>
            </a:r>
          </a:p>
          <a:p>
            <a:endParaRPr lang="en-US" sz="1200" dirty="0"/>
          </a:p>
        </p:txBody>
      </p:sp>
      <p:sp>
        <p:nvSpPr>
          <p:cNvPr id="39" name="TextBox 38">
            <a:extLst>
              <a:ext uri="{FF2B5EF4-FFF2-40B4-BE49-F238E27FC236}">
                <a16:creationId xmlns:a16="http://schemas.microsoft.com/office/drawing/2014/main" id="{3ED08073-9CDA-48CB-BF01-9B4AEB47F15D}"/>
              </a:ext>
            </a:extLst>
          </p:cNvPr>
          <p:cNvSpPr txBox="1"/>
          <p:nvPr/>
        </p:nvSpPr>
        <p:spPr>
          <a:xfrm>
            <a:off x="5757603" y="1375866"/>
            <a:ext cx="1691182" cy="1323439"/>
          </a:xfrm>
          <a:prstGeom prst="rect">
            <a:avLst/>
          </a:prstGeom>
          <a:solidFill>
            <a:srgbClr val="CCECFF"/>
          </a:solidFill>
          <a:ln>
            <a:solidFill>
              <a:schemeClr val="tx1"/>
            </a:solidFill>
          </a:ln>
        </p:spPr>
        <p:txBody>
          <a:bodyPr wrap="square" rtlCol="0">
            <a:spAutoFit/>
          </a:bodyPr>
          <a:lstStyle/>
          <a:p>
            <a:pPr algn="ctr"/>
            <a:r>
              <a:rPr lang="en-US" sz="2000" b="1" dirty="0"/>
              <a:t>Reverse</a:t>
            </a:r>
          </a:p>
          <a:p>
            <a:pPr algn="ctr"/>
            <a:r>
              <a:rPr lang="en-US" sz="2000" b="1" dirty="0"/>
              <a:t>Planning</a:t>
            </a:r>
          </a:p>
          <a:p>
            <a:pPr algn="ctr"/>
            <a:r>
              <a:rPr lang="en-US" sz="2000" b="1" dirty="0"/>
              <a:t> Process</a:t>
            </a:r>
          </a:p>
          <a:p>
            <a:pPr algn="ctr"/>
            <a:r>
              <a:rPr lang="en-US" sz="2000" b="1" dirty="0"/>
              <a:t> </a:t>
            </a:r>
          </a:p>
        </p:txBody>
      </p:sp>
      <p:sp>
        <p:nvSpPr>
          <p:cNvPr id="42" name="TextBox 41">
            <a:extLst>
              <a:ext uri="{FF2B5EF4-FFF2-40B4-BE49-F238E27FC236}">
                <a16:creationId xmlns:a16="http://schemas.microsoft.com/office/drawing/2014/main" id="{07DF5AEC-96B6-400E-89AA-20477C399EF1}"/>
              </a:ext>
            </a:extLst>
          </p:cNvPr>
          <p:cNvSpPr txBox="1"/>
          <p:nvPr/>
        </p:nvSpPr>
        <p:spPr>
          <a:xfrm>
            <a:off x="7453144" y="1607157"/>
            <a:ext cx="1337917" cy="307777"/>
          </a:xfrm>
          <a:prstGeom prst="rect">
            <a:avLst/>
          </a:prstGeom>
          <a:noFill/>
        </p:spPr>
        <p:txBody>
          <a:bodyPr wrap="square" rtlCol="0">
            <a:spAutoFit/>
          </a:bodyPr>
          <a:lstStyle/>
          <a:p>
            <a:r>
              <a:rPr lang="en-US" sz="1400" dirty="0">
                <a:solidFill>
                  <a:srgbClr val="0070C0"/>
                </a:solidFill>
              </a:rPr>
              <a:t>Aligned Team</a:t>
            </a:r>
          </a:p>
        </p:txBody>
      </p:sp>
      <p:sp>
        <p:nvSpPr>
          <p:cNvPr id="43" name="TextBox 42">
            <a:extLst>
              <a:ext uri="{FF2B5EF4-FFF2-40B4-BE49-F238E27FC236}">
                <a16:creationId xmlns:a16="http://schemas.microsoft.com/office/drawing/2014/main" id="{F82EB569-76A0-49C1-A590-7D6299A55D95}"/>
              </a:ext>
            </a:extLst>
          </p:cNvPr>
          <p:cNvSpPr txBox="1"/>
          <p:nvPr/>
        </p:nvSpPr>
        <p:spPr>
          <a:xfrm>
            <a:off x="4379975" y="1274516"/>
            <a:ext cx="1284233" cy="307777"/>
          </a:xfrm>
          <a:prstGeom prst="rect">
            <a:avLst/>
          </a:prstGeom>
          <a:noFill/>
        </p:spPr>
        <p:txBody>
          <a:bodyPr wrap="square" rtlCol="0">
            <a:spAutoFit/>
          </a:bodyPr>
          <a:lstStyle/>
          <a:p>
            <a:r>
              <a:rPr lang="en-US" sz="1400" dirty="0">
                <a:solidFill>
                  <a:srgbClr val="0070C0"/>
                </a:solidFill>
              </a:rPr>
              <a:t>Stakeholders</a:t>
            </a:r>
          </a:p>
        </p:txBody>
      </p:sp>
      <p:cxnSp>
        <p:nvCxnSpPr>
          <p:cNvPr id="46" name="Straight Arrow Connector 45">
            <a:extLst>
              <a:ext uri="{FF2B5EF4-FFF2-40B4-BE49-F238E27FC236}">
                <a16:creationId xmlns:a16="http://schemas.microsoft.com/office/drawing/2014/main" id="{B619D6BD-3FFC-478D-A4C6-83184CA31104}"/>
              </a:ext>
            </a:extLst>
          </p:cNvPr>
          <p:cNvCxnSpPr>
            <a:cxnSpLocks/>
          </p:cNvCxnSpPr>
          <p:nvPr/>
        </p:nvCxnSpPr>
        <p:spPr>
          <a:xfrm>
            <a:off x="4572000" y="1933587"/>
            <a:ext cx="118872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9944CE3E-D7CB-4D44-9916-B42F9AB7C031}"/>
              </a:ext>
            </a:extLst>
          </p:cNvPr>
          <p:cNvCxnSpPr>
            <a:cxnSpLocks/>
          </p:cNvCxnSpPr>
          <p:nvPr/>
        </p:nvCxnSpPr>
        <p:spPr>
          <a:xfrm>
            <a:off x="4572000" y="2279146"/>
            <a:ext cx="118872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AE4020F8-9B67-4B50-B523-A97BBDA86AEE}"/>
              </a:ext>
            </a:extLst>
          </p:cNvPr>
          <p:cNvCxnSpPr>
            <a:cxnSpLocks/>
          </p:cNvCxnSpPr>
          <p:nvPr/>
        </p:nvCxnSpPr>
        <p:spPr>
          <a:xfrm>
            <a:off x="4572000" y="2646629"/>
            <a:ext cx="118872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77EF8540-E758-4C20-BEAE-16BB7DF44288}"/>
              </a:ext>
            </a:extLst>
          </p:cNvPr>
          <p:cNvCxnSpPr>
            <a:cxnSpLocks/>
          </p:cNvCxnSpPr>
          <p:nvPr/>
        </p:nvCxnSpPr>
        <p:spPr>
          <a:xfrm>
            <a:off x="7448785" y="1906099"/>
            <a:ext cx="118872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CA2DE6BC-0A57-4BFD-92F2-88804E8A22AE}"/>
              </a:ext>
            </a:extLst>
          </p:cNvPr>
          <p:cNvCxnSpPr/>
          <p:nvPr/>
        </p:nvCxnSpPr>
        <p:spPr>
          <a:xfrm>
            <a:off x="7448785" y="2276850"/>
            <a:ext cx="118872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8E23E923-8A33-4BE2-E434-D0D85610D3DB}"/>
              </a:ext>
            </a:extLst>
          </p:cNvPr>
          <p:cNvPicPr>
            <a:picLocks noChangeAspect="1"/>
          </p:cNvPicPr>
          <p:nvPr/>
        </p:nvPicPr>
        <p:blipFill>
          <a:blip r:embed="rId3"/>
          <a:stretch>
            <a:fillRect/>
          </a:stretch>
        </p:blipFill>
        <p:spPr>
          <a:xfrm>
            <a:off x="209746" y="3890613"/>
            <a:ext cx="3402970" cy="1713726"/>
          </a:xfrm>
          <a:prstGeom prst="rect">
            <a:avLst/>
          </a:prstGeom>
        </p:spPr>
      </p:pic>
      <p:sp>
        <p:nvSpPr>
          <p:cNvPr id="5" name="Rectangle 4">
            <a:extLst>
              <a:ext uri="{FF2B5EF4-FFF2-40B4-BE49-F238E27FC236}">
                <a16:creationId xmlns:a16="http://schemas.microsoft.com/office/drawing/2014/main" id="{05D12383-7F06-D198-DC5C-6E3137493D94}"/>
              </a:ext>
            </a:extLst>
          </p:cNvPr>
          <p:cNvSpPr txBox="1">
            <a:spLocks noChangeArrowheads="1"/>
          </p:cNvSpPr>
          <p:nvPr/>
        </p:nvSpPr>
        <p:spPr bwMode="auto">
          <a:xfrm>
            <a:off x="209746" y="5656490"/>
            <a:ext cx="3143054" cy="624829"/>
          </a:xfrm>
          <a:prstGeom prst="rect">
            <a:avLst/>
          </a:prstGeom>
          <a:solidFill>
            <a:srgbClr val="FFFFCC"/>
          </a:solidFill>
          <a:ln w="12700">
            <a:solidFill>
              <a:schemeClr val="tx1"/>
            </a:solidFill>
            <a:miter lim="800000"/>
            <a:headEnd/>
            <a:tailEnd/>
          </a:ln>
        </p:spPr>
        <p:txBody>
          <a:bodyPr/>
          <a:lstStyle/>
          <a:p>
            <a:r>
              <a:rPr lang="en-US" sz="1200" dirty="0"/>
              <a:t>Tangible products = “something you can hold in your hand” = {emails, designs, reports, approvals, manufactured items, …}</a:t>
            </a:r>
          </a:p>
          <a:p>
            <a:endParaRPr lang="en-US" sz="1100" dirty="0"/>
          </a:p>
        </p:txBody>
      </p:sp>
      <p:sp>
        <p:nvSpPr>
          <p:cNvPr id="3" name="TextBox 2">
            <a:extLst>
              <a:ext uri="{FF2B5EF4-FFF2-40B4-BE49-F238E27FC236}">
                <a16:creationId xmlns:a16="http://schemas.microsoft.com/office/drawing/2014/main" id="{431DEDFA-B2A5-1450-75FA-84F648D9B2CF}"/>
              </a:ext>
            </a:extLst>
          </p:cNvPr>
          <p:cNvSpPr txBox="1"/>
          <p:nvPr/>
        </p:nvSpPr>
        <p:spPr>
          <a:xfrm>
            <a:off x="7448785" y="1953339"/>
            <a:ext cx="1337917" cy="307777"/>
          </a:xfrm>
          <a:prstGeom prst="rect">
            <a:avLst/>
          </a:prstGeom>
          <a:noFill/>
        </p:spPr>
        <p:txBody>
          <a:bodyPr wrap="square" rtlCol="0">
            <a:spAutoFit/>
          </a:bodyPr>
          <a:lstStyle/>
          <a:p>
            <a:r>
              <a:rPr lang="en-US" sz="1400" dirty="0">
                <a:solidFill>
                  <a:srgbClr val="0070C0"/>
                </a:solidFill>
              </a:rPr>
              <a:t>Detailed Plan</a:t>
            </a:r>
          </a:p>
        </p:txBody>
      </p:sp>
      <p:sp>
        <p:nvSpPr>
          <p:cNvPr id="7" name="TextBox 6">
            <a:extLst>
              <a:ext uri="{FF2B5EF4-FFF2-40B4-BE49-F238E27FC236}">
                <a16:creationId xmlns:a16="http://schemas.microsoft.com/office/drawing/2014/main" id="{66278850-7D47-5575-5C27-785E26EF753C}"/>
              </a:ext>
            </a:extLst>
          </p:cNvPr>
          <p:cNvSpPr txBox="1"/>
          <p:nvPr/>
        </p:nvSpPr>
        <p:spPr>
          <a:xfrm>
            <a:off x="4379975" y="2317958"/>
            <a:ext cx="1188720" cy="307777"/>
          </a:xfrm>
          <a:prstGeom prst="rect">
            <a:avLst/>
          </a:prstGeom>
          <a:noFill/>
        </p:spPr>
        <p:txBody>
          <a:bodyPr wrap="square">
            <a:spAutoFit/>
          </a:bodyPr>
          <a:lstStyle/>
          <a:p>
            <a:r>
              <a:rPr lang="en-US" sz="1400" dirty="0">
                <a:solidFill>
                  <a:srgbClr val="0070C0"/>
                </a:solidFill>
              </a:rPr>
              <a:t>Documents</a:t>
            </a:r>
            <a:endParaRPr lang="en-US" sz="1400" dirty="0"/>
          </a:p>
        </p:txBody>
      </p:sp>
      <p:sp>
        <p:nvSpPr>
          <p:cNvPr id="9" name="TextBox 8">
            <a:extLst>
              <a:ext uri="{FF2B5EF4-FFF2-40B4-BE49-F238E27FC236}">
                <a16:creationId xmlns:a16="http://schemas.microsoft.com/office/drawing/2014/main" id="{97964EEE-43ED-B78D-1588-4AE88E168C93}"/>
              </a:ext>
            </a:extLst>
          </p:cNvPr>
          <p:cNvSpPr txBox="1"/>
          <p:nvPr/>
        </p:nvSpPr>
        <p:spPr>
          <a:xfrm>
            <a:off x="4379975" y="1963731"/>
            <a:ext cx="1344175" cy="307777"/>
          </a:xfrm>
          <a:prstGeom prst="rect">
            <a:avLst/>
          </a:prstGeom>
          <a:noFill/>
        </p:spPr>
        <p:txBody>
          <a:bodyPr wrap="square">
            <a:spAutoFit/>
          </a:bodyPr>
          <a:lstStyle/>
          <a:p>
            <a:r>
              <a:rPr lang="en-US" sz="1400" dirty="0">
                <a:solidFill>
                  <a:srgbClr val="0070C0"/>
                </a:solidFill>
              </a:rPr>
              <a:t>Existing Plans</a:t>
            </a:r>
          </a:p>
        </p:txBody>
      </p:sp>
      <p:sp>
        <p:nvSpPr>
          <p:cNvPr id="11" name="TextBox 10">
            <a:extLst>
              <a:ext uri="{FF2B5EF4-FFF2-40B4-BE49-F238E27FC236}">
                <a16:creationId xmlns:a16="http://schemas.microsoft.com/office/drawing/2014/main" id="{9E8F7ACF-6809-F4D7-D31F-B411D698E065}"/>
              </a:ext>
            </a:extLst>
          </p:cNvPr>
          <p:cNvSpPr txBox="1"/>
          <p:nvPr/>
        </p:nvSpPr>
        <p:spPr>
          <a:xfrm>
            <a:off x="4379975" y="1604916"/>
            <a:ext cx="1119515" cy="307777"/>
          </a:xfrm>
          <a:prstGeom prst="rect">
            <a:avLst/>
          </a:prstGeom>
          <a:noFill/>
        </p:spPr>
        <p:txBody>
          <a:bodyPr wrap="square">
            <a:spAutoFit/>
          </a:bodyPr>
          <a:lstStyle/>
          <a:p>
            <a:r>
              <a:rPr lang="en-US" sz="1400" dirty="0">
                <a:solidFill>
                  <a:srgbClr val="0070C0"/>
                </a:solidFill>
              </a:rPr>
              <a:t>Objectives</a:t>
            </a:r>
          </a:p>
        </p:txBody>
      </p:sp>
      <p:cxnSp>
        <p:nvCxnSpPr>
          <p:cNvPr id="12" name="Straight Arrow Connector 11">
            <a:extLst>
              <a:ext uri="{FF2B5EF4-FFF2-40B4-BE49-F238E27FC236}">
                <a16:creationId xmlns:a16="http://schemas.microsoft.com/office/drawing/2014/main" id="{B47A6743-331A-A357-6978-E4A130C6E202}"/>
              </a:ext>
            </a:extLst>
          </p:cNvPr>
          <p:cNvCxnSpPr>
            <a:cxnSpLocks/>
          </p:cNvCxnSpPr>
          <p:nvPr/>
        </p:nvCxnSpPr>
        <p:spPr>
          <a:xfrm>
            <a:off x="4572000" y="1574616"/>
            <a:ext cx="118872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A8F5AAB-17B6-5681-B884-0F5106D9B31B}"/>
              </a:ext>
            </a:extLst>
          </p:cNvPr>
          <p:cNvSpPr txBox="1"/>
          <p:nvPr/>
        </p:nvSpPr>
        <p:spPr>
          <a:xfrm>
            <a:off x="510937" y="3564311"/>
            <a:ext cx="2759089" cy="338554"/>
          </a:xfrm>
          <a:prstGeom prst="rect">
            <a:avLst/>
          </a:prstGeom>
          <a:noFill/>
        </p:spPr>
        <p:txBody>
          <a:bodyPr wrap="none" rtlCol="0">
            <a:spAutoFit/>
          </a:bodyPr>
          <a:lstStyle/>
          <a:p>
            <a:r>
              <a:rPr lang="en-US" sz="1600" b="1" dirty="0"/>
              <a:t>Reverse Planning Process</a:t>
            </a:r>
          </a:p>
        </p:txBody>
      </p:sp>
      <p:sp>
        <p:nvSpPr>
          <p:cNvPr id="14" name="Oval 13">
            <a:extLst>
              <a:ext uri="{FF2B5EF4-FFF2-40B4-BE49-F238E27FC236}">
                <a16:creationId xmlns:a16="http://schemas.microsoft.com/office/drawing/2014/main" id="{15CCD240-C23F-50F1-581E-24A93C9446D1}"/>
              </a:ext>
            </a:extLst>
          </p:cNvPr>
          <p:cNvSpPr>
            <a:spLocks noChangeAspect="1"/>
          </p:cNvSpPr>
          <p:nvPr/>
        </p:nvSpPr>
        <p:spPr>
          <a:xfrm>
            <a:off x="1076242" y="3902865"/>
            <a:ext cx="182880" cy="182880"/>
          </a:xfrm>
          <a:prstGeom prst="ellipse">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16" name="Oval 15">
            <a:extLst>
              <a:ext uri="{FF2B5EF4-FFF2-40B4-BE49-F238E27FC236}">
                <a16:creationId xmlns:a16="http://schemas.microsoft.com/office/drawing/2014/main" id="{A59DABD5-43CF-A857-65EB-FC78485ADB7B}"/>
              </a:ext>
            </a:extLst>
          </p:cNvPr>
          <p:cNvSpPr>
            <a:spLocks noChangeAspect="1"/>
          </p:cNvSpPr>
          <p:nvPr/>
        </p:nvSpPr>
        <p:spPr>
          <a:xfrm>
            <a:off x="2008010" y="4581150"/>
            <a:ext cx="182880" cy="182880"/>
          </a:xfrm>
          <a:prstGeom prst="ellipse">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17" name="Oval 16">
            <a:extLst>
              <a:ext uri="{FF2B5EF4-FFF2-40B4-BE49-F238E27FC236}">
                <a16:creationId xmlns:a16="http://schemas.microsoft.com/office/drawing/2014/main" id="{CE96623C-6489-E897-8A03-B13DE10E0284}"/>
              </a:ext>
            </a:extLst>
          </p:cNvPr>
          <p:cNvSpPr>
            <a:spLocks noChangeAspect="1"/>
          </p:cNvSpPr>
          <p:nvPr/>
        </p:nvSpPr>
        <p:spPr>
          <a:xfrm>
            <a:off x="1499600" y="5166370"/>
            <a:ext cx="182880" cy="182880"/>
          </a:xfrm>
          <a:prstGeom prst="ellipse">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18" name="Oval 17">
            <a:extLst>
              <a:ext uri="{FF2B5EF4-FFF2-40B4-BE49-F238E27FC236}">
                <a16:creationId xmlns:a16="http://schemas.microsoft.com/office/drawing/2014/main" id="{6DBCAAA7-E99F-85F6-34D7-E87DD53A6CA1}"/>
              </a:ext>
            </a:extLst>
          </p:cNvPr>
          <p:cNvSpPr>
            <a:spLocks noChangeAspect="1"/>
          </p:cNvSpPr>
          <p:nvPr/>
        </p:nvSpPr>
        <p:spPr>
          <a:xfrm>
            <a:off x="2430465" y="3917314"/>
            <a:ext cx="182880" cy="182880"/>
          </a:xfrm>
          <a:prstGeom prst="ellipse">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Tree>
    <p:extLst>
      <p:ext uri="{BB962C8B-B14F-4D97-AF65-F5344CB8AC3E}">
        <p14:creationId xmlns:p14="http://schemas.microsoft.com/office/powerpoint/2010/main" val="71445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Line 6"/>
          <p:cNvSpPr>
            <a:spLocks noChangeShapeType="1"/>
          </p:cNvSpPr>
          <p:nvPr/>
        </p:nvSpPr>
        <p:spPr bwMode="auto">
          <a:xfrm>
            <a:off x="0" y="625435"/>
            <a:ext cx="9144000" cy="0"/>
          </a:xfrm>
          <a:prstGeom prst="line">
            <a:avLst/>
          </a:prstGeom>
          <a:noFill/>
          <a:ln w="9525">
            <a:solidFill>
              <a:schemeClr val="tx1"/>
            </a:solidFill>
            <a:round/>
            <a:headEnd/>
            <a:tailEnd/>
          </a:ln>
          <a:effectLst/>
        </p:spPr>
        <p:txBody>
          <a:bodyPr/>
          <a:lstStyle/>
          <a:p>
            <a:endParaRPr lang="en-US"/>
          </a:p>
        </p:txBody>
      </p:sp>
      <p:sp>
        <p:nvSpPr>
          <p:cNvPr id="18" name="Rectangle 150"/>
          <p:cNvSpPr>
            <a:spLocks noChangeArrowheads="1"/>
          </p:cNvSpPr>
          <p:nvPr/>
        </p:nvSpPr>
        <p:spPr bwMode="auto">
          <a:xfrm>
            <a:off x="162336" y="76200"/>
            <a:ext cx="8981663" cy="523220"/>
          </a:xfrm>
          <a:prstGeom prst="rect">
            <a:avLst/>
          </a:prstGeom>
          <a:noFill/>
          <a:ln w="9525">
            <a:noFill/>
            <a:miter lim="800000"/>
            <a:headEnd/>
            <a:tailEnd/>
          </a:ln>
          <a:effectLst/>
        </p:spPr>
        <p:txBody>
          <a:bodyPr wrap="square">
            <a:spAutoFit/>
          </a:bodyPr>
          <a:lstStyle/>
          <a:p>
            <a:r>
              <a:rPr lang="en-US" sz="2800" b="1" dirty="0"/>
              <a:t>Reverse Planning – Example – Sending out a report</a:t>
            </a:r>
          </a:p>
        </p:txBody>
      </p:sp>
      <p:sp>
        <p:nvSpPr>
          <p:cNvPr id="19" name="TextBox 18">
            <a:extLst>
              <a:ext uri="{FF2B5EF4-FFF2-40B4-BE49-F238E27FC236}">
                <a16:creationId xmlns:a16="http://schemas.microsoft.com/office/drawing/2014/main" id="{CD4768A1-4E17-4AF0-A49C-882D2B200178}"/>
              </a:ext>
            </a:extLst>
          </p:cNvPr>
          <p:cNvSpPr txBox="1"/>
          <p:nvPr/>
        </p:nvSpPr>
        <p:spPr>
          <a:xfrm>
            <a:off x="0" y="6618357"/>
            <a:ext cx="2866490" cy="230832"/>
          </a:xfrm>
          <a:prstGeom prst="rect">
            <a:avLst/>
          </a:prstGeom>
          <a:noFill/>
        </p:spPr>
        <p:txBody>
          <a:bodyPr wrap="none" rtlCol="0">
            <a:spAutoFit/>
          </a:bodyPr>
          <a:lstStyle/>
          <a:p>
            <a:pPr>
              <a:buNone/>
            </a:pPr>
            <a:r>
              <a:rPr lang="en-US" sz="900" dirty="0">
                <a:solidFill>
                  <a:schemeClr val="bg1">
                    <a:lumMod val="50000"/>
                  </a:schemeClr>
                </a:solidFill>
              </a:rPr>
              <a:t>Copyright © 2022 Dan Zwillinger. All rights reserved.</a:t>
            </a:r>
          </a:p>
        </p:txBody>
      </p:sp>
      <p:sp>
        <p:nvSpPr>
          <p:cNvPr id="7" name="TextBox 6">
            <a:extLst>
              <a:ext uri="{FF2B5EF4-FFF2-40B4-BE49-F238E27FC236}">
                <a16:creationId xmlns:a16="http://schemas.microsoft.com/office/drawing/2014/main" id="{65B61739-676A-ACD5-E2A9-B55CFF156CDC}"/>
              </a:ext>
            </a:extLst>
          </p:cNvPr>
          <p:cNvSpPr txBox="1"/>
          <p:nvPr/>
        </p:nvSpPr>
        <p:spPr>
          <a:xfrm>
            <a:off x="158880" y="4696365"/>
            <a:ext cx="8826239" cy="1815882"/>
          </a:xfrm>
          <a:prstGeom prst="rect">
            <a:avLst/>
          </a:prstGeom>
          <a:solidFill>
            <a:schemeClr val="bg1">
              <a:lumMod val="95000"/>
            </a:schemeClr>
          </a:solidFill>
        </p:spPr>
        <p:txBody>
          <a:bodyPr wrap="square" rtlCol="0">
            <a:spAutoFit/>
          </a:bodyPr>
          <a:lstStyle/>
          <a:p>
            <a:pPr marL="342900" indent="-342900">
              <a:buFont typeface="+mj-lt"/>
              <a:buAutoNum type="arabicPeriod"/>
            </a:pPr>
            <a:r>
              <a:rPr lang="en-US" sz="1400" dirty="0"/>
              <a:t>This flow chart was created right to left, starting with the desired final result (box with red border).</a:t>
            </a:r>
          </a:p>
          <a:p>
            <a:pPr marL="342900" indent="-342900">
              <a:buFont typeface="+mj-lt"/>
              <a:buAutoNum type="arabicPeriod"/>
            </a:pPr>
            <a:r>
              <a:rPr lang="en-US" sz="1400" dirty="0"/>
              <a:t>First, the blue boxes were created; each of them is a “thing” (noun), something you can hold in your hand.</a:t>
            </a:r>
          </a:p>
          <a:p>
            <a:pPr marL="342900" indent="-342900">
              <a:buFont typeface="+mj-lt"/>
              <a:buAutoNum type="arabicPeriod"/>
            </a:pPr>
            <a:r>
              <a:rPr lang="en-US" sz="1400" dirty="0"/>
              <a:t>Second, a few of the needed yellow boxes were defined; they define “who” does “what” to create what is in the blue boxes. </a:t>
            </a:r>
          </a:p>
          <a:p>
            <a:pPr marL="342900" indent="-342900">
              <a:buFont typeface="+mj-lt"/>
              <a:buAutoNum type="arabicPeriod"/>
            </a:pPr>
            <a:r>
              <a:rPr lang="en-US" sz="1400" dirty="0"/>
              <a:t>Finally, the sender and receiver of each blue box (defined in the yellow box) negotiate the timeline, the inputs and outputs, and where the documents will be placed (this information is in the green boxes).</a:t>
            </a:r>
          </a:p>
          <a:p>
            <a:pPr marL="342900" indent="-342900">
              <a:buFont typeface="+mj-lt"/>
              <a:buAutoNum type="arabicPeriod"/>
            </a:pPr>
            <a:r>
              <a:rPr lang="en-US" sz="1400" dirty="0"/>
              <a:t>It takes much work to create a complete flowchart. However, when complete, it is clear to everyone what the process is, how long it will take, and who is responsible for what activities.</a:t>
            </a:r>
          </a:p>
        </p:txBody>
      </p:sp>
      <p:pic>
        <p:nvPicPr>
          <p:cNvPr id="9" name="Picture 8">
            <a:extLst>
              <a:ext uri="{FF2B5EF4-FFF2-40B4-BE49-F238E27FC236}">
                <a16:creationId xmlns:a16="http://schemas.microsoft.com/office/drawing/2014/main" id="{D58F5E76-1DEC-CFB3-18CD-2123D1558CC1}"/>
              </a:ext>
            </a:extLst>
          </p:cNvPr>
          <p:cNvPicPr>
            <a:picLocks noChangeAspect="1"/>
          </p:cNvPicPr>
          <p:nvPr/>
        </p:nvPicPr>
        <p:blipFill>
          <a:blip r:embed="rId3"/>
          <a:stretch>
            <a:fillRect/>
          </a:stretch>
        </p:blipFill>
        <p:spPr>
          <a:xfrm>
            <a:off x="693095" y="779055"/>
            <a:ext cx="7450570" cy="3834623"/>
          </a:xfrm>
          <a:prstGeom prst="rect">
            <a:avLst/>
          </a:prstGeom>
        </p:spPr>
      </p:pic>
    </p:spTree>
    <p:extLst>
      <p:ext uri="{BB962C8B-B14F-4D97-AF65-F5344CB8AC3E}">
        <p14:creationId xmlns:p14="http://schemas.microsoft.com/office/powerpoint/2010/main" val="1928918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36"/>
          <p:cNvSpPr txBox="1">
            <a:spLocks noChangeArrowheads="1"/>
          </p:cNvSpPr>
          <p:nvPr/>
        </p:nvSpPr>
        <p:spPr bwMode="auto">
          <a:xfrm>
            <a:off x="228599" y="76200"/>
            <a:ext cx="86733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sz="2800" b="1" dirty="0"/>
              <a:t>Reverse Planning </a:t>
            </a:r>
            <a:r>
              <a:rPr lang="en-US" altLang="en-US" sz="2800" b="1">
                <a:solidFill>
                  <a:srgbClr val="000000"/>
                </a:solidFill>
              </a:rPr>
              <a:t>– Notes</a:t>
            </a:r>
            <a:endParaRPr lang="en-US" altLang="en-US" sz="2800" b="1" dirty="0">
              <a:solidFill>
                <a:srgbClr val="000000"/>
              </a:solidFill>
            </a:endParaRPr>
          </a:p>
        </p:txBody>
      </p:sp>
      <p:sp>
        <p:nvSpPr>
          <p:cNvPr id="4" name="TextBox 3">
            <a:extLst>
              <a:ext uri="{FF2B5EF4-FFF2-40B4-BE49-F238E27FC236}">
                <a16:creationId xmlns:a16="http://schemas.microsoft.com/office/drawing/2014/main" id="{83253CC5-4D2A-46AB-B279-E209A31A6ABC}"/>
              </a:ext>
            </a:extLst>
          </p:cNvPr>
          <p:cNvSpPr txBox="1"/>
          <p:nvPr/>
        </p:nvSpPr>
        <p:spPr>
          <a:xfrm>
            <a:off x="514350" y="723900"/>
            <a:ext cx="4114800" cy="400110"/>
          </a:xfrm>
          <a:prstGeom prst="rect">
            <a:avLst/>
          </a:prstGeom>
          <a:noFill/>
        </p:spPr>
        <p:txBody>
          <a:bodyPr wrap="square" rtlCol="0">
            <a:spAutoFit/>
          </a:bodyPr>
          <a:lstStyle/>
          <a:p>
            <a:pPr algn="ctr">
              <a:buNone/>
            </a:pPr>
            <a:r>
              <a:rPr lang="en-US" sz="2000" dirty="0"/>
              <a:t>Slide 1</a:t>
            </a:r>
          </a:p>
        </p:txBody>
      </p:sp>
      <p:sp>
        <p:nvSpPr>
          <p:cNvPr id="27" name="TextBox 26">
            <a:extLst>
              <a:ext uri="{FF2B5EF4-FFF2-40B4-BE49-F238E27FC236}">
                <a16:creationId xmlns:a16="http://schemas.microsoft.com/office/drawing/2014/main" id="{C810558E-45B5-4362-943B-40FE4163BADE}"/>
              </a:ext>
            </a:extLst>
          </p:cNvPr>
          <p:cNvSpPr txBox="1"/>
          <p:nvPr/>
        </p:nvSpPr>
        <p:spPr>
          <a:xfrm>
            <a:off x="4762501" y="723900"/>
            <a:ext cx="4114799" cy="400110"/>
          </a:xfrm>
          <a:prstGeom prst="rect">
            <a:avLst/>
          </a:prstGeom>
          <a:noFill/>
        </p:spPr>
        <p:txBody>
          <a:bodyPr wrap="square" rtlCol="0">
            <a:spAutoFit/>
          </a:bodyPr>
          <a:lstStyle/>
          <a:p>
            <a:pPr algn="ctr">
              <a:buNone/>
            </a:pPr>
            <a:r>
              <a:rPr lang="en-US" sz="2000" dirty="0"/>
              <a:t>Slide 2</a:t>
            </a:r>
          </a:p>
        </p:txBody>
      </p:sp>
      <p:cxnSp>
        <p:nvCxnSpPr>
          <p:cNvPr id="6" name="Straight Connector 5">
            <a:extLst>
              <a:ext uri="{FF2B5EF4-FFF2-40B4-BE49-F238E27FC236}">
                <a16:creationId xmlns:a16="http://schemas.microsoft.com/office/drawing/2014/main" id="{0213A775-8F53-462A-AEDE-6F4FA49E2843}"/>
              </a:ext>
            </a:extLst>
          </p:cNvPr>
          <p:cNvCxnSpPr/>
          <p:nvPr/>
        </p:nvCxnSpPr>
        <p:spPr bwMode="auto">
          <a:xfrm>
            <a:off x="1924050" y="2000250"/>
            <a:ext cx="914400" cy="914400"/>
          </a:xfrm>
          <a:prstGeom prst="line">
            <a:avLst/>
          </a:prstGeom>
          <a:noFill/>
          <a:ln w="3175" cap="flat" cmpd="sng" algn="ctr">
            <a:noFill/>
            <a:prstDash val="solid"/>
            <a:round/>
            <a:headEnd type="none" w="med" len="med"/>
            <a:tailEnd type="none" w="med" len="med"/>
          </a:ln>
          <a:effectLst/>
        </p:spPr>
      </p:cxnSp>
      <p:sp>
        <p:nvSpPr>
          <p:cNvPr id="10" name="TextBox 9">
            <a:extLst>
              <a:ext uri="{FF2B5EF4-FFF2-40B4-BE49-F238E27FC236}">
                <a16:creationId xmlns:a16="http://schemas.microsoft.com/office/drawing/2014/main" id="{FDD68932-B129-4895-BCCC-E11021D776F0}"/>
              </a:ext>
            </a:extLst>
          </p:cNvPr>
          <p:cNvSpPr txBox="1"/>
          <p:nvPr/>
        </p:nvSpPr>
        <p:spPr>
          <a:xfrm>
            <a:off x="514350" y="1168400"/>
            <a:ext cx="4114800" cy="4401205"/>
          </a:xfrm>
          <a:prstGeom prst="rect">
            <a:avLst/>
          </a:prstGeom>
          <a:solidFill>
            <a:schemeClr val="bg1">
              <a:lumMod val="95000"/>
            </a:schemeClr>
          </a:solidFill>
          <a:ln>
            <a:solidFill>
              <a:schemeClr val="tx1"/>
            </a:solidFill>
          </a:ln>
        </p:spPr>
        <p:txBody>
          <a:bodyPr wrap="square" rtlCol="0">
            <a:spAutoFit/>
          </a:bodyPr>
          <a:lstStyle/>
          <a:p>
            <a:pPr marL="342900" indent="-342900">
              <a:buFont typeface="+mj-lt"/>
              <a:buAutoNum type="arabicPeriod"/>
            </a:pPr>
            <a:r>
              <a:rPr lang="en-US" sz="1400" dirty="0">
                <a:latin typeface="+mn-lt"/>
              </a:rPr>
              <a:t>“Forward planning,” what  we naturally tend to do, is planning to meet a goal by laying out sequential steps, starting from “now.” This often includes unneeded and wasteful steps.</a:t>
            </a:r>
          </a:p>
          <a:p>
            <a:pPr marL="342900" indent="-342900">
              <a:buFont typeface="+mj-lt"/>
              <a:buAutoNum type="arabicPeriod"/>
            </a:pPr>
            <a:r>
              <a:rPr lang="en-US" sz="1400" dirty="0">
                <a:latin typeface="+mn-lt"/>
              </a:rPr>
              <a:t>Reverse planning starts with the goal and then asks the same question over and over – going backward in the process – “What is minimal effort needed to get to this step?”</a:t>
            </a:r>
          </a:p>
          <a:p>
            <a:pPr marL="342900" indent="-342900">
              <a:buFont typeface="+mj-lt"/>
              <a:buAutoNum type="arabicPeriod"/>
            </a:pPr>
            <a:r>
              <a:rPr lang="en-US" sz="1400" dirty="0">
                <a:latin typeface="+mn-lt"/>
              </a:rPr>
              <a:t>A formal 3-step process for reverse planning is as follows:</a:t>
            </a:r>
          </a:p>
          <a:p>
            <a:pPr marL="800100" lvl="1" indent="-342900">
              <a:buFont typeface="+mj-lt"/>
              <a:buAutoNum type="alphaUcPeriod"/>
            </a:pPr>
            <a:r>
              <a:rPr lang="en-US" sz="1400" dirty="0">
                <a:latin typeface="+mn-lt"/>
              </a:rPr>
              <a:t>Create a sequential sets of “products” (e.g., documents, prototypes, emails)</a:t>
            </a:r>
          </a:p>
          <a:p>
            <a:pPr marL="800100" lvl="1" indent="-342900">
              <a:buFont typeface="+mj-lt"/>
              <a:buAutoNum type="alphaUcPeriod"/>
            </a:pPr>
            <a:r>
              <a:rPr lang="en-US" sz="1400" dirty="0">
                <a:latin typeface="+mn-lt"/>
              </a:rPr>
              <a:t>For each “product,” determine “what” needs to be done (e.g., “write memo”)</a:t>
            </a:r>
          </a:p>
          <a:p>
            <a:pPr marL="800100" lvl="1" indent="-342900">
              <a:buFont typeface="+mj-lt"/>
              <a:buAutoNum type="alphaUcPeriod"/>
            </a:pPr>
            <a:r>
              <a:rPr lang="en-US" sz="1400" dirty="0">
                <a:latin typeface="+mn-lt"/>
              </a:rPr>
              <a:t>For each “what”, determine who the creator and recipient are, and get them to agree on the content and timeline (e.g., Alice creates a specific design which includes XX and </a:t>
            </a:r>
            <a:r>
              <a:rPr lang="en-US" sz="1400" dirty="0" err="1">
                <a:latin typeface="+mn-lt"/>
              </a:rPr>
              <a:t>YY</a:t>
            </a:r>
            <a:r>
              <a:rPr lang="en-US" sz="1400" dirty="0">
                <a:latin typeface="+mn-lt"/>
              </a:rPr>
              <a:t>, it is created in one week, and it is used by Bob).</a:t>
            </a:r>
          </a:p>
        </p:txBody>
      </p:sp>
      <p:sp>
        <p:nvSpPr>
          <p:cNvPr id="32" name="TextBox 31">
            <a:extLst>
              <a:ext uri="{FF2B5EF4-FFF2-40B4-BE49-F238E27FC236}">
                <a16:creationId xmlns:a16="http://schemas.microsoft.com/office/drawing/2014/main" id="{CD2E6C37-3D60-4075-B12A-95857B601D06}"/>
              </a:ext>
            </a:extLst>
          </p:cNvPr>
          <p:cNvSpPr txBox="1"/>
          <p:nvPr/>
        </p:nvSpPr>
        <p:spPr>
          <a:xfrm>
            <a:off x="4762502" y="1168400"/>
            <a:ext cx="4114800" cy="2893100"/>
          </a:xfrm>
          <a:prstGeom prst="rect">
            <a:avLst/>
          </a:prstGeom>
          <a:solidFill>
            <a:schemeClr val="bg1">
              <a:lumMod val="95000"/>
            </a:schemeClr>
          </a:solidFill>
          <a:ln>
            <a:solidFill>
              <a:schemeClr val="tx1"/>
            </a:solidFill>
          </a:ln>
        </p:spPr>
        <p:txBody>
          <a:bodyPr wrap="square" rtlCol="0">
            <a:spAutoFit/>
          </a:bodyPr>
          <a:lstStyle/>
          <a:p>
            <a:pPr marL="342900" indent="-342900">
              <a:buFont typeface="+mj-lt"/>
              <a:buAutoNum type="arabicPeriod"/>
            </a:pPr>
            <a:r>
              <a:rPr lang="en-US" sz="1400" dirty="0"/>
              <a:t>The length of the exercise depends on the complexity of the goal. A large project (e.g., tens of millions of dollars) may take a month by a large team.</a:t>
            </a:r>
          </a:p>
          <a:p>
            <a:pPr marL="342900" indent="-342900">
              <a:buFont typeface="+mj-lt"/>
              <a:buAutoNum type="arabicPeriod"/>
            </a:pPr>
            <a:r>
              <a:rPr lang="en-US" sz="1400" dirty="0"/>
              <a:t>Creating a reverse plan is an iterative process. Each iteration will likely </a:t>
            </a:r>
          </a:p>
          <a:p>
            <a:pPr marL="800100" lvl="1" indent="-342900">
              <a:buFont typeface="+mj-lt"/>
              <a:buAutoNum type="alphaUcPeriod"/>
            </a:pPr>
            <a:r>
              <a:rPr lang="en-US" sz="1400" dirty="0"/>
              <a:t>re-organize the activities</a:t>
            </a:r>
          </a:p>
          <a:p>
            <a:pPr marL="800100" lvl="1" indent="-342900">
              <a:buFont typeface="+mj-lt"/>
              <a:buAutoNum type="alphaUcPeriod"/>
            </a:pPr>
            <a:r>
              <a:rPr lang="en-US" sz="1400" dirty="0"/>
              <a:t>Increase the detail in each activity</a:t>
            </a:r>
          </a:p>
          <a:p>
            <a:pPr marL="342900" indent="-342900">
              <a:buFont typeface="+mj-lt"/>
              <a:buAutoNum type="arabicPeriod"/>
            </a:pPr>
            <a:r>
              <a:rPr lang="en-US" sz="1400" dirty="0"/>
              <a:t>Using stickie notes and string (literally!) on a large surface (e.g., an entire wall) is sometimes needed. This allows easy re-planning as more details are filled in and the whole process is better understood.</a:t>
            </a:r>
          </a:p>
        </p:txBody>
      </p:sp>
      <p:sp>
        <p:nvSpPr>
          <p:cNvPr id="14" name="TextBox 13">
            <a:extLst>
              <a:ext uri="{FF2B5EF4-FFF2-40B4-BE49-F238E27FC236}">
                <a16:creationId xmlns:a16="http://schemas.microsoft.com/office/drawing/2014/main" id="{5270058A-1D4B-434C-A6C9-EBD78D843882}"/>
              </a:ext>
            </a:extLst>
          </p:cNvPr>
          <p:cNvSpPr txBox="1"/>
          <p:nvPr/>
        </p:nvSpPr>
        <p:spPr>
          <a:xfrm>
            <a:off x="0" y="6618357"/>
            <a:ext cx="2866490" cy="230832"/>
          </a:xfrm>
          <a:prstGeom prst="rect">
            <a:avLst/>
          </a:prstGeom>
          <a:noFill/>
        </p:spPr>
        <p:txBody>
          <a:bodyPr wrap="none" rtlCol="0">
            <a:spAutoFit/>
          </a:bodyPr>
          <a:lstStyle/>
          <a:p>
            <a:pPr>
              <a:buNone/>
            </a:pPr>
            <a:r>
              <a:rPr lang="en-US" sz="900" dirty="0">
                <a:solidFill>
                  <a:schemeClr val="bg1">
                    <a:lumMod val="50000"/>
                  </a:schemeClr>
                </a:solidFill>
              </a:rPr>
              <a:t>Copyright © 2022 Dan Zwillinger. All rights reserved.</a:t>
            </a:r>
          </a:p>
        </p:txBody>
      </p:sp>
    </p:spTree>
    <p:extLst>
      <p:ext uri="{BB962C8B-B14F-4D97-AF65-F5344CB8AC3E}">
        <p14:creationId xmlns:p14="http://schemas.microsoft.com/office/powerpoint/2010/main" val="7526243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659</Words>
  <Application>Microsoft Office PowerPoint</Application>
  <PresentationFormat>On-screen Show (4:3)</PresentationFormat>
  <Paragraphs>61</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Default Design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2022-06-18T03:19:20Z</dcterms:created>
  <dcterms:modified xsi:type="dcterms:W3CDTF">2024-11-01T14:03:44Z</dcterms:modified>
</cp:coreProperties>
</file>