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1270" r:id="rId2"/>
    <p:sldId id="268" r:id="rId3"/>
    <p:sldId id="126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DDE1"/>
    <a:srgbClr val="E6E6E6"/>
    <a:srgbClr val="FFFFFF"/>
    <a:srgbClr val="438C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7" autoAdjust="0"/>
    <p:restoredTop sz="94660"/>
  </p:normalViewPr>
  <p:slideViewPr>
    <p:cSldViewPr snapToGrid="0">
      <p:cViewPr varScale="1">
        <p:scale>
          <a:sx n="85" d="100"/>
          <a:sy n="85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F852D7-F6C8-410B-A99B-AF8371F4877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BF0B32-EF87-4CE7-8BB0-AA8333FF7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340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5AB3837C-C681-D800-B198-E379C07FE8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ACC92669-A04B-4D61-954C-D62FDC95C0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54680E3B-7C7D-4D70-89E4-7681C4B2AA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A83F4E-8DE7-4A6B-A17B-8447FBA049AA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1176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DF777BEE-AA98-9473-F4EB-1E75CBF4B4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F981CF97-57A2-919F-314D-BBD5A24F8C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839061E7-AC02-B02E-F0B0-35A74A394E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65D909-8F2A-487C-B4DE-909447D25D54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70385B5-46C4-C0DF-EFF5-87E1E748AC1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DE1D596B-CE6E-986A-F69B-3CD97A4BE5A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5FFFA6E8-5247-7412-0970-7A2690F29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AB7495-1484-46A7-8EC5-C4A641FAB8EF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3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738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21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904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585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579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562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036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107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327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98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85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DDF54-D2F9-4CC4-AF1C-FE000AEEA61A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882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BB96A89E-9A6C-EDC7-B7CD-E233422CFAB1}"/>
              </a:ext>
            </a:extLst>
          </p:cNvPr>
          <p:cNvSpPr/>
          <p:nvPr/>
        </p:nvSpPr>
        <p:spPr>
          <a:xfrm>
            <a:off x="3880860" y="1980400"/>
            <a:ext cx="5136139" cy="990445"/>
          </a:xfrm>
          <a:prstGeom prst="triangle">
            <a:avLst>
              <a:gd name="adj" fmla="val 42109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3075" name="Rectangle 150">
            <a:extLst>
              <a:ext uri="{FF2B5EF4-FFF2-40B4-BE49-F238E27FC236}">
                <a16:creationId xmlns:a16="http://schemas.microsoft.com/office/drawing/2014/main" id="{82A0C86E-8B4F-948F-814E-046F1F883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4410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/>
              <a:t>Reverse Brainstorming</a:t>
            </a:r>
          </a:p>
        </p:txBody>
      </p:sp>
      <p:sp>
        <p:nvSpPr>
          <p:cNvPr id="3076" name="Text Box 161">
            <a:extLst>
              <a:ext uri="{FF2B5EF4-FFF2-40B4-BE49-F238E27FC236}">
                <a16:creationId xmlns:a16="http://schemas.microsoft.com/office/drawing/2014/main" id="{D6A297CC-1EBF-49B8-DBD2-BDBBC1720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8763" y="74613"/>
            <a:ext cx="22621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="1" dirty="0"/>
              <a:t>Problem</a:t>
            </a:r>
          </a:p>
          <a:p>
            <a:pPr eaLnBrk="1" hangingPunct="1"/>
            <a:r>
              <a:rPr lang="en-US" altLang="en-US" sz="1600" dirty="0"/>
              <a:t>How to identify ideas to solve a problem?</a:t>
            </a:r>
            <a:endParaRPr lang="en-US" altLang="en-US" b="1" i="1" u="sng" dirty="0"/>
          </a:p>
        </p:txBody>
      </p:sp>
      <p:sp>
        <p:nvSpPr>
          <p:cNvPr id="3077" name="Line 165">
            <a:extLst>
              <a:ext uri="{FF2B5EF4-FFF2-40B4-BE49-F238E27FC236}">
                <a16:creationId xmlns:a16="http://schemas.microsoft.com/office/drawing/2014/main" id="{D0BDFCFA-8F59-3186-7ACE-B27130904795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Line 166">
            <a:extLst>
              <a:ext uri="{FF2B5EF4-FFF2-40B4-BE49-F238E27FC236}">
                <a16:creationId xmlns:a16="http://schemas.microsoft.com/office/drawing/2014/main" id="{582D008A-D2EA-304F-87A8-893388D7FC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89525" y="2063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 Box 152">
            <a:extLst>
              <a:ext uri="{FF2B5EF4-FFF2-40B4-BE49-F238E27FC236}">
                <a16:creationId xmlns:a16="http://schemas.microsoft.com/office/drawing/2014/main" id="{8AB95115-47B5-8A07-55F3-014484F84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0255" y="2952095"/>
            <a:ext cx="5029200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28600" indent="-228600">
              <a:buFontTx/>
              <a:buAutoNum type="arabicPeriod"/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Clearly identify the problem to be solved.</a:t>
            </a:r>
          </a:p>
          <a:p>
            <a:pPr marL="228600" indent="-228600" eaLnBrk="1" hangingPunct="1">
              <a:spcBef>
                <a:spcPts val="0"/>
              </a:spcBef>
              <a:buFontTx/>
              <a:buAutoNum type="arabicPeriod"/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Reverse the problem statement in one of two ways</a:t>
            </a:r>
          </a:p>
          <a:p>
            <a:pPr marL="800100" lvl="1" indent="-342900">
              <a:buFont typeface="+mj-lt"/>
              <a:buAutoNum type="alphaUcPeriod"/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Instead of "How do I solve this problem?" create the reverse problem                     "How could I cause the problem?“</a:t>
            </a:r>
          </a:p>
          <a:p>
            <a:pPr marL="800100" lvl="1" indent="-342900">
              <a:buFont typeface="+mj-lt"/>
              <a:buAutoNum type="alphaUcPeriod"/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Instead of "How do I achieve these results?" create the reverse problem                    "How could I achieve the opposite results?"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Brainstorm answers to solve the reverse problem (do not reject any ideas).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For each of the reverse problem ideas, attempt to find solutions to the original problem.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Prioritize the solutions to the original problem.</a:t>
            </a:r>
          </a:p>
        </p:txBody>
      </p:sp>
      <p:sp>
        <p:nvSpPr>
          <p:cNvPr id="3080" name="Rectangle 32">
            <a:extLst>
              <a:ext uri="{FF2B5EF4-FFF2-40B4-BE49-F238E27FC236}">
                <a16:creationId xmlns:a16="http://schemas.microsoft.com/office/drawing/2014/main" id="{67B1F53B-8B49-780D-35B8-8FD513044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2862" y="1379537"/>
            <a:ext cx="2103120" cy="1017161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square" lIns="92927" tIns="46462" rIns="92927" bIns="46462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b="1" dirty="0"/>
              <a:t>Reverse Brainstorming Process     </a:t>
            </a:r>
          </a:p>
        </p:txBody>
      </p:sp>
      <p:cxnSp>
        <p:nvCxnSpPr>
          <p:cNvPr id="3081" name="Straight Arrow Connector 47">
            <a:extLst>
              <a:ext uri="{FF2B5EF4-FFF2-40B4-BE49-F238E27FC236}">
                <a16:creationId xmlns:a16="http://schemas.microsoft.com/office/drawing/2014/main" id="{D53887EE-68C1-89AA-2506-5DEC0C964C5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234691" y="1980746"/>
            <a:ext cx="1171575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2" name="TextBox 44">
            <a:extLst>
              <a:ext uri="{FF2B5EF4-FFF2-40B4-BE49-F238E27FC236}">
                <a16:creationId xmlns:a16="http://schemas.microsoft.com/office/drawing/2014/main" id="{2B0B992E-ECCB-DEC4-AA2C-C61E5FC11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0860" y="1459468"/>
            <a:ext cx="13096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1400" dirty="0">
                <a:solidFill>
                  <a:srgbClr val="0070C0"/>
                </a:solidFill>
              </a:rPr>
              <a:t>Problem statement</a:t>
            </a:r>
          </a:p>
        </p:txBody>
      </p:sp>
      <p:cxnSp>
        <p:nvCxnSpPr>
          <p:cNvPr id="3083" name="Straight Arrow Connector 47">
            <a:extLst>
              <a:ext uri="{FF2B5EF4-FFF2-40B4-BE49-F238E27FC236}">
                <a16:creationId xmlns:a16="http://schemas.microsoft.com/office/drawing/2014/main" id="{0780B184-9D72-C0C1-0F07-0A996E63F8C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50711" y="1993446"/>
            <a:ext cx="1169987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4" name="TextBox 44">
            <a:extLst>
              <a:ext uri="{FF2B5EF4-FFF2-40B4-BE49-F238E27FC236}">
                <a16:creationId xmlns:a16="http://schemas.microsoft.com/office/drawing/2014/main" id="{7EDD3D3B-43CB-35EA-687B-7AF37F300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3701" y="1457180"/>
            <a:ext cx="15509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1400" dirty="0">
                <a:solidFill>
                  <a:srgbClr val="0070C0"/>
                </a:solidFill>
              </a:rPr>
              <a:t>Problem improvements</a:t>
            </a:r>
          </a:p>
        </p:txBody>
      </p:sp>
      <p:grpSp>
        <p:nvGrpSpPr>
          <p:cNvPr id="3085" name="Group 23">
            <a:extLst>
              <a:ext uri="{FF2B5EF4-FFF2-40B4-BE49-F238E27FC236}">
                <a16:creationId xmlns:a16="http://schemas.microsoft.com/office/drawing/2014/main" id="{D5708C92-0B04-49C5-E978-0504660CA6CF}"/>
              </a:ext>
            </a:extLst>
          </p:cNvPr>
          <p:cNvGrpSpPr>
            <a:grpSpLocks/>
          </p:cNvGrpSpPr>
          <p:nvPr/>
        </p:nvGrpSpPr>
        <p:grpSpPr bwMode="auto">
          <a:xfrm>
            <a:off x="7842250" y="28575"/>
            <a:ext cx="1055688" cy="852488"/>
            <a:chOff x="6499206" y="28979"/>
            <a:chExt cx="1055687" cy="851934"/>
          </a:xfrm>
        </p:grpSpPr>
        <p:sp>
          <p:nvSpPr>
            <p:cNvPr id="3092" name="Text Box 44">
              <a:extLst>
                <a:ext uri="{FF2B5EF4-FFF2-40B4-BE49-F238E27FC236}">
                  <a16:creationId xmlns:a16="http://schemas.microsoft.com/office/drawing/2014/main" id="{D641EE23-5866-E2EE-AFDB-C68EAF8F0A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99206" y="28979"/>
              <a:ext cx="105568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600" b="1" dirty="0">
                  <a:solidFill>
                    <a:srgbClr val="000000"/>
                  </a:solidFill>
                </a:rPr>
                <a:t>Difficulty</a:t>
              </a:r>
            </a:p>
          </p:txBody>
        </p:sp>
        <p:sp>
          <p:nvSpPr>
            <p:cNvPr id="3093" name="TextBox 29">
              <a:extLst>
                <a:ext uri="{FF2B5EF4-FFF2-40B4-BE49-F238E27FC236}">
                  <a16:creationId xmlns:a16="http://schemas.microsoft.com/office/drawing/2014/main" id="{6DF60613-C9E2-D4EE-8CC0-BCBB82F6CD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37305" y="357693"/>
              <a:ext cx="979488" cy="523220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/>
                <a:t>Easy to use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8ABC3F5F-0259-8E72-AA0A-D6BC91577026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2022 Dan Zwillinger. All rights reserved.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0CB98E-6E33-8E3F-F6B2-C36C435522CF}"/>
              </a:ext>
            </a:extLst>
          </p:cNvPr>
          <p:cNvSpPr txBox="1"/>
          <p:nvPr/>
        </p:nvSpPr>
        <p:spPr>
          <a:xfrm>
            <a:off x="127000" y="1370013"/>
            <a:ext cx="3291840" cy="304698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400" b="1"/>
            </a:lvl1pPr>
          </a:lstStyle>
          <a:p>
            <a:pPr marL="342900" indent="-34290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Instead of directly solving a problem, </a:t>
            </a:r>
            <a:r>
              <a:rPr lang="en-US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reverse brainstorming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 reverses the problem to focus on causes of the original problem or how to achieve the opposite of what is desired.  </a:t>
            </a:r>
          </a:p>
          <a:p>
            <a:pPr marL="342900" indent="-34290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The ideas for the reverse problem, which worsen the original problem, are analyzed to determine how to solve the original problem.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3F6D821-82BE-B896-D817-C220FF7C82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00" y="5629503"/>
            <a:ext cx="3566160" cy="720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191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6">
            <a:extLst>
              <a:ext uri="{FF2B5EF4-FFF2-40B4-BE49-F238E27FC236}">
                <a16:creationId xmlns:a16="http://schemas.microsoft.com/office/drawing/2014/main" id="{0DAB936D-49F7-1A30-F459-B4030A6CB57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508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Rectangle 150">
            <a:extLst>
              <a:ext uri="{FF2B5EF4-FFF2-40B4-BE49-F238E27FC236}">
                <a16:creationId xmlns:a16="http://schemas.microsoft.com/office/drawing/2014/main" id="{A7E82435-976E-4CA7-5C16-D698A53B0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8982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/>
              <a:t>Reverse Brainstorming – Example – Web </a:t>
            </a:r>
            <a:r>
              <a:rPr lang="en-US" altLang="en-US" sz="2800" b="1"/>
              <a:t>Site Visits</a:t>
            </a:r>
            <a:endParaRPr lang="en-US" altLang="en-US" sz="28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4CE0898-6F33-1E18-5AB3-6EEEA5B2C7BE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2022 Dan Zwillinger. All rights reserved.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B64F05-1F6A-FD5E-1E67-DD8F10EF5048}"/>
              </a:ext>
            </a:extLst>
          </p:cNvPr>
          <p:cNvSpPr txBox="1"/>
          <p:nvPr/>
        </p:nvSpPr>
        <p:spPr>
          <a:xfrm>
            <a:off x="161924" y="703263"/>
            <a:ext cx="881878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rgbClr val="0070C0"/>
                </a:solidFill>
                <a:latin typeface="Arial" charset="0"/>
              </a:rPr>
              <a:t>Problem</a:t>
            </a:r>
            <a:r>
              <a:rPr lang="en-US" sz="1600" b="0" dirty="0">
                <a:latin typeface="Arial" charset="0"/>
              </a:rPr>
              <a:t>: How to have more visitors to the 6in6 website (www.sixsigmainsixminutes.com)?</a:t>
            </a: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1" dirty="0">
                <a:solidFill>
                  <a:srgbClr val="0070C0"/>
                </a:solidFill>
                <a:latin typeface="Arial" charset="0"/>
              </a:rPr>
              <a:t>Reverse problem</a:t>
            </a:r>
            <a:r>
              <a:rPr lang="en-US" sz="1600" dirty="0">
                <a:latin typeface="Arial" charset="0"/>
              </a:rPr>
              <a:t>: </a:t>
            </a:r>
            <a:r>
              <a:rPr lang="en-US" sz="1600" i="1" dirty="0">
                <a:latin typeface="Arial" charset="0"/>
              </a:rPr>
              <a:t>How to drive </a:t>
            </a:r>
            <a:r>
              <a:rPr lang="en-US" sz="1600" b="0" i="1" dirty="0">
                <a:latin typeface="Arial" charset="0"/>
              </a:rPr>
              <a:t>visitors</a:t>
            </a:r>
            <a:r>
              <a:rPr lang="en-US" sz="1600" i="1" dirty="0">
                <a:latin typeface="Arial" charset="0"/>
              </a:rPr>
              <a:t> away from the 6in6 web site?</a:t>
            </a:r>
            <a:endParaRPr lang="en-US" sz="1600" b="0" i="1" dirty="0">
              <a:latin typeface="Arial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31D4E71-3EFB-8447-C483-7674DADE79CA}"/>
              </a:ext>
            </a:extLst>
          </p:cNvPr>
          <p:cNvSpPr txBox="1"/>
          <p:nvPr/>
        </p:nvSpPr>
        <p:spPr>
          <a:xfrm>
            <a:off x="258772" y="1326575"/>
            <a:ext cx="8595360" cy="25853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Potential solutions to the reverse problem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Have a lengthy software license that users must agree to.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Put in many paid advertisements that take up much screen real estate.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Required a complicated log-in procedure with a required long password.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Have dead links that do not go anywhere.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Host the website on a very slow server.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Use many distracting features like flashing text and moving figures.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Make the web site hard to read (confusing text, small text, difficult to read fonts)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Make it difficult to find desired content.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42263A-0DFF-3193-957F-A5904C043329}"/>
              </a:ext>
            </a:extLst>
          </p:cNvPr>
          <p:cNvSpPr txBox="1"/>
          <p:nvPr/>
        </p:nvSpPr>
        <p:spPr>
          <a:xfrm>
            <a:off x="1813252" y="4002183"/>
            <a:ext cx="7040880" cy="25853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Potential solutions to the original problem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Have no required software license.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Have no advertisements.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 not require users to log in.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Confirm that all the links work.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Use the fastest affordable server.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Adopt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UX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(user experience) best practices; remove distractions.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Use simple language and large easy-to-read fonts.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Use a simple navigation paradigm.</a:t>
            </a:r>
          </a:p>
        </p:txBody>
      </p:sp>
      <p:sp>
        <p:nvSpPr>
          <p:cNvPr id="8" name="Arrow: Bent-Up 7">
            <a:extLst>
              <a:ext uri="{FF2B5EF4-FFF2-40B4-BE49-F238E27FC236}">
                <a16:creationId xmlns:a16="http://schemas.microsoft.com/office/drawing/2014/main" id="{85917925-041B-5FD3-2220-168556390D85}"/>
              </a:ext>
            </a:extLst>
          </p:cNvPr>
          <p:cNvSpPr/>
          <p:nvPr/>
        </p:nvSpPr>
        <p:spPr>
          <a:xfrm rot="5400000">
            <a:off x="896024" y="4093060"/>
            <a:ext cx="850392" cy="731520"/>
          </a:xfrm>
          <a:prstGeom prst="bentUp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6">
            <a:extLst>
              <a:ext uri="{FF2B5EF4-FFF2-40B4-BE49-F238E27FC236}">
                <a16:creationId xmlns:a16="http://schemas.microsoft.com/office/drawing/2014/main" id="{B9400EB0-370C-B19E-2930-A4F9EC229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"/>
            <a:ext cx="72009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/>
              <a:t>Reverse Brainstorming </a:t>
            </a:r>
            <a:r>
              <a:rPr lang="en-US" altLang="en-US" sz="2800" b="1" dirty="0">
                <a:solidFill>
                  <a:srgbClr val="000000"/>
                </a:solidFill>
              </a:rPr>
              <a:t>– Notes</a:t>
            </a:r>
          </a:p>
        </p:txBody>
      </p:sp>
      <p:sp>
        <p:nvSpPr>
          <p:cNvPr id="7171" name="TextBox 3">
            <a:extLst>
              <a:ext uri="{FF2B5EF4-FFF2-40B4-BE49-F238E27FC236}">
                <a16:creationId xmlns:a16="http://schemas.microsoft.com/office/drawing/2014/main" id="{6C4A215A-523E-BDEF-E65D-A44CC89F7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1</a:t>
            </a:r>
          </a:p>
        </p:txBody>
      </p:sp>
      <p:sp>
        <p:nvSpPr>
          <p:cNvPr id="7172" name="TextBox 26">
            <a:extLst>
              <a:ext uri="{FF2B5EF4-FFF2-40B4-BE49-F238E27FC236}">
                <a16:creationId xmlns:a16="http://schemas.microsoft.com/office/drawing/2014/main" id="{E51E1888-7BCB-3945-0FA6-3CBDDB358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50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2</a:t>
            </a:r>
          </a:p>
        </p:txBody>
      </p:sp>
      <p:cxnSp>
        <p:nvCxnSpPr>
          <p:cNvPr id="7173" name="Straight Connector 5">
            <a:extLst>
              <a:ext uri="{FF2B5EF4-FFF2-40B4-BE49-F238E27FC236}">
                <a16:creationId xmlns:a16="http://schemas.microsoft.com/office/drawing/2014/main" id="{5449BDF5-2E5F-E43A-673A-80152D5185F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131B619-88F2-A3AC-62B5-467CD07B141D}"/>
              </a:ext>
            </a:extLst>
          </p:cNvPr>
          <p:cNvSpPr txBox="1"/>
          <p:nvPr/>
        </p:nvSpPr>
        <p:spPr>
          <a:xfrm>
            <a:off x="514350" y="1168400"/>
            <a:ext cx="4114800" cy="50475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Reasons that Reverse Planning works: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Many find it easier to be critical than to be constructive.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Switching to the reverse problem gives a new perspective which can lead to new ideas.</a:t>
            </a:r>
            <a:endParaRPr lang="en-US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Reverse Planning is also called the “double reverse” process since a reverse problem is created and then the solutions to the reversed problem are themselves reversed to find solutions to the original problem.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Strengths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This </a:t>
            </a:r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mentor is sometimes easier than traditional forward brainstorming.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This </a:t>
            </a:r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mentor can be introduced and used in the same barnstorming session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This </a:t>
            </a:r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mentor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can be used with</a:t>
            </a:r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remote team members.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This </a:t>
            </a:r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mentor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c</a:t>
            </a:r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 help with un-motivated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or burnt out teams.</a:t>
            </a:r>
            <a:endParaRPr lang="en-US" sz="1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Weaknesses: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two-step process can take longer than traditional forward brainstorming.</a:t>
            </a:r>
            <a:endParaRPr lang="en-US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005AA22-5A3A-9B13-815E-890318F774CB}"/>
              </a:ext>
            </a:extLst>
          </p:cNvPr>
          <p:cNvSpPr txBox="1"/>
          <p:nvPr/>
        </p:nvSpPr>
        <p:spPr>
          <a:xfrm>
            <a:off x="4762500" y="1168400"/>
            <a:ext cx="4114800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The results of this example apply to the design of any website.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charset="0"/>
              </a:rPr>
              <a:t>In this example, there is a 1-to-1 correspondence between solutions to the reverse problem and solutions to the original problem. Often, there can </a:t>
            </a:r>
            <a:r>
              <a:rPr lang="en-US" sz="1400">
                <a:latin typeface="Arial" charset="0"/>
              </a:rPr>
              <a:t>be multiple solutions, or none, </a:t>
            </a:r>
            <a:r>
              <a:rPr lang="en-US" sz="1400" dirty="0">
                <a:latin typeface="Arial" charset="0"/>
              </a:rPr>
              <a:t>to the forward problem for each solution to the reverse problem.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A643CE-165D-E524-0887-E9E393878449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2022 Dan Zwillinger. All rights reserved.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1773</TotalTime>
  <Words>605</Words>
  <Application>Microsoft Office PowerPoint</Application>
  <PresentationFormat>On-screen Show (4:3)</PresentationFormat>
  <Paragraphs>60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zwillinger</dc:creator>
  <cp:lastModifiedBy>dan zwillinger</cp:lastModifiedBy>
  <cp:revision>28</cp:revision>
  <dcterms:created xsi:type="dcterms:W3CDTF">2022-08-07T10:33:11Z</dcterms:created>
  <dcterms:modified xsi:type="dcterms:W3CDTF">2024-11-01T14:02:14Z</dcterms:modified>
</cp:coreProperties>
</file>