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72" r:id="rId2"/>
    <p:sldId id="268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4910" autoAdjust="0"/>
  </p:normalViewPr>
  <p:slideViewPr>
    <p:cSldViewPr>
      <p:cViewPr varScale="1">
        <p:scale>
          <a:sx n="81" d="100"/>
          <a:sy n="81" d="100"/>
        </p:scale>
        <p:origin x="15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22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3917698" y="1957158"/>
            <a:ext cx="5060460" cy="1160924"/>
          </a:xfrm>
          <a:prstGeom prst="triangle">
            <a:avLst>
              <a:gd name="adj" fmla="val 4312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569393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/>
              <a:t>RASCI</a:t>
            </a:r>
            <a:r>
              <a:rPr lang="en-US" sz="2000" b="1" dirty="0"/>
              <a:t> (Responsible / Accountable / Support / Consulted / Informed) </a:t>
            </a:r>
            <a:r>
              <a:rPr lang="en-US" sz="2800" b="1" dirty="0"/>
              <a:t>Chart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748858" y="132455"/>
            <a:ext cx="18527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represent task roles?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5570530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3917698" y="3118082"/>
            <a:ext cx="5060460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>
              <a:spcBef>
                <a:spcPts val="0"/>
              </a:spcBef>
              <a:buFontTx/>
              <a:buAutoNum type="arabicPeriod"/>
            </a:pPr>
            <a:r>
              <a:rPr lang="en-US" sz="1600" dirty="0"/>
              <a:t>Identify all activities/tasks      (these are rows)</a:t>
            </a:r>
          </a:p>
          <a:p>
            <a:pPr marL="228600" indent="-228600">
              <a:spcBef>
                <a:spcPts val="0"/>
              </a:spcBef>
              <a:buFontTx/>
              <a:buAutoNum type="arabicPeriod"/>
            </a:pPr>
            <a:r>
              <a:rPr lang="en-US" sz="1600" dirty="0"/>
              <a:t>Identify all the roles/players   (these are columns)</a:t>
            </a:r>
          </a:p>
          <a:p>
            <a:pPr marL="228600" indent="-228600">
              <a:spcBef>
                <a:spcPts val="0"/>
              </a:spcBef>
              <a:buFontTx/>
              <a:buAutoNum type="arabicPeriod"/>
            </a:pPr>
            <a:r>
              <a:rPr lang="en-US" sz="1600" dirty="0"/>
              <a:t>Identify who has R, A, S, C, I for each activity/task</a:t>
            </a:r>
          </a:p>
          <a:p>
            <a:pPr marL="228600" indent="-228600">
              <a:spcBef>
                <a:spcPts val="0"/>
              </a:spcBef>
              <a:buFontTx/>
              <a:buAutoNum type="arabicPeriod"/>
            </a:pPr>
            <a:r>
              <a:rPr lang="en-US" sz="1600" dirty="0"/>
              <a:t>Resolve gaps/overlaps with the team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122727" y="1379677"/>
            <a:ext cx="2133600" cy="1017161"/>
          </a:xfrm>
          <a:prstGeom prst="rect">
            <a:avLst/>
          </a:prstGeom>
          <a:solidFill>
            <a:srgbClr val="CCE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 err="1">
                <a:latin typeface="Arial" pitchFamily="34" charset="0"/>
              </a:rPr>
              <a:t>RASCI</a:t>
            </a:r>
            <a:endParaRPr lang="en-US" sz="2000" b="1" dirty="0">
              <a:latin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Chart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process</a:t>
            </a:r>
          </a:p>
        </p:txBody>
      </p:sp>
      <p:cxnSp>
        <p:nvCxnSpPr>
          <p:cNvPr id="36" name="Straight Arrow Connector 47"/>
          <p:cNvCxnSpPr>
            <a:cxnSpLocks noChangeShapeType="1"/>
          </p:cNvCxnSpPr>
          <p:nvPr/>
        </p:nvCxnSpPr>
        <p:spPr bwMode="auto">
          <a:xfrm>
            <a:off x="7257191" y="2054040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3917698" y="1534180"/>
            <a:ext cx="11700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0070C0"/>
                </a:solidFill>
              </a:rPr>
              <a:t>Collection of tasks</a:t>
            </a:r>
          </a:p>
        </p:txBody>
      </p:sp>
      <p:cxnSp>
        <p:nvCxnSpPr>
          <p:cNvPr id="44" name="Straight Arrow Connector 47"/>
          <p:cNvCxnSpPr>
            <a:cxnSpLocks noChangeShapeType="1"/>
          </p:cNvCxnSpPr>
          <p:nvPr/>
        </p:nvCxnSpPr>
        <p:spPr bwMode="auto">
          <a:xfrm>
            <a:off x="3918991" y="2067335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7272356" y="1215423"/>
            <a:ext cx="19588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Responsibility assignment matrix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Clear ownership of each task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4" y="1195914"/>
            <a:ext cx="3657600" cy="25403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 b="0"/>
            </a:lvl1pPr>
          </a:lstStyle>
          <a:p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 tool to determine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Roles and Responsibilities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 tasks.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RASCI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every person in a task has a well-defined role.</a:t>
            </a:r>
          </a:p>
          <a:p>
            <a:r>
              <a:rPr lang="en-US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“Accountable” person is key!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activity/task has only one “A”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outside, the “A” person is the single point of contact for a specific task.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DEFABF-535D-1662-725C-8672FF5FB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34" y="4670236"/>
            <a:ext cx="3657600" cy="18095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66B1A6-2E33-A7CA-3D34-CBE25313AB1E}"/>
              </a:ext>
            </a:extLst>
          </p:cNvPr>
          <p:cNvSpPr txBox="1"/>
          <p:nvPr/>
        </p:nvSpPr>
        <p:spPr>
          <a:xfrm>
            <a:off x="4645273" y="6514215"/>
            <a:ext cx="421454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00" dirty="0"/>
              <a:t>https://commons.wikimedia.org/wiki/File:RACI_MATRIX_PPT_TEMPLATE.jpg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811C40-1CCE-E965-288C-BB30387170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948" y="4309490"/>
            <a:ext cx="2879959" cy="217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58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66384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8981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/>
              <a:t>RASCI</a:t>
            </a:r>
            <a:r>
              <a:rPr lang="en-US" sz="2800" b="1" dirty="0"/>
              <a:t> – Example – Creating a 6in6 presentation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F560BC-5E9F-41B6-8985-DA1BF3EB808C}"/>
              </a:ext>
            </a:extLst>
          </p:cNvPr>
          <p:cNvSpPr txBox="1"/>
          <p:nvPr/>
        </p:nvSpPr>
        <p:spPr>
          <a:xfrm>
            <a:off x="162336" y="3260727"/>
            <a:ext cx="8863004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Notes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To create a new 6in6 presentation, several subtasks need to be performed (read bottom-up).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 single person may have multiple roles.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There is only one “A” each task/row           (the accountable person)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There is at least one “R” for each task/row (the responsible person/people)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Color coding the {</a:t>
            </a:r>
            <a:r>
              <a:rPr lang="en-US" sz="1600" dirty="0" err="1"/>
              <a:t>R,A,S,C,I</a:t>
            </a:r>
            <a:r>
              <a:rPr lang="en-US" sz="1600" dirty="0"/>
              <a:t>} can make a </a:t>
            </a:r>
            <a:r>
              <a:rPr lang="en-US" sz="1600" dirty="0" err="1"/>
              <a:t>RASCI</a:t>
            </a:r>
            <a:r>
              <a:rPr lang="en-US" sz="1600" dirty="0"/>
              <a:t> chart easier to review.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From the </a:t>
            </a:r>
            <a:r>
              <a:rPr lang="en-US" sz="1600" dirty="0" err="1"/>
              <a:t>RASCI</a:t>
            </a:r>
            <a:r>
              <a:rPr lang="en-US" sz="1600" dirty="0"/>
              <a:t> chart, we can infer that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Dan is in charge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Alice  owns the research activities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Cathy owns the internet activities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David owns the editorial activities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Frank is a resource used by many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Everyone knows what their role is for each part of the 6in6 presentation creation process.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4789EEA-388E-4B67-B689-3BC6A122C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893" y="1391849"/>
            <a:ext cx="1219200" cy="12001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D25FB03-43B3-4011-83E6-512584D65E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907" y="778436"/>
            <a:ext cx="7498080" cy="242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43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5S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latin typeface="+mn-lt"/>
              </a:rPr>
              <a:t>RASCI</a:t>
            </a:r>
            <a:r>
              <a:rPr lang="en-US" sz="1400" dirty="0">
                <a:latin typeface="+mn-lt"/>
              </a:rPr>
              <a:t> is a way to ensure that project members understand their role on a project.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There are many variations of the </a:t>
            </a:r>
            <a:r>
              <a:rPr lang="en-US" sz="1400" dirty="0" err="1">
                <a:latin typeface="+mn-lt"/>
              </a:rPr>
              <a:t>RASCI</a:t>
            </a:r>
            <a:r>
              <a:rPr lang="en-US" sz="1400" dirty="0">
                <a:latin typeface="+mn-lt"/>
              </a:rPr>
              <a:t> model, such as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“RACI” where the “S” roles are not articulated or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“</a:t>
            </a:r>
            <a:r>
              <a:rPr lang="en-US" sz="1400" dirty="0" err="1">
                <a:latin typeface="+mn-lt"/>
              </a:rPr>
              <a:t>RACIQ</a:t>
            </a:r>
            <a:r>
              <a:rPr lang="en-US" sz="1400" dirty="0">
                <a:latin typeface="+mn-lt"/>
              </a:rPr>
              <a:t>”, an example of which is shown lower right.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This example is for creating a 6in6 presentation. There is one main tasks which requires several sequential sub-tasks.  Each sub-task has an owner (the “A”) and at least one person responsible (the “R”) for getting the needed work done.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From the tasks assigned, can infer roles. For example, Cathy is the “R” for uploading the 6in6 presentation – she likely owns internet activities.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Counting up the number of times a person has different activities may. Or may not, indicate how busy they are.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2936</TotalTime>
  <Words>503</Words>
  <Application>Microsoft Office PowerPoint</Application>
  <PresentationFormat>On-screen Show (4:3)</PresentationFormat>
  <Paragraphs>51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>Raytheon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foleybm</dc:creator>
  <cp:lastModifiedBy>dan zwillinger</cp:lastModifiedBy>
  <cp:revision>121</cp:revision>
  <cp:lastPrinted>2016-05-16T13:02:51Z</cp:lastPrinted>
  <dcterms:created xsi:type="dcterms:W3CDTF">2009-10-09T13:49:44Z</dcterms:created>
  <dcterms:modified xsi:type="dcterms:W3CDTF">2024-10-11T01:12:46Z</dcterms:modified>
</cp:coreProperties>
</file>