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70" r:id="rId2"/>
    <p:sldId id="1274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ECFF"/>
    <a:srgbClr val="00FFFF"/>
    <a:srgbClr val="CCFFCC"/>
    <a:srgbClr val="FF0000"/>
    <a:srgbClr val="FFFFCC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4542" autoAdjust="0"/>
  </p:normalViewPr>
  <p:slideViewPr>
    <p:cSldViewPr>
      <p:cViewPr varScale="1">
        <p:scale>
          <a:sx n="85" d="100"/>
          <a:sy n="85" d="100"/>
        </p:scale>
        <p:origin x="50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70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31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6" y="76200"/>
            <a:ext cx="52378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Qualify Function Deployment</a:t>
            </a:r>
          </a:p>
          <a:p>
            <a:r>
              <a:rPr lang="en-US" sz="2800" b="1" dirty="0"/>
              <a:t>(QFD)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275524" y="226955"/>
            <a:ext cx="210004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select “</a:t>
            </a:r>
            <a:r>
              <a:rPr lang="en-US" sz="1600" dirty="0" err="1"/>
              <a:t>how”s</a:t>
            </a:r>
            <a:r>
              <a:rPr lang="en-US" sz="1600" dirty="0"/>
              <a:t> to meet a “want”?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105034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5224885" y="-36493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472765" y="28575"/>
            <a:ext cx="1387053" cy="852338"/>
            <a:chOff x="6129740" y="28575"/>
            <a:chExt cx="1387053" cy="852338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3267" y="28575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129740" y="357693"/>
              <a:ext cx="1387053" cy="523220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Some training required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CAE046C2-D33A-4719-9C0F-795957ADE58F}"/>
              </a:ext>
            </a:extLst>
          </p:cNvPr>
          <p:cNvSpPr/>
          <p:nvPr/>
        </p:nvSpPr>
        <p:spPr>
          <a:xfrm>
            <a:off x="4078846" y="1997126"/>
            <a:ext cx="4846235" cy="614808"/>
          </a:xfrm>
          <a:prstGeom prst="triangle">
            <a:avLst>
              <a:gd name="adj" fmla="val 4580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Box 52">
            <a:extLst>
              <a:ext uri="{FF2B5EF4-FFF2-40B4-BE49-F238E27FC236}">
                <a16:creationId xmlns:a16="http://schemas.microsoft.com/office/drawing/2014/main" id="{8B7EC5DF-B5BC-472C-8A6D-52CC1F477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3713" y="2623344"/>
            <a:ext cx="4846234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7525" indent="-292100">
              <a:defRPr/>
            </a:pPr>
            <a:r>
              <a:rPr lang="en-US" sz="1600" dirty="0"/>
              <a:t>Process</a:t>
            </a:r>
          </a:p>
          <a:p>
            <a:pPr marL="517525" indent="-292100">
              <a:buFontTx/>
              <a:buAutoNum type="arabicPeriod"/>
              <a:defRPr/>
            </a:pPr>
            <a:r>
              <a:rPr lang="en-US" sz="1600" dirty="0"/>
              <a:t>Determine the customer’s “What’s”</a:t>
            </a:r>
          </a:p>
          <a:p>
            <a:pPr marL="517525" indent="-292100">
              <a:buFontTx/>
              <a:buAutoNum type="arabicPeriod"/>
              <a:defRPr/>
            </a:pPr>
            <a:r>
              <a:rPr lang="en-US" sz="1600" dirty="0"/>
              <a:t>Determine the customer’s priority ratings</a:t>
            </a:r>
            <a:endParaRPr lang="en-US" sz="1400" dirty="0">
              <a:solidFill>
                <a:srgbClr val="92D050"/>
              </a:solidFill>
            </a:endParaRPr>
          </a:p>
          <a:p>
            <a:pPr marL="517525" indent="-292100">
              <a:buFontTx/>
              <a:buAutoNum type="arabicPeriod"/>
              <a:defRPr/>
            </a:pPr>
            <a:r>
              <a:rPr lang="en-US" sz="1600" i="1" dirty="0">
                <a:solidFill>
                  <a:srgbClr val="0066FF"/>
                </a:solidFill>
              </a:rPr>
              <a:t>Determine current performance </a:t>
            </a:r>
          </a:p>
          <a:p>
            <a:pPr marL="517525" indent="-292100">
              <a:buFontTx/>
              <a:buAutoNum type="arabicPeriod"/>
              <a:defRPr/>
            </a:pPr>
            <a:r>
              <a:rPr lang="en-US" sz="1600" i="1" dirty="0">
                <a:solidFill>
                  <a:srgbClr val="0066FF"/>
                </a:solidFill>
              </a:rPr>
              <a:t>Determine competitive assessment</a:t>
            </a:r>
          </a:p>
          <a:p>
            <a:pPr marL="517525" indent="-292100">
              <a:buFontTx/>
              <a:buAutoNum type="arabicPeriod"/>
              <a:defRPr/>
            </a:pPr>
            <a:r>
              <a:rPr lang="en-US" sz="1600" dirty="0"/>
              <a:t>Define the “How’s” </a:t>
            </a:r>
          </a:p>
          <a:p>
            <a:pPr marL="517525" indent="-292100">
              <a:buFontTx/>
              <a:buAutoNum type="arabicPeriod"/>
              <a:defRPr/>
            </a:pPr>
            <a:r>
              <a:rPr lang="en-US" sz="1600" dirty="0"/>
              <a:t>Determine how well a “How” meets a “What”</a:t>
            </a:r>
            <a:endParaRPr lang="en-US" sz="1400" dirty="0">
              <a:solidFill>
                <a:srgbClr val="92D050"/>
              </a:solidFill>
            </a:endParaRPr>
          </a:p>
          <a:p>
            <a:pPr marL="517525" indent="-292100">
              <a:buFontTx/>
              <a:buAutoNum type="arabicPeriod"/>
              <a:defRPr/>
            </a:pPr>
            <a:r>
              <a:rPr lang="en-US" sz="1600" i="1" dirty="0">
                <a:solidFill>
                  <a:srgbClr val="0066FF"/>
                </a:solidFill>
              </a:rPr>
              <a:t>Establish Measurable Targets for “How’s”</a:t>
            </a:r>
          </a:p>
          <a:p>
            <a:pPr marL="517525" indent="-292100">
              <a:buFontTx/>
              <a:buAutoNum type="arabicPeriod"/>
              <a:defRPr/>
            </a:pPr>
            <a:r>
              <a:rPr lang="en-US" sz="1600" i="1" dirty="0">
                <a:solidFill>
                  <a:srgbClr val="0066FF"/>
                </a:solidFill>
              </a:rPr>
              <a:t>Complete Correlation and Interaction Matrices </a:t>
            </a:r>
            <a:endParaRPr lang="en-US" sz="1600" i="1" u="sng" dirty="0">
              <a:solidFill>
                <a:srgbClr val="FF0000"/>
              </a:solidFill>
            </a:endParaRPr>
          </a:p>
          <a:p>
            <a:pPr marL="517525" indent="-292100">
              <a:buFontTx/>
              <a:buAutoNum type="arabicPeriod"/>
              <a:defRPr/>
            </a:pPr>
            <a:r>
              <a:rPr lang="en-US" sz="1600" dirty="0"/>
              <a:t>Compute the Score for each “How”</a:t>
            </a:r>
          </a:p>
          <a:p>
            <a:pPr marL="517525" indent="-292100">
              <a:buFontTx/>
              <a:buAutoNum type="arabicPeriod"/>
              <a:defRPr/>
            </a:pPr>
            <a:r>
              <a:rPr lang="en-US" sz="1600" dirty="0"/>
              <a:t>Compute percentages and rankings</a:t>
            </a:r>
          </a:p>
          <a:p>
            <a:pPr marL="517525" indent="-292100">
              <a:buFontTx/>
              <a:buAutoNum type="arabicPeriod"/>
              <a:defRPr/>
            </a:pPr>
            <a:r>
              <a:rPr lang="en-US" sz="1600" dirty="0"/>
              <a:t>Determine the final result</a:t>
            </a: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038" y="1215975"/>
            <a:ext cx="3301678" cy="1586777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400" b="1" dirty="0">
                <a:solidFill>
                  <a:srgbClr val="0070C0"/>
                </a:solidFill>
              </a:rPr>
              <a:t>Quality Function Deployment </a:t>
            </a:r>
            <a:r>
              <a:rPr lang="en-US" sz="1400" b="1" dirty="0"/>
              <a:t>(QFD) </a:t>
            </a:r>
            <a:r>
              <a:rPr lang="en-US" sz="1400" dirty="0"/>
              <a:t>translates a customer’s “wants” </a:t>
            </a:r>
          </a:p>
          <a:p>
            <a:r>
              <a:rPr lang="en-US" sz="1400" dirty="0"/>
              <a:t>(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“What does </a:t>
            </a:r>
            <a:r>
              <a:rPr lang="en-US" sz="1400" dirty="0">
                <a:latin typeface="+mn-lt"/>
              </a:rPr>
              <a:t>the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customer want?”) </a:t>
            </a:r>
          </a:p>
          <a:p>
            <a:r>
              <a:rPr lang="en-US" sz="1400" dirty="0"/>
              <a:t>into ”</a:t>
            </a:r>
            <a:r>
              <a:rPr lang="en-US" sz="1400" dirty="0" err="1"/>
              <a:t>hows</a:t>
            </a:r>
            <a:r>
              <a:rPr lang="en-US" sz="1400" dirty="0"/>
              <a:t>” (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“How can we satisfy the customer wants?”).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 weighted decision matrix is used.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“</a:t>
            </a:r>
            <a:r>
              <a:rPr lang="en-US" sz="1400" dirty="0" err="1"/>
              <a:t>hows</a:t>
            </a:r>
            <a:r>
              <a:rPr lang="en-US" sz="1400" dirty="0"/>
              <a:t>” are prioritized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ED08073-9CDA-48CB-BF01-9B4AEB47F15D}"/>
              </a:ext>
            </a:extLst>
          </p:cNvPr>
          <p:cNvSpPr txBox="1"/>
          <p:nvPr/>
        </p:nvSpPr>
        <p:spPr>
          <a:xfrm>
            <a:off x="5408923" y="1543377"/>
            <a:ext cx="1789434" cy="707886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/>
              <a:t>QFD</a:t>
            </a:r>
          </a:p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/>
              <a:t>Process</a:t>
            </a:r>
            <a:endParaRPr lang="en-US" sz="2000" b="1" dirty="0">
              <a:latin typeface="Arial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DF5AEC-96B6-400E-89AA-20477C399EF1}"/>
              </a:ext>
            </a:extLst>
          </p:cNvPr>
          <p:cNvSpPr txBox="1"/>
          <p:nvPr/>
        </p:nvSpPr>
        <p:spPr>
          <a:xfrm>
            <a:off x="7203636" y="1393535"/>
            <a:ext cx="1300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Prioritized “</a:t>
            </a:r>
            <a:r>
              <a:rPr lang="en-US" sz="1400" dirty="0" err="1">
                <a:solidFill>
                  <a:srgbClr val="0070C0"/>
                </a:solidFill>
              </a:rPr>
              <a:t>hows</a:t>
            </a:r>
            <a:r>
              <a:rPr lang="en-US" sz="1400" dirty="0">
                <a:solidFill>
                  <a:srgbClr val="0070C0"/>
                </a:solidFill>
              </a:rPr>
              <a:t>”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82EB569-76A0-49C1-A590-7D6299A55D95}"/>
              </a:ext>
            </a:extLst>
          </p:cNvPr>
          <p:cNvSpPr txBox="1"/>
          <p:nvPr/>
        </p:nvSpPr>
        <p:spPr>
          <a:xfrm>
            <a:off x="4397898" y="1400128"/>
            <a:ext cx="989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Customer “wants”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619D6BD-3FFC-478D-A4C6-83184CA31104}"/>
              </a:ext>
            </a:extLst>
          </p:cNvPr>
          <p:cNvCxnSpPr>
            <a:cxnSpLocks/>
          </p:cNvCxnSpPr>
          <p:nvPr/>
        </p:nvCxnSpPr>
        <p:spPr>
          <a:xfrm>
            <a:off x="4187950" y="1915447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77EF8540-E758-4C20-BEAE-16BB7DF44288}"/>
              </a:ext>
            </a:extLst>
          </p:cNvPr>
          <p:cNvCxnSpPr>
            <a:cxnSpLocks/>
          </p:cNvCxnSpPr>
          <p:nvPr/>
        </p:nvCxnSpPr>
        <p:spPr>
          <a:xfrm>
            <a:off x="7183540" y="1943444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85">
            <a:extLst>
              <a:ext uri="{FF2B5EF4-FFF2-40B4-BE49-F238E27FC236}">
                <a16:creationId xmlns:a16="http://schemas.microsoft.com/office/drawing/2014/main" id="{AA10A627-91F1-49E2-951A-F035C7334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950" y="2968140"/>
            <a:ext cx="153987" cy="15398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94">
            <a:extLst>
              <a:ext uri="{FF2B5EF4-FFF2-40B4-BE49-F238E27FC236}">
                <a16:creationId xmlns:a16="http://schemas.microsoft.com/office/drawing/2014/main" id="{E845B27A-DD47-4C04-8BD9-8B9869889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950" y="3453496"/>
            <a:ext cx="153987" cy="153988"/>
          </a:xfrm>
          <a:prstGeom prst="ellipse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85">
            <a:extLst>
              <a:ext uri="{FF2B5EF4-FFF2-40B4-BE49-F238E27FC236}">
                <a16:creationId xmlns:a16="http://schemas.microsoft.com/office/drawing/2014/main" id="{22DC3771-DD0A-426E-8E05-93C2C7012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950" y="3210818"/>
            <a:ext cx="153987" cy="15398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Oval 85">
            <a:extLst>
              <a:ext uri="{FF2B5EF4-FFF2-40B4-BE49-F238E27FC236}">
                <a16:creationId xmlns:a16="http://schemas.microsoft.com/office/drawing/2014/main" id="{AD927384-8273-4680-B1F0-85721EB2B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950" y="3938851"/>
            <a:ext cx="153987" cy="15398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85">
            <a:extLst>
              <a:ext uri="{FF2B5EF4-FFF2-40B4-BE49-F238E27FC236}">
                <a16:creationId xmlns:a16="http://schemas.microsoft.com/office/drawing/2014/main" id="{521A2B3B-C3F9-4248-86BD-06E4FC1CC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950" y="4181528"/>
            <a:ext cx="153987" cy="15398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85">
            <a:extLst>
              <a:ext uri="{FF2B5EF4-FFF2-40B4-BE49-F238E27FC236}">
                <a16:creationId xmlns:a16="http://schemas.microsoft.com/office/drawing/2014/main" id="{189505C4-F313-489A-AE15-4A9D0EDF1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950" y="4909560"/>
            <a:ext cx="153987" cy="15398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85">
            <a:extLst>
              <a:ext uri="{FF2B5EF4-FFF2-40B4-BE49-F238E27FC236}">
                <a16:creationId xmlns:a16="http://schemas.microsoft.com/office/drawing/2014/main" id="{865F1C9A-7577-4FDB-873F-5F4F7129C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950" y="5152238"/>
            <a:ext cx="153987" cy="15398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85">
            <a:extLst>
              <a:ext uri="{FF2B5EF4-FFF2-40B4-BE49-F238E27FC236}">
                <a16:creationId xmlns:a16="http://schemas.microsoft.com/office/drawing/2014/main" id="{B8EE31CC-05EF-4BBF-B3C3-7594950E7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950" y="5394915"/>
            <a:ext cx="153987" cy="15398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Oval 94">
            <a:extLst>
              <a:ext uri="{FF2B5EF4-FFF2-40B4-BE49-F238E27FC236}">
                <a16:creationId xmlns:a16="http://schemas.microsoft.com/office/drawing/2014/main" id="{CBE1C356-DE5D-4581-AEF9-746E145F5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950" y="3696174"/>
            <a:ext cx="153987" cy="153988"/>
          </a:xfrm>
          <a:prstGeom prst="ellipse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94">
            <a:extLst>
              <a:ext uri="{FF2B5EF4-FFF2-40B4-BE49-F238E27FC236}">
                <a16:creationId xmlns:a16="http://schemas.microsoft.com/office/drawing/2014/main" id="{F74AE4CB-51D4-4521-8E8A-A95ACD932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950" y="4424206"/>
            <a:ext cx="153987" cy="153988"/>
          </a:xfrm>
          <a:prstGeom prst="ellipse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Oval 94">
            <a:extLst>
              <a:ext uri="{FF2B5EF4-FFF2-40B4-BE49-F238E27FC236}">
                <a16:creationId xmlns:a16="http://schemas.microsoft.com/office/drawing/2014/main" id="{3946A9E4-D1DA-4C26-A0B0-987CADB46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950" y="4666883"/>
            <a:ext cx="153987" cy="153988"/>
          </a:xfrm>
          <a:prstGeom prst="ellipse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6DB7CD0-4E6A-4826-AE3B-0B770BA91775}"/>
              </a:ext>
            </a:extLst>
          </p:cNvPr>
          <p:cNvSpPr txBox="1"/>
          <p:nvPr/>
        </p:nvSpPr>
        <p:spPr>
          <a:xfrm>
            <a:off x="395683" y="6174651"/>
            <a:ext cx="306257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green elements are the minimal elements for a QFD.  The blue elements are optional.</a:t>
            </a:r>
            <a:endParaRPr lang="en-US" sz="11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C08390-C60C-4968-8E22-254B6F80CCA0}"/>
              </a:ext>
            </a:extLst>
          </p:cNvPr>
          <p:cNvSpPr txBox="1"/>
          <p:nvPr/>
        </p:nvSpPr>
        <p:spPr>
          <a:xfrm>
            <a:off x="3573716" y="6182487"/>
            <a:ext cx="747677" cy="2616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Minimal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2CA9AE7-1233-4482-B9D1-129C6B8C10EC}"/>
              </a:ext>
            </a:extLst>
          </p:cNvPr>
          <p:cNvSpPr txBox="1"/>
          <p:nvPr/>
        </p:nvSpPr>
        <p:spPr>
          <a:xfrm>
            <a:off x="3588500" y="6497778"/>
            <a:ext cx="710451" cy="26161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050" dirty="0"/>
              <a:t>Optional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D719E2EA-C2CD-D4D8-5996-519F61967C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07" y="2913692"/>
            <a:ext cx="3872178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574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44FD03-D238-4B40-8A3B-8A2DA1978D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9360" y="3075479"/>
            <a:ext cx="5493304" cy="2926080"/>
          </a:xfrm>
          <a:prstGeom prst="rect">
            <a:avLst/>
          </a:prstGeom>
        </p:spPr>
      </p:pic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8595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QFD – Example – Planning a vacation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3D8A69-6449-4B56-8103-947D8D7340E0}"/>
              </a:ext>
            </a:extLst>
          </p:cNvPr>
          <p:cNvSpPr txBox="1"/>
          <p:nvPr/>
        </p:nvSpPr>
        <p:spPr>
          <a:xfrm>
            <a:off x="270640" y="707345"/>
            <a:ext cx="4672282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Example: selecting a vacation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What’s</a:t>
            </a:r>
            <a:r>
              <a:rPr lang="en-US" sz="1400" dirty="0"/>
              <a:t>: cost, child friendly, novelty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How’s</a:t>
            </a:r>
            <a:r>
              <a:rPr lang="en-US" sz="1400" dirty="0"/>
              <a:t>: go to the beach, go skiing, go to Disneyland, travel internationally, day trips from home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39AE5E-A598-486D-B639-E8E3C8A5DA01}"/>
              </a:ext>
            </a:extLst>
          </p:cNvPr>
          <p:cNvSpPr txBox="1"/>
          <p:nvPr/>
        </p:nvSpPr>
        <p:spPr>
          <a:xfrm>
            <a:off x="5490080" y="687448"/>
            <a:ext cx="3383280" cy="1569660"/>
          </a:xfrm>
          <a:prstGeom prst="rect">
            <a:avLst/>
          </a:prstGeom>
          <a:solidFill>
            <a:srgbClr val="CCFFFF"/>
          </a:solidFill>
          <a:ln>
            <a:solidFill>
              <a:srgbClr val="CCEC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Minimal QFD process steps</a:t>
            </a:r>
          </a:p>
          <a:p>
            <a:r>
              <a:rPr lang="en-US" sz="1200" dirty="0"/>
              <a:t> 1. Determine the customer’s “What’s”</a:t>
            </a:r>
          </a:p>
          <a:p>
            <a:r>
              <a:rPr lang="en-US" sz="1200" dirty="0"/>
              <a:t> 2. Determine the customer’s priority ratings</a:t>
            </a:r>
          </a:p>
          <a:p>
            <a:r>
              <a:rPr lang="en-US" sz="1200" dirty="0"/>
              <a:t> 3. Define the “How’s”</a:t>
            </a:r>
          </a:p>
          <a:p>
            <a:r>
              <a:rPr lang="en-US" sz="1200" dirty="0"/>
              <a:t> 5. Determine how well a “How” meets a “What”</a:t>
            </a:r>
            <a:endParaRPr lang="en-US" sz="1200" dirty="0">
              <a:solidFill>
                <a:srgbClr val="92D050"/>
              </a:solidFill>
            </a:endParaRPr>
          </a:p>
          <a:p>
            <a:r>
              <a:rPr lang="en-US" sz="1200" dirty="0"/>
              <a:t> 6. Compute the Score for each “How”</a:t>
            </a:r>
          </a:p>
          <a:p>
            <a:r>
              <a:rPr lang="en-US" sz="1200" dirty="0"/>
              <a:t> 9. Compute percentages and rankings</a:t>
            </a:r>
          </a:p>
          <a:p>
            <a:r>
              <a:rPr lang="en-US" sz="1200" dirty="0"/>
              <a:t>10. Determine the final result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BDAFFE-096B-4122-9CE4-02873E43A931}"/>
              </a:ext>
            </a:extLst>
          </p:cNvPr>
          <p:cNvSpPr/>
          <p:nvPr/>
        </p:nvSpPr>
        <p:spPr>
          <a:xfrm>
            <a:off x="1262166" y="4267621"/>
            <a:ext cx="1290844" cy="864590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BB1E9F-538F-49D3-939C-552778773B0D}"/>
              </a:ext>
            </a:extLst>
          </p:cNvPr>
          <p:cNvSpPr txBox="1"/>
          <p:nvPr/>
        </p:nvSpPr>
        <p:spPr>
          <a:xfrm>
            <a:off x="259257" y="4273910"/>
            <a:ext cx="1005840" cy="646331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1:</a:t>
            </a:r>
            <a:r>
              <a:rPr lang="en-US" sz="1200" dirty="0"/>
              <a:t> what the customer wants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B9FF5A0-9AB0-4A89-A4B7-5A8551B256E3}"/>
              </a:ext>
            </a:extLst>
          </p:cNvPr>
          <p:cNvSpPr txBox="1"/>
          <p:nvPr/>
        </p:nvSpPr>
        <p:spPr>
          <a:xfrm>
            <a:off x="1441110" y="2560135"/>
            <a:ext cx="3108960" cy="46166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2:</a:t>
            </a:r>
            <a:r>
              <a:rPr lang="en-US" sz="1200" dirty="0"/>
              <a:t> Ranking: most important is child friendly. A larger number is a better choice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003EDB-6221-4E30-B489-BA65C441D3E1}"/>
              </a:ext>
            </a:extLst>
          </p:cNvPr>
          <p:cNvSpPr/>
          <p:nvPr/>
        </p:nvSpPr>
        <p:spPr>
          <a:xfrm>
            <a:off x="2553010" y="4302799"/>
            <a:ext cx="844910" cy="829412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endParaRPr lang="en-US" sz="1100" b="1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A830E9F-64FB-43A1-ACA0-3C5240279268}"/>
              </a:ext>
            </a:extLst>
          </p:cNvPr>
          <p:cNvCxnSpPr>
            <a:cxnSpLocks/>
            <a:stCxn id="29" idx="2"/>
            <a:endCxn id="9" idx="0"/>
          </p:cNvCxnSpPr>
          <p:nvPr/>
        </p:nvCxnSpPr>
        <p:spPr>
          <a:xfrm flipH="1">
            <a:off x="2975465" y="3021800"/>
            <a:ext cx="20125" cy="1280999"/>
          </a:xfrm>
          <a:prstGeom prst="line">
            <a:avLst/>
          </a:prstGeom>
          <a:noFill/>
          <a:ln w="28575">
            <a:solidFill>
              <a:srgbClr val="7030A0"/>
            </a:solidFill>
          </a:ln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F491A8A3-6A4D-42DA-A160-5457FF625D63}"/>
              </a:ext>
            </a:extLst>
          </p:cNvPr>
          <p:cNvSpPr txBox="1"/>
          <p:nvPr/>
        </p:nvSpPr>
        <p:spPr>
          <a:xfrm>
            <a:off x="6652058" y="3597204"/>
            <a:ext cx="1920240" cy="461665"/>
          </a:xfrm>
          <a:prstGeom prst="rect">
            <a:avLst/>
          </a:prstGeom>
          <a:noFill/>
          <a:ln w="28575">
            <a:solidFill>
              <a:srgbClr val="FFC000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3:</a:t>
            </a:r>
            <a:r>
              <a:rPr lang="en-US" sz="1200" dirty="0"/>
              <a:t> These are the different possible “how’s”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B5C1B4-0F39-4B38-BA3A-58D0DC9F7485}"/>
              </a:ext>
            </a:extLst>
          </p:cNvPr>
          <p:cNvSpPr/>
          <p:nvPr/>
        </p:nvSpPr>
        <p:spPr>
          <a:xfrm>
            <a:off x="3397920" y="3353221"/>
            <a:ext cx="3234212" cy="914400"/>
          </a:xfrm>
          <a:prstGeom prst="rect">
            <a:avLst/>
          </a:prstGeom>
          <a:noFill/>
          <a:ln w="28575">
            <a:solidFill>
              <a:srgbClr val="FFC000"/>
            </a:solidFill>
            <a:prstDash val="lgDash"/>
          </a:ln>
        </p:spPr>
        <p:txBody>
          <a:bodyPr wrap="square" rtlCol="0">
            <a:spAutoFit/>
          </a:bodyPr>
          <a:lstStyle/>
          <a:p>
            <a:endParaRPr lang="en-US" sz="11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8F328C-25A7-4806-8DD2-B9669CAC7BBC}"/>
              </a:ext>
            </a:extLst>
          </p:cNvPr>
          <p:cNvSpPr txBox="1"/>
          <p:nvPr/>
        </p:nvSpPr>
        <p:spPr>
          <a:xfrm>
            <a:off x="5855840" y="4300854"/>
            <a:ext cx="3017520" cy="830997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5:</a:t>
            </a:r>
            <a:r>
              <a:rPr lang="en-US" sz="1200" dirty="0"/>
              <a:t> For the “cost”: travel is expensive (bad) so it is a “1”, the beach is inexpensive (good) so it is a “9” … a larger number is a better choice.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EC994D2-F5C9-47E6-B6F1-BC1CD8C2897D}"/>
              </a:ext>
            </a:extLst>
          </p:cNvPr>
          <p:cNvSpPr/>
          <p:nvPr/>
        </p:nvSpPr>
        <p:spPr>
          <a:xfrm>
            <a:off x="3474730" y="4302799"/>
            <a:ext cx="2381110" cy="82296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US" sz="11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9D86534-96BC-41E7-B115-133D81845201}"/>
              </a:ext>
            </a:extLst>
          </p:cNvPr>
          <p:cNvSpPr/>
          <p:nvPr/>
        </p:nvSpPr>
        <p:spPr>
          <a:xfrm>
            <a:off x="3589945" y="5175752"/>
            <a:ext cx="2304299" cy="228600"/>
          </a:xfrm>
          <a:prstGeom prst="rect">
            <a:avLst/>
          </a:prstGeom>
          <a:noFill/>
          <a:ln w="28575">
            <a:solidFill>
              <a:srgbClr val="00FFFF"/>
            </a:solidFill>
          </a:ln>
        </p:spPr>
        <p:txBody>
          <a:bodyPr wrap="square" rtlCol="0">
            <a:spAutoFit/>
          </a:bodyPr>
          <a:lstStyle/>
          <a:p>
            <a:endParaRPr lang="en-US" sz="11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1741959-3DDD-46E0-B125-4CD78965ECE5}"/>
              </a:ext>
            </a:extLst>
          </p:cNvPr>
          <p:cNvSpPr txBox="1"/>
          <p:nvPr/>
        </p:nvSpPr>
        <p:spPr>
          <a:xfrm>
            <a:off x="5894244" y="5118820"/>
            <a:ext cx="2957186" cy="830997"/>
          </a:xfrm>
          <a:prstGeom prst="rect">
            <a:avLst/>
          </a:prstGeom>
          <a:noFill/>
          <a:ln w="28575">
            <a:solidFill>
              <a:srgbClr val="00FFFF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100" b="1"/>
            </a:lvl1pPr>
          </a:lstStyle>
          <a:p>
            <a:r>
              <a:rPr lang="en-US" sz="1200" u="sng" dirty="0"/>
              <a:t>6:</a:t>
            </a:r>
            <a:r>
              <a:rPr lang="en-US" sz="1200" dirty="0"/>
              <a:t> </a:t>
            </a:r>
            <a:r>
              <a:rPr lang="en-US" sz="1200" b="0" dirty="0"/>
              <a:t>These are the mathematical “inner product” of each “how” with the priorities. </a:t>
            </a:r>
          </a:p>
          <a:p>
            <a:r>
              <a:rPr lang="en-US" sz="1200" b="0" dirty="0"/>
              <a:t>For example: 93 = 1*9 + 9*9 + 3*1.</a:t>
            </a:r>
          </a:p>
          <a:p>
            <a:r>
              <a:rPr lang="en-US" sz="1200" b="0" dirty="0"/>
              <a:t>The total of the scores is 299.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107C6BD-3711-4D4B-A42C-CBE83E4AD703}"/>
              </a:ext>
            </a:extLst>
          </p:cNvPr>
          <p:cNvSpPr/>
          <p:nvPr/>
        </p:nvSpPr>
        <p:spPr>
          <a:xfrm>
            <a:off x="3490880" y="5444555"/>
            <a:ext cx="2399909" cy="228600"/>
          </a:xfrm>
          <a:prstGeom prst="rect">
            <a:avLst/>
          </a:prstGeom>
          <a:noFill/>
          <a:ln w="28575">
            <a:solidFill>
              <a:srgbClr val="FFC000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endParaRPr lang="en-US" sz="1100" b="1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1FFF3D1-0E5A-4C39-AF5B-966115A45F27}"/>
              </a:ext>
            </a:extLst>
          </p:cNvPr>
          <p:cNvSpPr txBox="1"/>
          <p:nvPr/>
        </p:nvSpPr>
        <p:spPr>
          <a:xfrm>
            <a:off x="477305" y="5578875"/>
            <a:ext cx="1828800" cy="461665"/>
          </a:xfrm>
          <a:prstGeom prst="rect">
            <a:avLst/>
          </a:prstGeom>
          <a:noFill/>
          <a:ln w="28575">
            <a:solidFill>
              <a:srgbClr val="FFC000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9</a:t>
            </a:r>
            <a:r>
              <a:rPr lang="en-US" sz="1200" u="sng" dirty="0"/>
              <a:t>:</a:t>
            </a:r>
            <a:r>
              <a:rPr lang="en-US" sz="1200" dirty="0"/>
              <a:t> These are the scores divided by 299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EDE5139-0672-448C-A8AE-F215CBD93349}"/>
              </a:ext>
            </a:extLst>
          </p:cNvPr>
          <p:cNvCxnSpPr>
            <a:cxnSpLocks/>
            <a:stCxn id="32" idx="3"/>
            <a:endCxn id="31" idx="1"/>
          </p:cNvCxnSpPr>
          <p:nvPr/>
        </p:nvCxnSpPr>
        <p:spPr>
          <a:xfrm flipV="1">
            <a:off x="2306105" y="5558855"/>
            <a:ext cx="1184775" cy="250853"/>
          </a:xfrm>
          <a:prstGeom prst="line">
            <a:avLst/>
          </a:prstGeom>
          <a:noFill/>
          <a:ln w="28575">
            <a:solidFill>
              <a:srgbClr val="FFC000"/>
            </a:solidFill>
            <a:prstDash val="lgDashDotDot"/>
          </a:ln>
        </p:spPr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E25D0E2D-9D09-4F36-89B2-7AD56D070C78}"/>
              </a:ext>
            </a:extLst>
          </p:cNvPr>
          <p:cNvSpPr/>
          <p:nvPr/>
        </p:nvSpPr>
        <p:spPr>
          <a:xfrm>
            <a:off x="4454964" y="5713258"/>
            <a:ext cx="378780" cy="30369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F62BD85-B832-4D03-9FAF-544452C10299}"/>
              </a:ext>
            </a:extLst>
          </p:cNvPr>
          <p:cNvSpPr/>
          <p:nvPr/>
        </p:nvSpPr>
        <p:spPr>
          <a:xfrm>
            <a:off x="3490880" y="5705561"/>
            <a:ext cx="378780" cy="303695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E710EE-8A38-4279-A800-958376654250}"/>
              </a:ext>
            </a:extLst>
          </p:cNvPr>
          <p:cNvSpPr txBox="1"/>
          <p:nvPr/>
        </p:nvSpPr>
        <p:spPr>
          <a:xfrm>
            <a:off x="3397919" y="6040083"/>
            <a:ext cx="4572000" cy="64633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u="sng" dirty="0">
                <a:solidFill>
                  <a:schemeClr val="tx1"/>
                </a:solidFill>
              </a:rPr>
              <a:t>10</a:t>
            </a:r>
            <a:r>
              <a:rPr lang="en-US" sz="1200" b="1" dirty="0">
                <a:solidFill>
                  <a:schemeClr val="tx1"/>
                </a:solidFill>
              </a:rPr>
              <a:t>: </a:t>
            </a:r>
            <a:r>
              <a:rPr lang="en-US" sz="1200" dirty="0">
                <a:solidFill>
                  <a:schemeClr val="tx1"/>
                </a:solidFill>
              </a:rPr>
              <a:t>This row has ranked the above row (“% of total”) values. The </a:t>
            </a:r>
            <a:r>
              <a:rPr lang="en-US" sz="1200" dirty="0"/>
              <a:t>bes</a:t>
            </a:r>
            <a:r>
              <a:rPr lang="en-US" sz="1200" dirty="0">
                <a:solidFill>
                  <a:schemeClr val="tx1"/>
                </a:solidFill>
              </a:rPr>
              <a:t>t options, “beach” and “Disneyland,” have close scores and a more detailed analysis of these two “</a:t>
            </a:r>
            <a:r>
              <a:rPr lang="en-US" sz="1200" dirty="0" err="1">
                <a:solidFill>
                  <a:schemeClr val="tx1"/>
                </a:solidFill>
              </a:rPr>
              <a:t>hows</a:t>
            </a:r>
            <a:r>
              <a:rPr lang="en-US" sz="1200" dirty="0">
                <a:solidFill>
                  <a:schemeClr val="tx1"/>
                </a:solidFill>
              </a:rPr>
              <a:t>” should be made.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392E942-48BC-CFD7-CCF6-293CEBC6A002}"/>
              </a:ext>
            </a:extLst>
          </p:cNvPr>
          <p:cNvSpPr txBox="1"/>
          <p:nvPr/>
        </p:nvSpPr>
        <p:spPr>
          <a:xfrm>
            <a:off x="270640" y="1677660"/>
            <a:ext cx="4672282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Follow the minimal QFD steps listed at the right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For steps 2 and 5, use values of {1,3,9} for simplicity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For step 6, a large score is preferred to a smaller score</a:t>
            </a:r>
          </a:p>
        </p:txBody>
      </p:sp>
    </p:spTree>
    <p:extLst>
      <p:ext uri="{BB962C8B-B14F-4D97-AF65-F5344CB8AC3E}">
        <p14:creationId xmlns:p14="http://schemas.microsoft.com/office/powerpoint/2010/main" val="81072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QFD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31085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QFD is also known as the “house of quality”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 QFD takes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What a customer wants (called “</a:t>
            </a:r>
            <a:r>
              <a:rPr lang="en-US" sz="1400" dirty="0" err="1"/>
              <a:t>whats</a:t>
            </a:r>
            <a:r>
              <a:rPr lang="en-US" sz="1400" dirty="0"/>
              <a:t>”)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Potential solutions (called “</a:t>
            </a:r>
            <a:r>
              <a:rPr lang="en-US" sz="1400" dirty="0" err="1"/>
              <a:t>hows</a:t>
            </a:r>
            <a:r>
              <a:rPr lang="en-US" sz="1400" dirty="0"/>
              <a:t>”)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A prioritization of the “</a:t>
            </a:r>
            <a:r>
              <a:rPr lang="en-US" sz="1400" dirty="0" err="1"/>
              <a:t>whats</a:t>
            </a:r>
            <a:r>
              <a:rPr lang="en-US" sz="1400" dirty="0"/>
              <a:t>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As assessment of how well each “how” satisfies each “what” </a:t>
            </a:r>
          </a:p>
          <a:p>
            <a:pPr lvl="1"/>
            <a:r>
              <a:rPr lang="en-US" sz="1400" dirty="0"/>
              <a:t>And, using numerical values. creates a prioritization of the “</a:t>
            </a:r>
            <a:r>
              <a:rPr lang="en-US" sz="1400" dirty="0" err="1"/>
              <a:t>hows</a:t>
            </a:r>
            <a:r>
              <a:rPr lang="en-US" sz="1400" dirty="0"/>
              <a:t>.”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 complete QFD appears very complicated (11 steps). There are books written on how to create a QFD.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A minimal QFD  has only 7 steps, and is easy to implement.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Normally, the values in a QFD are from scale of 0 to 10, we use the values {1,3,9} for simplicity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In this example: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 customer cares about 3 things … each is weighted differently.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 customer has 5 possible solutions … each solution has a single value </a:t>
            </a:r>
            <a:r>
              <a:rPr lang="en-US" sz="1400"/>
              <a:t>which assesses </a:t>
            </a:r>
            <a:r>
              <a:rPr lang="en-US" sz="1400" dirty="0"/>
              <a:t>how well it achieves each of the 3 things the customer cares about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After creating the priorities (step 2) and the assessment (step 5), the rest is mathematics.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701</Words>
  <Application>Microsoft Office PowerPoint</Application>
  <PresentationFormat>On-screen Show (4:3)</PresentationFormat>
  <Paragraphs>77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2022-06-18T03:15:15Z</dcterms:created>
  <dcterms:modified xsi:type="dcterms:W3CDTF">2024-11-01T13:52:58Z</dcterms:modified>
</cp:coreProperties>
</file>