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82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CCECFF"/>
    <a:srgbClr val="CC0000"/>
    <a:srgbClr val="CCFFCC"/>
    <a:srgbClr val="FFFFCC"/>
    <a:srgbClr val="CCFFFF"/>
    <a:srgbClr val="00FFFF"/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6" autoAdjust="0"/>
    <p:restoredTop sz="94474" autoAdjust="0"/>
  </p:normalViewPr>
  <p:slideViewPr>
    <p:cSldViewPr>
      <p:cViewPr varScale="1">
        <p:scale>
          <a:sx n="85" d="100"/>
          <a:sy n="85" d="100"/>
        </p:scale>
        <p:origin x="68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36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52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Pugh Matrix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341570" y="145380"/>
            <a:ext cx="2862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choose among multiple alternatives?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391911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599"/>
            <a:ext cx="3143054" cy="271028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Pugh Matrix</a:t>
            </a:r>
            <a:r>
              <a:rPr lang="en-US" sz="1400" dirty="0"/>
              <a:t> is a simple technique for making a decision among multiple alternatives.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Pugh Matrix </a:t>
            </a:r>
            <a:r>
              <a:rPr lang="en-US" sz="1400" dirty="0"/>
              <a:t>uses pairwise comparisons between the alternatives, for each defined criteria or requirement.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most time-consuming part of using a </a:t>
            </a:r>
            <a:r>
              <a:rPr lang="en-US" sz="1400" b="1" dirty="0">
                <a:solidFill>
                  <a:srgbClr val="0070C0"/>
                </a:solidFill>
              </a:rPr>
              <a:t>Pugh Matrix </a:t>
            </a:r>
            <a:r>
              <a:rPr lang="en-US" sz="1400" dirty="0"/>
              <a:t>is creating the selection criteria.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assessments are quick and the calculation is easy.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390957" y="1965491"/>
            <a:ext cx="5600700" cy="632592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57" y="2615257"/>
            <a:ext cx="560070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Tx/>
              <a:buNone/>
              <a:defRPr/>
            </a:pPr>
            <a:r>
              <a:rPr lang="en-US" sz="1400" b="1" dirty="0"/>
              <a:t>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Choose the alternatives to be compared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List them along the top of the matrix.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Define the multiple selection criteria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These are the “Critical to Quality” (</a:t>
            </a:r>
            <a:r>
              <a:rPr lang="en-US" sz="1400" dirty="0" err="1"/>
              <a:t>CTQ</a:t>
            </a:r>
            <a:r>
              <a:rPr lang="en-US" sz="1400" dirty="0"/>
              <a:t>) factors.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They might come from the Voice of the Customer (VOC).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List them along the left side of the matrix.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Optionally, define weights for each </a:t>
            </a:r>
            <a:r>
              <a:rPr lang="en-US" sz="1400" dirty="0" err="1"/>
              <a:t>CTQ</a:t>
            </a:r>
            <a:r>
              <a:rPr lang="en-US" sz="1400" dirty="0"/>
              <a:t> (adding up to 1).</a:t>
            </a:r>
          </a:p>
          <a:p>
            <a:r>
              <a:rPr lang="en-US" sz="1400" dirty="0"/>
              <a:t>3. Define one of the alternatives as the </a:t>
            </a:r>
            <a:r>
              <a:rPr lang="en-US" sz="1400" b="1" dirty="0"/>
              <a:t>Reference Design.</a:t>
            </a:r>
          </a:p>
          <a:p>
            <a:r>
              <a:rPr lang="en-US" sz="1400" dirty="0"/>
              <a:t>4. Have a team assign values for each alternative for each </a:t>
            </a:r>
            <a:r>
              <a:rPr lang="en-US" sz="1400" dirty="0" err="1"/>
              <a:t>CTQ</a:t>
            </a:r>
            <a:r>
              <a:rPr lang="en-US" sz="1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Compare each alternative to the Reference Design.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Assign one of the following values: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  0:</a:t>
            </a:r>
            <a:r>
              <a:rPr lang="en-US" sz="1400" dirty="0"/>
              <a:t>  alternative is comparable to the reference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+1:  alternative is better than the reference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–1:  alternative is worse than the reference design.</a:t>
            </a:r>
          </a:p>
          <a:p>
            <a:r>
              <a:rPr lang="en-US" sz="1400" dirty="0"/>
              <a:t>6. Calculate the score for each alternative, by adding the values.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Optionally. weight each {-1,0,1} by that </a:t>
            </a:r>
            <a:r>
              <a:rPr lang="en-US" sz="1400" dirty="0" err="1"/>
              <a:t>CTQ’s</a:t>
            </a:r>
            <a:r>
              <a:rPr lang="en-US" sz="1400" dirty="0"/>
              <a:t> weight.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altLang="en-US" sz="1600" dirty="0"/>
              <a:t>Pugh Matrix analysis</a:t>
            </a:r>
          </a:p>
          <a:p>
            <a:endParaRPr lang="en-US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46FBA1-ECDD-4009-B362-E13E2BB067B4}"/>
              </a:ext>
            </a:extLst>
          </p:cNvPr>
          <p:cNvSpPr txBox="1"/>
          <p:nvPr/>
        </p:nvSpPr>
        <p:spPr>
          <a:xfrm>
            <a:off x="7175834" y="1507945"/>
            <a:ext cx="144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Preferred alternative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927049D-E797-4026-B949-9C49B385735F}"/>
              </a:ext>
            </a:extLst>
          </p:cNvPr>
          <p:cNvCxnSpPr>
            <a:cxnSpLocks/>
          </p:cNvCxnSpPr>
          <p:nvPr/>
        </p:nvCxnSpPr>
        <p:spPr>
          <a:xfrm>
            <a:off x="7119710" y="1969610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21C1C33-CA15-4CA0-A4BD-72693F864E0E}"/>
              </a:ext>
            </a:extLst>
          </p:cNvPr>
          <p:cNvSpPr txBox="1"/>
          <p:nvPr/>
        </p:nvSpPr>
        <p:spPr>
          <a:xfrm>
            <a:off x="4205506" y="1314100"/>
            <a:ext cx="1182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Alternatives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4DEF6B-826D-D3E9-F3C5-EA9ADD5D511E}"/>
              </a:ext>
            </a:extLst>
          </p:cNvPr>
          <p:cNvSpPr txBox="1"/>
          <p:nvPr/>
        </p:nvSpPr>
        <p:spPr>
          <a:xfrm>
            <a:off x="3396817" y="1646521"/>
            <a:ext cx="1991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sz="1200" dirty="0">
                <a:solidFill>
                  <a:srgbClr val="0070C0"/>
                </a:solidFill>
              </a:rPr>
              <a:t>Critical to Quality Factors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5EBEB6-F796-990F-ABED-EBBE6C499E7B}"/>
              </a:ext>
            </a:extLst>
          </p:cNvPr>
          <p:cNvCxnSpPr>
            <a:cxnSpLocks/>
          </p:cNvCxnSpPr>
          <p:nvPr/>
        </p:nvCxnSpPr>
        <p:spPr>
          <a:xfrm>
            <a:off x="4140191" y="1585560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B88F800-AB55-C5FB-C945-7A9D21F45A92}"/>
              </a:ext>
            </a:extLst>
          </p:cNvPr>
          <p:cNvCxnSpPr>
            <a:cxnSpLocks/>
          </p:cNvCxnSpPr>
          <p:nvPr/>
        </p:nvCxnSpPr>
        <p:spPr>
          <a:xfrm>
            <a:off x="4121545" y="1969610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002E63F-BB02-93A3-86D3-454B272F6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850" y="4136797"/>
            <a:ext cx="2402846" cy="24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86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BB6281-DC0F-79C8-D29D-0A75DD901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" y="761432"/>
            <a:ext cx="5052060" cy="4663440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2543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7102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Pugh Matrix </a:t>
            </a:r>
            <a:r>
              <a:rPr lang="en-US" sz="2800" b="1" dirty="0"/>
              <a:t>– Example – Buying a car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A7FB7C-CF58-B00A-415D-CE54BFE792F6}"/>
              </a:ext>
            </a:extLst>
          </p:cNvPr>
          <p:cNvSpPr txBox="1"/>
          <p:nvPr/>
        </p:nvSpPr>
        <p:spPr>
          <a:xfrm>
            <a:off x="6160653" y="718308"/>
            <a:ext cx="2468880" cy="5847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(3) Weighted case: each criteria has a weight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7D7BA7-9C05-7650-EECC-347076EEF34D}"/>
              </a:ext>
            </a:extLst>
          </p:cNvPr>
          <p:cNvSpPr txBox="1"/>
          <p:nvPr/>
        </p:nvSpPr>
        <p:spPr>
          <a:xfrm>
            <a:off x="653874" y="5776969"/>
            <a:ext cx="3474720" cy="830997"/>
          </a:xfrm>
          <a:prstGeom prst="rect">
            <a:avLst/>
          </a:prstGeom>
          <a:noFill/>
          <a:ln w="1905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(6) Best alternatives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Weighted:     4    is highest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Unweighted: 0.7 is highest value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9186BF-9C4B-F085-4F63-55296397AEE5}"/>
              </a:ext>
            </a:extLst>
          </p:cNvPr>
          <p:cNvSpPr/>
          <p:nvPr/>
        </p:nvSpPr>
        <p:spPr>
          <a:xfrm>
            <a:off x="2919769" y="5157225"/>
            <a:ext cx="365760" cy="274320"/>
          </a:xfrm>
          <a:prstGeom prst="rect">
            <a:avLst/>
          </a:prstGeom>
          <a:noFill/>
          <a:ln w="1905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6CE4D88-1CB7-8805-D543-2F96AE8E3A30}"/>
              </a:ext>
            </a:extLst>
          </p:cNvPr>
          <p:cNvCxnSpPr>
            <a:cxnSpLocks/>
            <a:stCxn id="11" idx="0"/>
            <a:endCxn id="21" idx="2"/>
          </p:cNvCxnSpPr>
          <p:nvPr/>
        </p:nvCxnSpPr>
        <p:spPr>
          <a:xfrm flipV="1">
            <a:off x="2391234" y="5431545"/>
            <a:ext cx="711415" cy="345424"/>
          </a:xfrm>
          <a:prstGeom prst="line">
            <a:avLst/>
          </a:prstGeom>
          <a:noFill/>
          <a:ln w="19050">
            <a:solidFill>
              <a:srgbClr val="0066FF"/>
            </a:solidFill>
          </a:ln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97009F6A-543F-FEAD-3FE0-258BCCA98B61}"/>
              </a:ext>
            </a:extLst>
          </p:cNvPr>
          <p:cNvSpPr/>
          <p:nvPr/>
        </p:nvSpPr>
        <p:spPr>
          <a:xfrm>
            <a:off x="4837526" y="1393535"/>
            <a:ext cx="365760" cy="30175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9C3455DA-7A04-3270-8E96-0DDF5B5499B2}"/>
              </a:ext>
            </a:extLst>
          </p:cNvPr>
          <p:cNvCxnSpPr>
            <a:cxnSpLocks/>
            <a:stCxn id="10" idx="1"/>
            <a:endCxn id="30" idx="0"/>
          </p:cNvCxnSpPr>
          <p:nvPr/>
        </p:nvCxnSpPr>
        <p:spPr>
          <a:xfrm rot="10800000" flipV="1">
            <a:off x="5020407" y="1010695"/>
            <a:ext cx="1140247" cy="382839"/>
          </a:xfrm>
          <a:prstGeom prst="bentConnector2">
            <a:avLst/>
          </a:prstGeom>
          <a:noFill/>
          <a:ln w="19050">
            <a:solidFill>
              <a:srgbClr val="FF0000"/>
            </a:solidFill>
            <a:headEnd type="none" w="med" len="med"/>
            <a:tailEnd type="arrow" w="med" len="med"/>
          </a:ln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870DD6E-6872-0567-C59E-A616D19DABDE}"/>
              </a:ext>
            </a:extLst>
          </p:cNvPr>
          <p:cNvSpPr txBox="1"/>
          <p:nvPr/>
        </p:nvSpPr>
        <p:spPr>
          <a:xfrm>
            <a:off x="4417565" y="5776969"/>
            <a:ext cx="4211968" cy="4924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(5) Computation using weights is an inner product:</a:t>
            </a:r>
          </a:p>
          <a:p>
            <a:r>
              <a:rPr lang="en-US" sz="1200" dirty="0"/>
              <a:t>0.3 = 0.2*(-1)+ 0.1(0) + 0.1*(-1)+0.1*(1)+0.2*(1)+0.3*(1)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083290-4057-B89B-FA0C-AC792F9D62DA}"/>
              </a:ext>
            </a:extLst>
          </p:cNvPr>
          <p:cNvSpPr/>
          <p:nvPr/>
        </p:nvSpPr>
        <p:spPr>
          <a:xfrm>
            <a:off x="4051804" y="5172991"/>
            <a:ext cx="365760" cy="2743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F26226-100E-00A8-C67E-96C63F389E65}"/>
              </a:ext>
            </a:extLst>
          </p:cNvPr>
          <p:cNvCxnSpPr>
            <a:cxnSpLocks/>
            <a:stCxn id="11" idx="0"/>
            <a:endCxn id="13" idx="2"/>
          </p:cNvCxnSpPr>
          <p:nvPr/>
        </p:nvCxnSpPr>
        <p:spPr>
          <a:xfrm flipV="1">
            <a:off x="2391234" y="4932107"/>
            <a:ext cx="716497" cy="844862"/>
          </a:xfrm>
          <a:prstGeom prst="line">
            <a:avLst/>
          </a:prstGeom>
          <a:noFill/>
          <a:ln w="19050">
            <a:solidFill>
              <a:srgbClr val="0066FF"/>
            </a:solidFill>
          </a:ln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7FB7FCE-3ECF-78A3-B782-64CF56C40AF1}"/>
              </a:ext>
            </a:extLst>
          </p:cNvPr>
          <p:cNvSpPr/>
          <p:nvPr/>
        </p:nvSpPr>
        <p:spPr>
          <a:xfrm>
            <a:off x="2924851" y="4657787"/>
            <a:ext cx="365760" cy="274320"/>
          </a:xfrm>
          <a:prstGeom prst="rect">
            <a:avLst/>
          </a:prstGeom>
          <a:noFill/>
          <a:ln w="1905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1FEAA5-7891-5AD5-4C62-C37D77743689}"/>
              </a:ext>
            </a:extLst>
          </p:cNvPr>
          <p:cNvSpPr txBox="1"/>
          <p:nvPr/>
        </p:nvSpPr>
        <p:spPr>
          <a:xfrm>
            <a:off x="5617844" y="4407570"/>
            <a:ext cx="3011689" cy="769441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(4) Computation when not using weights is a column sum:</a:t>
            </a:r>
          </a:p>
          <a:p>
            <a:r>
              <a:rPr lang="en-US" sz="1200" dirty="0"/>
              <a:t>1 = (-1) + (0) + (-1) + (1) + (1) + (1)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351572-E55D-E299-5A40-0F00314E1882}"/>
              </a:ext>
            </a:extLst>
          </p:cNvPr>
          <p:cNvSpPr/>
          <p:nvPr/>
        </p:nvSpPr>
        <p:spPr>
          <a:xfrm>
            <a:off x="4051804" y="4657787"/>
            <a:ext cx="365760" cy="269008"/>
          </a:xfrm>
          <a:prstGeom prst="rect">
            <a:avLst/>
          </a:prstGeom>
          <a:noFill/>
          <a:ln w="19050">
            <a:solidFill>
              <a:srgbClr val="7030A0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sz="120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72E3951-E3FF-F48D-483B-7B48E1D4B227}"/>
              </a:ext>
            </a:extLst>
          </p:cNvPr>
          <p:cNvCxnSpPr>
            <a:cxnSpLocks/>
            <a:stCxn id="37" idx="3"/>
            <a:endCxn id="36" idx="1"/>
          </p:cNvCxnSpPr>
          <p:nvPr/>
        </p:nvCxnSpPr>
        <p:spPr>
          <a:xfrm>
            <a:off x="4417564" y="4792291"/>
            <a:ext cx="1200280" cy="0"/>
          </a:xfrm>
          <a:prstGeom prst="line">
            <a:avLst/>
          </a:prstGeom>
          <a:noFill/>
          <a:ln w="19050">
            <a:solidFill>
              <a:srgbClr val="7030A0"/>
            </a:solidFill>
            <a:prstDash val="dash"/>
            <a:headEnd type="arrow" w="med" len="med"/>
            <a:tailEnd type="none" w="med" len="med"/>
          </a:ln>
        </p:spPr>
      </p:cxnSp>
      <p:sp>
        <p:nvSpPr>
          <p:cNvPr id="3" name="Text Box 52">
            <a:extLst>
              <a:ext uri="{FF2B5EF4-FFF2-40B4-BE49-F238E27FC236}">
                <a16:creationId xmlns:a16="http://schemas.microsoft.com/office/drawing/2014/main" id="{7ED16626-4875-4E78-A226-0334E0172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246" y="1567937"/>
            <a:ext cx="2011680" cy="365760"/>
          </a:xfrm>
          <a:prstGeom prst="rect">
            <a:avLst/>
          </a:prstGeom>
          <a:noFill/>
          <a:ln w="38100" cmpd="thinThick">
            <a:solidFill>
              <a:srgbClr val="00B05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342900" indent="-342900">
              <a:defRPr sz="1400" b="1"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(1) Reference Design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AA6A9F-1062-B853-1F56-0C2358D56FE6}"/>
              </a:ext>
            </a:extLst>
          </p:cNvPr>
          <p:cNvSpPr/>
          <p:nvPr/>
        </p:nvSpPr>
        <p:spPr>
          <a:xfrm>
            <a:off x="2558428" y="1572765"/>
            <a:ext cx="294470" cy="2834640"/>
          </a:xfrm>
          <a:prstGeom prst="rect">
            <a:avLst/>
          </a:prstGeom>
          <a:noFill/>
          <a:ln w="38100" cmpd="thinThick">
            <a:solidFill>
              <a:srgbClr val="00B05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endParaRPr lang="en-US" sz="1400" b="1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CFE46FC-93F8-86EC-B0A0-0784E3CA2019}"/>
              </a:ext>
            </a:extLst>
          </p:cNvPr>
          <p:cNvCxnSpPr>
            <a:cxnSpLocks/>
            <a:stCxn id="42" idx="3"/>
            <a:endCxn id="41" idx="0"/>
          </p:cNvCxnSpPr>
          <p:nvPr/>
        </p:nvCxnSpPr>
        <p:spPr>
          <a:xfrm>
            <a:off x="4417564" y="5310151"/>
            <a:ext cx="2105985" cy="466818"/>
          </a:xfrm>
          <a:prstGeom prst="line">
            <a:avLst/>
          </a:prstGeom>
          <a:noFill/>
          <a:ln w="19050">
            <a:solidFill>
              <a:srgbClr val="FF0000"/>
            </a:solidFill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A1F8376-4D21-78A6-8108-13A0407BA4E6}"/>
              </a:ext>
            </a:extLst>
          </p:cNvPr>
          <p:cNvSpPr txBox="1"/>
          <p:nvPr/>
        </p:nvSpPr>
        <p:spPr>
          <a:xfrm>
            <a:off x="5617844" y="3313785"/>
            <a:ext cx="1920240" cy="584775"/>
          </a:xfrm>
          <a:prstGeom prst="rect">
            <a:avLst/>
          </a:prstGeom>
          <a:noFill/>
          <a:ln w="38100">
            <a:solidFill>
              <a:srgbClr val="7030A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(2) Team created comparison values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FF870F-FE0D-7D58-92BE-18BC14441B4E}"/>
              </a:ext>
            </a:extLst>
          </p:cNvPr>
          <p:cNvSpPr/>
          <p:nvPr/>
        </p:nvSpPr>
        <p:spPr>
          <a:xfrm>
            <a:off x="2908639" y="2820807"/>
            <a:ext cx="1563126" cy="1586579"/>
          </a:xfrm>
          <a:prstGeom prst="rect">
            <a:avLst/>
          </a:prstGeom>
          <a:noFill/>
          <a:ln w="38100">
            <a:solidFill>
              <a:srgbClr val="7030A0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16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0F4D37-F4A2-F79C-F8CE-CB5281C9DC59}"/>
              </a:ext>
            </a:extLst>
          </p:cNvPr>
          <p:cNvCxnSpPr>
            <a:cxnSpLocks/>
            <a:stCxn id="4" idx="1"/>
            <a:endCxn id="5" idx="3"/>
          </p:cNvCxnSpPr>
          <p:nvPr/>
        </p:nvCxnSpPr>
        <p:spPr>
          <a:xfrm flipH="1">
            <a:off x="4471765" y="3606173"/>
            <a:ext cx="1146079" cy="7924"/>
          </a:xfrm>
          <a:prstGeom prst="line">
            <a:avLst/>
          </a:prstGeom>
          <a:noFill/>
          <a:ln w="38100">
            <a:solidFill>
              <a:srgbClr val="7030A0"/>
            </a:solidFill>
            <a:prstDash val="sysDot"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76B8359-CE19-C493-9277-2D21B37D819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8851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Pugh Matrix 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>
                <a:latin typeface="+mn-lt"/>
              </a:rPr>
              <a:t>The Pugh Matrix was invented by Stuart Pugh.</a:t>
            </a:r>
          </a:p>
          <a:p>
            <a:r>
              <a:rPr lang="en-US" dirty="0">
                <a:latin typeface="+mn-lt"/>
              </a:rPr>
              <a:t>The values in the matrix do not need to be    {-1,0,+1}, other  commonly used values are {1,2,3} . The values can be used to indicate the amount of difference from the Reference Design.</a:t>
            </a:r>
          </a:p>
          <a:p>
            <a:r>
              <a:rPr lang="en-US" dirty="0">
                <a:effectLst/>
                <a:latin typeface="+mn-lt"/>
              </a:rPr>
              <a:t>Best practices:</a:t>
            </a:r>
            <a:endParaRPr lang="en-US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n-lt"/>
              </a:rPr>
              <a:t>Carefully choose the evaluation criteria.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weighted Pugh matrix is usually more appropriate than an unweighted one – carefully choose the weights aligned with the customer needs.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n-lt"/>
              </a:rPr>
              <a:t>Use a diverse team of 4-8 people to determine the values.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Document the value discussions.</a:t>
            </a:r>
          </a:p>
          <a:p>
            <a:r>
              <a:rPr lang="en-US" dirty="0">
                <a:latin typeface="+mn-lt"/>
              </a:rPr>
              <a:t>Common failures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Incorrect selection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Incomplete selection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Unclear selection criteria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example shows the same data evaluated using both a weighted and an unweighted </a:t>
            </a:r>
            <a:r>
              <a:rPr lang="en-US" sz="1400"/>
              <a:t>Pugh matrix </a:t>
            </a:r>
            <a:r>
              <a:rPr lang="en-US" sz="1400" dirty="0"/>
              <a:t>– the conclusion (best alternative) is the same in each case.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computation for the unweighted Pugh matrix is very simple, just add up the {-1,0,1} values for each alternative.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2022-06-18T03:14:46Z</dcterms:created>
  <dcterms:modified xsi:type="dcterms:W3CDTF">2024-11-01T13:54:20Z</dcterms:modified>
</cp:coreProperties>
</file>