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900" r:id="rId2"/>
    <p:sldId id="1899" r:id="rId3"/>
    <p:sldId id="1268" r:id="rId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FF0000"/>
    <a:srgbClr val="CCFFCC"/>
    <a:srgbClr val="CCECFF"/>
    <a:srgbClr val="FFFFCC"/>
    <a:srgbClr val="CCFFFF"/>
    <a:srgbClr val="00FFFF"/>
    <a:srgbClr val="0099FF"/>
    <a:srgbClr val="CC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99" autoAdjust="0"/>
    <p:restoredTop sz="94692" autoAdjust="0"/>
  </p:normalViewPr>
  <p:slideViewPr>
    <p:cSldViewPr>
      <p:cViewPr varScale="1">
        <p:scale>
          <a:sx n="92" d="100"/>
          <a:sy n="92" d="100"/>
        </p:scale>
        <p:origin x="924" y="30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058" y="78"/>
      </p:cViewPr>
      <p:guideLst/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843" y="0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1/18/2025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79" tIns="47540" rIns="95079" bIns="4754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53" y="4560570"/>
            <a:ext cx="5851496" cy="4320540"/>
          </a:xfrm>
          <a:prstGeom prst="rect">
            <a:avLst/>
          </a:prstGeom>
        </p:spPr>
        <p:txBody>
          <a:bodyPr vert="horz" lIns="95079" tIns="47540" rIns="95079" bIns="475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96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843" y="9119496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EF5428-3E78-94D5-A7BB-DD7FDC8833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D03B2E99-07E5-BED4-AD6C-713D289361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0348C396-CC4D-F93B-E85B-0954364AC1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387FB42C-9030-B102-2C40-190A36682B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83F4E-8DE7-4A6B-A17B-8447FBA049A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8376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F792C8-BB71-80A9-F63F-58F63A691B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6DD26BC6-407B-2A86-B093-3649CFB35C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CB409CD1-5CCF-D041-5857-3BAF0F801B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D279FFA7-E94C-8492-6937-0D5CABA263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65D909-8F2A-487C-B4DE-909447D25D5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856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70385B5-46C4-C0DF-EFF5-87E1E748AC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DE1D596B-CE6E-986A-F69B-3CD97A4BE5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5FFFA6E8-5247-7412-0970-7A2690F2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AB7495-1484-46A7-8EC5-C4A641FAB8EF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0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4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72C1694-0957-E69D-1A14-948F01E3C65A}"/>
              </a:ext>
            </a:extLst>
          </p:cNvPr>
          <p:cNvGrpSpPr/>
          <p:nvPr userDrawn="1"/>
        </p:nvGrpSpPr>
        <p:grpSpPr>
          <a:xfrm>
            <a:off x="-480" y="0"/>
            <a:ext cx="9153185" cy="6854017"/>
            <a:chOff x="-480" y="0"/>
            <a:chExt cx="9153185" cy="6854017"/>
          </a:xfrm>
          <a:solidFill>
            <a:schemeClr val="bg1">
              <a:lumMod val="65000"/>
            </a:schemeClr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7B81529-7497-FCFD-811E-4C7EC3267C89}"/>
                </a:ext>
              </a:extLst>
            </p:cNvPr>
            <p:cNvSpPr/>
            <p:nvPr userDrawn="1"/>
          </p:nvSpPr>
          <p:spPr>
            <a:xfrm>
              <a:off x="0" y="0"/>
              <a:ext cx="9144000" cy="457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C854854-E4EA-1FE3-517F-8A14ED1204A9}"/>
                </a:ext>
              </a:extLst>
            </p:cNvPr>
            <p:cNvSpPr/>
            <p:nvPr userDrawn="1"/>
          </p:nvSpPr>
          <p:spPr>
            <a:xfrm>
              <a:off x="8705" y="6812453"/>
              <a:ext cx="914400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D045BFC-BFA8-EEF6-F005-1063A31172BB}"/>
                </a:ext>
              </a:extLst>
            </p:cNvPr>
            <p:cNvSpPr/>
            <p:nvPr userDrawn="1"/>
          </p:nvSpPr>
          <p:spPr>
            <a:xfrm rot="16200000">
              <a:off x="-3358614" y="3405759"/>
              <a:ext cx="6766560" cy="5029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589E52B-4F6D-8911-F2D7-5B8B42041E0D}"/>
                </a:ext>
              </a:extLst>
            </p:cNvPr>
            <p:cNvSpPr/>
            <p:nvPr userDrawn="1"/>
          </p:nvSpPr>
          <p:spPr>
            <a:xfrm rot="16200000">
              <a:off x="5744760" y="3401728"/>
              <a:ext cx="676656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1" r:id="rId2"/>
    <p:sldLayoutId id="2147483662" r:id="rId3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53E9BF-F6BA-6684-BC3F-B193EAEC50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B8E1D334-7E4A-7E53-D0F5-BEB801829A0A}"/>
              </a:ext>
            </a:extLst>
          </p:cNvPr>
          <p:cNvSpPr/>
          <p:nvPr/>
        </p:nvSpPr>
        <p:spPr>
          <a:xfrm>
            <a:off x="4225925" y="1878013"/>
            <a:ext cx="4752975" cy="1092832"/>
          </a:xfrm>
          <a:prstGeom prst="triangle">
            <a:avLst>
              <a:gd name="adj" fmla="val 33989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075" name="Rectangle 150">
            <a:extLst>
              <a:ext uri="{FF2B5EF4-FFF2-40B4-BE49-F238E27FC236}">
                <a16:creationId xmlns:a16="http://schemas.microsoft.com/office/drawing/2014/main" id="{81C079B2-EA97-0E0A-CEBE-76541FE60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4410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Pareto Analysis</a:t>
            </a:r>
          </a:p>
        </p:txBody>
      </p:sp>
      <p:sp>
        <p:nvSpPr>
          <p:cNvPr id="3076" name="Text Box 161">
            <a:extLst>
              <a:ext uri="{FF2B5EF4-FFF2-40B4-BE49-F238E27FC236}">
                <a16:creationId xmlns:a16="http://schemas.microsoft.com/office/drawing/2014/main" id="{A6E0ED37-A4F3-F045-0AD2-D7F959DFA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762" y="74613"/>
            <a:ext cx="239207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dirty="0"/>
              <a:t>Problem</a:t>
            </a:r>
          </a:p>
          <a:p>
            <a:pPr eaLnBrk="1" hangingPunct="1"/>
            <a:r>
              <a:rPr lang="en-US" altLang="en-US" sz="1600" dirty="0"/>
              <a:t>How to identify the most important issues?</a:t>
            </a:r>
          </a:p>
        </p:txBody>
      </p:sp>
      <p:sp>
        <p:nvSpPr>
          <p:cNvPr id="3077" name="Line 165">
            <a:extLst>
              <a:ext uri="{FF2B5EF4-FFF2-40B4-BE49-F238E27FC236}">
                <a16:creationId xmlns:a16="http://schemas.microsoft.com/office/drawing/2014/main" id="{28639719-B365-1F76-75F0-CDA777A51AEF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166">
            <a:extLst>
              <a:ext uri="{FF2B5EF4-FFF2-40B4-BE49-F238E27FC236}">
                <a16:creationId xmlns:a16="http://schemas.microsoft.com/office/drawing/2014/main" id="{3A216212-9BB1-06B8-1A08-FEAF6DF2DB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89525" y="2063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52">
            <a:extLst>
              <a:ext uri="{FF2B5EF4-FFF2-40B4-BE49-F238E27FC236}">
                <a16:creationId xmlns:a16="http://schemas.microsoft.com/office/drawing/2014/main" id="{73016F4E-7B7A-E1E8-B3F1-81AB7681C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0255" y="2952095"/>
            <a:ext cx="5120640" cy="378565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Creates a list of problems, items, or causes.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Decide how to evaluate each item on the list.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For example, by frequency, time, or cost.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Collect data on each item.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Find the total of the items’ values and use this to find the percentage each item contributes.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Create a vertical bar chart of the item’s values, and order from largest to smallest.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Overlay on the chart a plot of the cumulative percentage distribution of each item’s value.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Draw a line at the 80% cumulative percentage.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Identify the (likely) ~20% of the items that account for the 80% percentage.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These are the most important items, the “critical few,” that should be investigated. </a:t>
            </a:r>
          </a:p>
        </p:txBody>
      </p:sp>
      <p:sp>
        <p:nvSpPr>
          <p:cNvPr id="3080" name="Rectangle 32">
            <a:extLst>
              <a:ext uri="{FF2B5EF4-FFF2-40B4-BE49-F238E27FC236}">
                <a16:creationId xmlns:a16="http://schemas.microsoft.com/office/drawing/2014/main" id="{B1EC1AD1-1534-7620-F66A-470648FE2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2" y="1379537"/>
            <a:ext cx="2478087" cy="1017161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lIns="92927" tIns="46462" rIns="92927" bIns="4646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dirty="0"/>
              <a:t>Creating a Pareto Diagram</a:t>
            </a:r>
          </a:p>
          <a:p>
            <a:pPr algn="ctr"/>
            <a:r>
              <a:rPr lang="en-US" altLang="en-US" sz="2000" b="1" dirty="0"/>
              <a:t>     </a:t>
            </a:r>
          </a:p>
        </p:txBody>
      </p:sp>
      <p:sp>
        <p:nvSpPr>
          <p:cNvPr id="3082" name="TextBox 44">
            <a:extLst>
              <a:ext uri="{FF2B5EF4-FFF2-40B4-BE49-F238E27FC236}">
                <a16:creationId xmlns:a16="http://schemas.microsoft.com/office/drawing/2014/main" id="{30F4204F-EC3A-B2AC-9531-A38319929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4510" y="1461376"/>
            <a:ext cx="143603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70C0"/>
                </a:solidFill>
              </a:rPr>
              <a:t>List of issues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70C0"/>
                </a:solidFill>
              </a:rPr>
              <a:t>Values for each issue</a:t>
            </a:r>
          </a:p>
        </p:txBody>
      </p:sp>
      <p:sp>
        <p:nvSpPr>
          <p:cNvPr id="3084" name="TextBox 44">
            <a:extLst>
              <a:ext uri="{FF2B5EF4-FFF2-40B4-BE49-F238E27FC236}">
                <a16:creationId xmlns:a16="http://schemas.microsoft.com/office/drawing/2014/main" id="{E498E311-D871-59EE-0C0C-BA77D9248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0949" y="1676820"/>
            <a:ext cx="15509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70C0"/>
                </a:solidFill>
              </a:rPr>
              <a:t>List of the “critical few”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C8A2D1-C416-F119-C8EB-EA892720846E}"/>
              </a:ext>
            </a:extLst>
          </p:cNvPr>
          <p:cNvSpPr txBox="1"/>
          <p:nvPr/>
        </p:nvSpPr>
        <p:spPr>
          <a:xfrm>
            <a:off x="127000" y="1370013"/>
            <a:ext cx="3291840" cy="353943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400" b="1"/>
            </a:lvl1pPr>
          </a:lstStyle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/>
              <a:t>A </a:t>
            </a:r>
            <a:r>
              <a:rPr lang="en-US" sz="1600" dirty="0">
                <a:solidFill>
                  <a:srgbClr val="0070C0"/>
                </a:solidFill>
              </a:rPr>
              <a:t>Pareto Analysis </a:t>
            </a:r>
            <a:r>
              <a:rPr lang="en-US" sz="1600" b="0" dirty="0"/>
              <a:t>identifies the significant aspects of an issue. </a:t>
            </a: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/>
              <a:t>The </a:t>
            </a:r>
            <a:r>
              <a:rPr lang="en-US" sz="1600" dirty="0">
                <a:solidFill>
                  <a:srgbClr val="0070C0"/>
                </a:solidFill>
              </a:rPr>
              <a:t>Pareto Principle </a:t>
            </a:r>
            <a:r>
              <a:rPr lang="en-US" sz="1600" b="0" dirty="0"/>
              <a:t>or the </a:t>
            </a:r>
            <a:r>
              <a:rPr lang="en-US" sz="1600" b="0" i="1" dirty="0"/>
              <a:t>“80/20 rule” </a:t>
            </a:r>
            <a:r>
              <a:rPr lang="en-US" sz="1600" b="0" dirty="0"/>
              <a:t>is: when several factors affect a situation, a few factors typically account for most of the impact. 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/>
              <a:t>“80% of the impact is explained by 20% of the factors</a:t>
            </a:r>
            <a:r>
              <a:rPr lang="en-US" sz="1600" dirty="0"/>
              <a:t>”</a:t>
            </a:r>
            <a:endParaRPr lang="en-US" sz="1600" b="0" dirty="0"/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/>
              <a:t>A </a:t>
            </a:r>
            <a:r>
              <a:rPr lang="en-US" sz="1600" dirty="0">
                <a:solidFill>
                  <a:srgbClr val="0070C0"/>
                </a:solidFill>
              </a:rPr>
              <a:t>Pareto Diagram </a:t>
            </a:r>
            <a:r>
              <a:rPr lang="en-US" sz="1600" b="0" dirty="0"/>
              <a:t>has a bar graph (histogram) and a line graph (cumulative probability).</a:t>
            </a:r>
          </a:p>
        </p:txBody>
      </p:sp>
      <p:cxnSp>
        <p:nvCxnSpPr>
          <p:cNvPr id="3" name="Straight Arrow Connector 47">
            <a:extLst>
              <a:ext uri="{FF2B5EF4-FFF2-40B4-BE49-F238E27FC236}">
                <a16:creationId xmlns:a16="http://schemas.microsoft.com/office/drawing/2014/main" id="{5442AF6E-151D-94C3-2895-074E9CD21DA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600949" y="2192505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" name="Straight Arrow Connector 47">
            <a:extLst>
              <a:ext uri="{FF2B5EF4-FFF2-40B4-BE49-F238E27FC236}">
                <a16:creationId xmlns:a16="http://schemas.microsoft.com/office/drawing/2014/main" id="{0E4A5618-EDBA-0134-898D-4739420862B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0711" y="2196775"/>
            <a:ext cx="116998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" name="Group 23">
            <a:extLst>
              <a:ext uri="{FF2B5EF4-FFF2-40B4-BE49-F238E27FC236}">
                <a16:creationId xmlns:a16="http://schemas.microsoft.com/office/drawing/2014/main" id="{7EF56603-8AA3-A0CA-F892-8A59243F60F4}"/>
              </a:ext>
            </a:extLst>
          </p:cNvPr>
          <p:cNvGrpSpPr>
            <a:grpSpLocks/>
          </p:cNvGrpSpPr>
          <p:nvPr/>
        </p:nvGrpSpPr>
        <p:grpSpPr bwMode="auto">
          <a:xfrm>
            <a:off x="7842250" y="28575"/>
            <a:ext cx="1055688" cy="852488"/>
            <a:chOff x="6499206" y="28979"/>
            <a:chExt cx="1055687" cy="851934"/>
          </a:xfrm>
        </p:grpSpPr>
        <p:sp>
          <p:nvSpPr>
            <p:cNvPr id="6" name="Text Box 44">
              <a:extLst>
                <a:ext uri="{FF2B5EF4-FFF2-40B4-BE49-F238E27FC236}">
                  <a16:creationId xmlns:a16="http://schemas.microsoft.com/office/drawing/2014/main" id="{458FED66-B6F2-E1D0-FDB6-3372BF5CCD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9206" y="28979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7" name="TextBox 29">
              <a:extLst>
                <a:ext uri="{FF2B5EF4-FFF2-40B4-BE49-F238E27FC236}">
                  <a16:creationId xmlns:a16="http://schemas.microsoft.com/office/drawing/2014/main" id="{25FEC0B5-3C07-80A4-5FBB-8F23746C14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7306" y="357693"/>
              <a:ext cx="979488" cy="52322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Easy to use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02EB1F62-0281-A2FD-C486-F411235FA881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2024 Dan Zwillinger. All rights reserved.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79F9157-5D63-87E8-3863-544BCA54E6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636" y="5120816"/>
            <a:ext cx="2514568" cy="1418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214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78EB2F-3B75-9BFB-5982-18E313A9CB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9EE042D-AB48-456F-22CF-22349895FD26}"/>
              </a:ext>
            </a:extLst>
          </p:cNvPr>
          <p:cNvSpPr/>
          <p:nvPr/>
        </p:nvSpPr>
        <p:spPr>
          <a:xfrm>
            <a:off x="232235" y="2237225"/>
            <a:ext cx="8657868" cy="322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3" name="Line 6">
            <a:extLst>
              <a:ext uri="{FF2B5EF4-FFF2-40B4-BE49-F238E27FC236}">
                <a16:creationId xmlns:a16="http://schemas.microsoft.com/office/drawing/2014/main" id="{7B5F4AE4-379B-CC3F-A9D1-5C62C319A10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08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Rectangle 150">
            <a:extLst>
              <a:ext uri="{FF2B5EF4-FFF2-40B4-BE49-F238E27FC236}">
                <a16:creationId xmlns:a16="http://schemas.microsoft.com/office/drawing/2014/main" id="{F51B9EFB-2F13-B8D4-3C1F-E77C59EFF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898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/>
              <a:t>Pareto Analysis – Example – </a:t>
            </a:r>
            <a:r>
              <a:rPr lang="en-US" altLang="en-US" sz="2400" b="1"/>
              <a:t>6in6 readership</a:t>
            </a:r>
            <a:endParaRPr lang="en-US" altLang="en-US" sz="28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07CC6D6-9673-ABEB-641B-B32D7857D549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2024 Dan Zwillinger. All rights reserved.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82908B-139E-6652-6BA3-4EF8FB0ADD3E}"/>
              </a:ext>
            </a:extLst>
          </p:cNvPr>
          <p:cNvSpPr txBox="1"/>
          <p:nvPr/>
        </p:nvSpPr>
        <p:spPr>
          <a:xfrm>
            <a:off x="161925" y="650875"/>
            <a:ext cx="8865056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latin typeface="Arial" charset="0"/>
              </a:rPr>
              <a:t>The </a:t>
            </a:r>
            <a:r>
              <a:rPr lang="en-US" sz="1600" dirty="0">
                <a:latin typeface="Arial" charset="0"/>
              </a:rPr>
              <a:t>6in6 team wants to review and update </a:t>
            </a:r>
            <a:r>
              <a:rPr lang="en-US" sz="1600" dirty="0"/>
              <a:t>the “most important” </a:t>
            </a:r>
            <a:r>
              <a:rPr lang="en-US" sz="1600" dirty="0">
                <a:latin typeface="Arial" charset="0"/>
              </a:rPr>
              <a:t>6in6 presentations.</a:t>
            </a: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Which ones are the most important? We use the metric “number of daily views.”</a:t>
            </a:r>
            <a:endParaRPr lang="en-US" sz="1600" dirty="0">
              <a:latin typeface="Arial" charset="0"/>
            </a:endParaRP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Yesterday, the most viewed 6in6 presentations were “QFD” and FMEA” (with 92 and 82 views). The number of views for the top 10 were {</a:t>
            </a:r>
            <a:r>
              <a:rPr lang="en-US" sz="1800" i="0" u="none" strike="noStrike" dirty="0">
                <a:effectLst/>
                <a:latin typeface="Calibri" panose="020F0502020204030204" pitchFamily="34" charset="0"/>
              </a:rPr>
              <a:t>92, 82, 76, 60, 53, 32, 18, 6, 6, 4}. </a:t>
            </a: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Calibri" panose="020F0502020204030204" pitchFamily="34" charset="0"/>
              </a:rPr>
              <a:t>Use a Pareto Chart to determine how many of these to review. Follow the letters below:</a:t>
            </a: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1600" dirty="0">
              <a:latin typeface="Calibri" panose="020F0502020204030204" pitchFamily="34" charset="0"/>
            </a:endParaRP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1600" dirty="0">
              <a:latin typeface="Calibri" panose="020F0502020204030204" pitchFamily="34" charset="0"/>
            </a:endParaRP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1600" dirty="0">
              <a:latin typeface="Calibri" panose="020F0502020204030204" pitchFamily="34" charset="0"/>
            </a:endParaRP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1600" dirty="0">
              <a:latin typeface="Calibri" panose="020F0502020204030204" pitchFamily="34" charset="0"/>
            </a:endParaRP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1600" dirty="0">
              <a:latin typeface="Calibri" panose="020F0502020204030204" pitchFamily="34" charset="0"/>
            </a:endParaRP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1600" dirty="0">
              <a:latin typeface="Calibri" panose="020F0502020204030204" pitchFamily="34" charset="0"/>
            </a:endParaRP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1600" dirty="0">
              <a:latin typeface="Calibri" panose="020F0502020204030204" pitchFamily="34" charset="0"/>
            </a:endParaRP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1600" dirty="0">
              <a:latin typeface="Calibri" panose="020F0502020204030204" pitchFamily="34" charset="0"/>
            </a:endParaRP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1600" dirty="0">
              <a:latin typeface="Calibri" panose="020F0502020204030204" pitchFamily="34" charset="0"/>
            </a:endParaRP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1600" dirty="0">
              <a:latin typeface="Calibri" panose="020F0502020204030204" pitchFamily="34" charset="0"/>
            </a:endParaRP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1600" dirty="0">
              <a:latin typeface="Calibri" panose="020F0502020204030204" pitchFamily="34" charset="0"/>
            </a:endParaRP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1600" dirty="0">
              <a:latin typeface="Calibri" panose="020F0502020204030204" pitchFamily="34" charset="0"/>
            </a:endParaRP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1600" dirty="0">
              <a:latin typeface="Calibri" panose="020F0502020204030204" pitchFamily="34" charset="0"/>
            </a:endParaRP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1600" dirty="0">
              <a:latin typeface="Calibri" panose="020F0502020204030204" pitchFamily="34" charset="0"/>
            </a:endParaRP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1600" dirty="0">
              <a:latin typeface="Calibri" panose="020F0502020204030204" pitchFamily="34" charset="0"/>
            </a:endParaRP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In this case there are 4 “vital few” 6in6 presentations (among the top 10) to review and update.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E97248-403A-E090-7DA4-7AD467C97A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7358" y="2903913"/>
            <a:ext cx="5156508" cy="248139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328C84F-D309-3295-BEE5-B3672A4D7D51}"/>
              </a:ext>
            </a:extLst>
          </p:cNvPr>
          <p:cNvSpPr txBox="1"/>
          <p:nvPr/>
        </p:nvSpPr>
        <p:spPr>
          <a:xfrm>
            <a:off x="347450" y="4441138"/>
            <a:ext cx="1828800" cy="738664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(A) </a:t>
            </a:r>
            <a:r>
              <a:rPr lang="en-US" sz="1400" dirty="0"/>
              <a:t>Create a bar chart for the number of daily views.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39487F3-A89F-F75B-C8A0-2DFD08144715}"/>
              </a:ext>
            </a:extLst>
          </p:cNvPr>
          <p:cNvCxnSpPr/>
          <p:nvPr/>
        </p:nvCxnSpPr>
        <p:spPr>
          <a:xfrm>
            <a:off x="2301645" y="4979747"/>
            <a:ext cx="460860" cy="2304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FD1002D-19DF-736A-5FB6-9C0C2971A8BE}"/>
              </a:ext>
            </a:extLst>
          </p:cNvPr>
          <p:cNvCxnSpPr>
            <a:cxnSpLocks/>
          </p:cNvCxnSpPr>
          <p:nvPr/>
        </p:nvCxnSpPr>
        <p:spPr>
          <a:xfrm flipV="1">
            <a:off x="2301645" y="4442077"/>
            <a:ext cx="345645" cy="5376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B30D11D-B29A-9F32-68A1-CA8EDB858CF7}"/>
              </a:ext>
            </a:extLst>
          </p:cNvPr>
          <p:cNvSpPr txBox="1"/>
          <p:nvPr/>
        </p:nvSpPr>
        <p:spPr>
          <a:xfrm>
            <a:off x="4375515" y="2276850"/>
            <a:ext cx="4297680" cy="52322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(B) </a:t>
            </a:r>
            <a:r>
              <a:rPr lang="en-US" sz="1400" dirty="0"/>
              <a:t>Find the percentage each method contributes to the total. Sum values to draw the cumulative sum.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7441943-96B6-C407-BFCA-396DA62C32BA}"/>
              </a:ext>
            </a:extLst>
          </p:cNvPr>
          <p:cNvCxnSpPr>
            <a:cxnSpLocks/>
            <a:stCxn id="15" idx="2"/>
          </p:cNvCxnSpPr>
          <p:nvPr/>
        </p:nvCxnSpPr>
        <p:spPr>
          <a:xfrm flipH="1">
            <a:off x="6065335" y="2800070"/>
            <a:ext cx="459020" cy="2978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9E9EF820-7C45-D16B-FABB-30C77D9EB33E}"/>
              </a:ext>
            </a:extLst>
          </p:cNvPr>
          <p:cNvSpPr txBox="1"/>
          <p:nvPr/>
        </p:nvSpPr>
        <p:spPr>
          <a:xfrm>
            <a:off x="7644400" y="2903913"/>
            <a:ext cx="1188720" cy="52322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(C) </a:t>
            </a:r>
            <a:r>
              <a:rPr lang="en-US" sz="1400" dirty="0"/>
              <a:t>Draw the 80% line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4DDF286-236C-81D9-598D-85B638DCDD0F}"/>
              </a:ext>
            </a:extLst>
          </p:cNvPr>
          <p:cNvCxnSpPr>
            <a:cxnSpLocks/>
            <a:stCxn id="22" idx="1"/>
          </p:cNvCxnSpPr>
          <p:nvPr/>
        </p:nvCxnSpPr>
        <p:spPr>
          <a:xfrm flipH="1">
            <a:off x="6625134" y="3165523"/>
            <a:ext cx="1019266" cy="3654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5F21DD42-D5F0-DF31-8479-C26636C738DC}"/>
              </a:ext>
            </a:extLst>
          </p:cNvPr>
          <p:cNvSpPr txBox="1"/>
          <p:nvPr/>
        </p:nvSpPr>
        <p:spPr>
          <a:xfrm>
            <a:off x="347450" y="2276850"/>
            <a:ext cx="3474720" cy="52322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(D) </a:t>
            </a:r>
            <a:r>
              <a:rPr lang="en-US" sz="1400" dirty="0"/>
              <a:t>Find the intersection of the cumulative percentage and the 80% line.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2FD0336-69D9-4EDE-837C-DC62BACA7E08}"/>
              </a:ext>
            </a:extLst>
          </p:cNvPr>
          <p:cNvCxnSpPr>
            <a:cxnSpLocks/>
          </p:cNvCxnSpPr>
          <p:nvPr/>
        </p:nvCxnSpPr>
        <p:spPr>
          <a:xfrm>
            <a:off x="3953060" y="2800070"/>
            <a:ext cx="406457" cy="6568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A501037-6F5C-FAEF-55AE-B98888726706}"/>
              </a:ext>
            </a:extLst>
          </p:cNvPr>
          <p:cNvSpPr txBox="1"/>
          <p:nvPr/>
        </p:nvSpPr>
        <p:spPr>
          <a:xfrm>
            <a:off x="347450" y="2903913"/>
            <a:ext cx="1920240" cy="954107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(E) </a:t>
            </a:r>
            <a:r>
              <a:rPr lang="en-US" sz="1400" dirty="0"/>
              <a:t>Here, four 6in6 presentations account for 80% of the top 10 presentations read.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E8EA657-E8E1-6215-31F9-103ADF5952A4}"/>
              </a:ext>
            </a:extLst>
          </p:cNvPr>
          <p:cNvCxnSpPr>
            <a:cxnSpLocks/>
          </p:cNvCxnSpPr>
          <p:nvPr/>
        </p:nvCxnSpPr>
        <p:spPr>
          <a:xfrm>
            <a:off x="2314182" y="2903913"/>
            <a:ext cx="333108" cy="2245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641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6">
            <a:extLst>
              <a:ext uri="{FF2B5EF4-FFF2-40B4-BE49-F238E27FC236}">
                <a16:creationId xmlns:a16="http://schemas.microsoft.com/office/drawing/2014/main" id="{B9400EB0-370C-B19E-2930-A4F9EC229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"/>
            <a:ext cx="720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Pareto Analysis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7171" name="TextBox 3">
            <a:extLst>
              <a:ext uri="{FF2B5EF4-FFF2-40B4-BE49-F238E27FC236}">
                <a16:creationId xmlns:a16="http://schemas.microsoft.com/office/drawing/2014/main" id="{6C4A215A-523E-BDEF-E65D-A44CC89F7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1</a:t>
            </a:r>
          </a:p>
        </p:txBody>
      </p:sp>
      <p:sp>
        <p:nvSpPr>
          <p:cNvPr id="7172" name="TextBox 26">
            <a:extLst>
              <a:ext uri="{FF2B5EF4-FFF2-40B4-BE49-F238E27FC236}">
                <a16:creationId xmlns:a16="http://schemas.microsoft.com/office/drawing/2014/main" id="{E51E1888-7BCB-3945-0FA6-3CBDDB35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2</a:t>
            </a:r>
          </a:p>
        </p:txBody>
      </p:sp>
      <p:cxnSp>
        <p:nvCxnSpPr>
          <p:cNvPr id="7173" name="Straight Connector 5">
            <a:extLst>
              <a:ext uri="{FF2B5EF4-FFF2-40B4-BE49-F238E27FC236}">
                <a16:creationId xmlns:a16="http://schemas.microsoft.com/office/drawing/2014/main" id="{5449BDF5-2E5F-E43A-673A-80152D5185F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E005AA22-5A3A-9B13-815E-890318F774CB}"/>
              </a:ext>
            </a:extLst>
          </p:cNvPr>
          <p:cNvSpPr txBox="1"/>
          <p:nvPr/>
        </p:nvSpPr>
        <p:spPr>
          <a:xfrm>
            <a:off x="4762500" y="1168400"/>
            <a:ext cx="4114800" cy="26776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>
            <a:defPPr>
              <a:defRPr lang="en-US"/>
            </a:defPPr>
            <a:lvl1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 sz="1400">
                <a:latin typeface="+mn-lt"/>
              </a:defRPr>
            </a:lvl1pPr>
          </a:lstStyle>
          <a:p>
            <a:r>
              <a:rPr lang="en-US" dirty="0"/>
              <a:t>The data for this example is suggestive; the 6in6 website does not collect information on visits.</a:t>
            </a:r>
          </a:p>
          <a:p>
            <a:r>
              <a:rPr lang="en-US" dirty="0"/>
              <a:t>There is often a need to reduce a large number of possibilities – in this case which 6in6 presentations to review – to a more manageable number.</a:t>
            </a:r>
          </a:p>
          <a:p>
            <a:r>
              <a:rPr lang="en-US" dirty="0"/>
              <a:t>The most significant values in a Pareto Analysis are called the “vital few” while the rest are referred to as the “trivial many.”</a:t>
            </a:r>
          </a:p>
          <a:p>
            <a:r>
              <a:rPr lang="en-US" dirty="0"/>
              <a:t>Pareto charts can help locate the “vital few.”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A643CE-165D-E524-0887-E9E393878449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2024 Dan Zwillinger. All rights reserved.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17E6A7-E79B-C312-7137-BB7528728E0C}"/>
              </a:ext>
            </a:extLst>
          </p:cNvPr>
          <p:cNvSpPr txBox="1"/>
          <p:nvPr/>
        </p:nvSpPr>
        <p:spPr>
          <a:xfrm>
            <a:off x="4762500" y="5765176"/>
            <a:ext cx="4114800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>
            <a:defPPr>
              <a:defRPr lang="en-US"/>
            </a:defPPr>
            <a:lvl1pPr marL="342900" indent="-342900" eaLnBrk="1" hangingPunct="1">
              <a:buFont typeface="+mj-lt"/>
              <a:buAutoNum type="arabicPeriod"/>
              <a:defRPr sz="1400"/>
            </a:lvl1pPr>
          </a:lstStyle>
          <a:p>
            <a:pPr marL="0" indent="0">
              <a:buNone/>
            </a:pPr>
            <a:r>
              <a:rPr lang="en-US" sz="1200" dirty="0"/>
              <a:t>Recommended web sites for additional 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https://www.investopedia.com/terms/p/pareto-analysis.asp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https://www.appinio.com/en/blog/market-research/</a:t>
            </a:r>
            <a:r>
              <a:rPr lang="en-US" sz="1200" dirty="0">
                <a:solidFill>
                  <a:schemeClr val="tx1">
                    <a:lumMod val="50000"/>
                  </a:schemeClr>
                </a:solidFill>
              </a:rPr>
              <a:t>pareto-analysis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535C4E-7EE2-F5FE-2182-2DDC85A47ECA}"/>
              </a:ext>
            </a:extLst>
          </p:cNvPr>
          <p:cNvSpPr txBox="1"/>
          <p:nvPr/>
        </p:nvSpPr>
        <p:spPr>
          <a:xfrm>
            <a:off x="542317" y="1163105"/>
            <a:ext cx="4114800" cy="46166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>
            <a:defPPr>
              <a:defRPr lang="en-US"/>
            </a:defPPr>
            <a:lvl1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 sz="1400">
                <a:latin typeface="Calibri" panose="020F0502020204030204" pitchFamily="34" charset="0"/>
              </a:defRPr>
            </a:lvl1pPr>
          </a:lstStyle>
          <a:p>
            <a:r>
              <a:rPr lang="en-US" dirty="0">
                <a:latin typeface="+mn-lt"/>
              </a:rPr>
              <a:t>Pareto Analysis is named after Vilfredo Pareto, an Italian economist and sociologist. In 1906 Pareto observed that 80% of the land in Italy was owned by 20% of the people.</a:t>
            </a:r>
          </a:p>
          <a:p>
            <a:r>
              <a:rPr lang="en-US" dirty="0">
                <a:latin typeface="+mn-lt"/>
              </a:rPr>
              <a:t>The Pareto Principle is a theoretical concept, Pareto Analysis is a practical tool.</a:t>
            </a:r>
          </a:p>
          <a:p>
            <a:r>
              <a:rPr lang="en-US" dirty="0">
                <a:latin typeface="+mn-lt"/>
              </a:rPr>
              <a:t>Pareto diagrams are a root cause analysis tool.</a:t>
            </a:r>
          </a:p>
          <a:p>
            <a:r>
              <a:rPr lang="en-US" dirty="0">
                <a:latin typeface="+mn-lt"/>
              </a:rPr>
              <a:t>Pareto analysis supports data-driven decision making, increasing the accuracy and reliability of decisions.</a:t>
            </a:r>
          </a:p>
          <a:p>
            <a:r>
              <a:rPr lang="en-US" dirty="0">
                <a:latin typeface="+mn-lt"/>
              </a:rPr>
              <a:t>The purpose of a Pareto diagram is to separate the significant aspects of a problem from the trivial ones. </a:t>
            </a:r>
          </a:p>
          <a:p>
            <a:r>
              <a:rPr lang="en-US" dirty="0">
                <a:latin typeface="+mn-lt"/>
              </a:rPr>
              <a:t>You analyze a Pareto diagram by identifying those items that appear to account for most of the difficulty.</a:t>
            </a:r>
          </a:p>
          <a:p>
            <a:r>
              <a:rPr lang="en-US" dirty="0">
                <a:latin typeface="+mn-lt"/>
              </a:rPr>
              <a:t>Many common SW tools (e.g., Excel, Minitab, SPSS) create Pareto diagrams.</a:t>
            </a:r>
          </a:p>
          <a:p>
            <a:r>
              <a:rPr lang="en-US" dirty="0">
                <a:latin typeface="+mn-lt"/>
              </a:rPr>
              <a:t>Pareto Analysis issues: it does not provide solutions to issues and focuses on past data.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762</Words>
  <Application>Microsoft Office PowerPoint</Application>
  <PresentationFormat>On-screen Show (4:3)</PresentationFormat>
  <Paragraphs>74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2022-06-18T02:53:21Z</dcterms:created>
  <dcterms:modified xsi:type="dcterms:W3CDTF">2025-01-18T22:10:09Z</dcterms:modified>
</cp:coreProperties>
</file>