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3" r:id="rId2"/>
    <p:sldId id="1269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CCECFF"/>
    <a:srgbClr val="CCFFCC"/>
    <a:srgbClr val="FF0000"/>
    <a:srgbClr val="FFFFCC"/>
    <a:srgbClr val="CCFFFF"/>
    <a:srgbClr val="00FF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141" autoAdjust="0"/>
  </p:normalViewPr>
  <p:slideViewPr>
    <p:cSldViewPr>
      <p:cViewPr varScale="1">
        <p:scale>
          <a:sx n="80" d="100"/>
          <a:sy n="80" d="100"/>
        </p:scale>
        <p:origin x="6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1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31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PEST Analysis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072736" y="207084"/>
            <a:ext cx="3053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use external factors to update business strategy?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10503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3595340" y="88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3595340" y="2047311"/>
            <a:ext cx="5160446" cy="613980"/>
          </a:xfrm>
          <a:prstGeom prst="triangle">
            <a:avLst>
              <a:gd name="adj" fmla="val 5318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807" y="2633919"/>
            <a:ext cx="5158011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Determi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relevant factors within PEST categories: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stability, taxation and economic policies, trade agreements, …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economic trends, GDP, interest rate, tax rate, unemployment rate, …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cultural and religious factors, demographic factors, religious factors, …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Technological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effects of technology on: distribution, manufacturing, marketing, …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each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factor, do the following: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potential opportunities and/or threats.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sources of information for that factor.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a questionnaire for that factor.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 detailed data for that factor.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 the collected data.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appropriate actions, as necessary. </a:t>
            </a:r>
            <a:r>
              <a:rPr lang="en-US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630" y="1258949"/>
            <a:ext cx="3301678" cy="2286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PEST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olitical,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conomic,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ocial and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echnological) </a:t>
            </a:r>
            <a:r>
              <a:rPr lang="en-US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n-US" sz="14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determines the influence of external factors on an organization.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PEST analysis is an input to the strategic planning process. (Changes in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external factors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can create opportunities or threats.)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PEST is used (with SWOT) to evaluate the pros/cons of a project.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370014" y="1260154"/>
            <a:ext cx="1789434" cy="101566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/>
              <a:t>PEST Analysis Process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223908" y="1446390"/>
            <a:ext cx="1226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Strategy updates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4393867" y="1446390"/>
            <a:ext cx="931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Business strategy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19D6BD-3FFC-478D-A4C6-83184CA31104}"/>
              </a:ext>
            </a:extLst>
          </p:cNvPr>
          <p:cNvCxnSpPr>
            <a:cxnSpLocks/>
          </p:cNvCxnSpPr>
          <p:nvPr/>
        </p:nvCxnSpPr>
        <p:spPr>
          <a:xfrm flipV="1">
            <a:off x="4393867" y="1970720"/>
            <a:ext cx="957087" cy="44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53E667B-15EF-368B-C61E-7A558A57E918}"/>
              </a:ext>
            </a:extLst>
          </p:cNvPr>
          <p:cNvCxnSpPr>
            <a:cxnSpLocks/>
          </p:cNvCxnSpPr>
          <p:nvPr/>
        </p:nvCxnSpPr>
        <p:spPr>
          <a:xfrm flipV="1">
            <a:off x="7198357" y="1969610"/>
            <a:ext cx="982914" cy="66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AAC3D6CD-A593-7215-B8E2-FAFBC7411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30" y="4190338"/>
            <a:ext cx="3383280" cy="205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1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6AD0266-BEE1-A6C8-F9C0-979F95A07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61" y="783115"/>
            <a:ext cx="8403783" cy="1600295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595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PEST </a:t>
            </a:r>
            <a:r>
              <a:rPr lang="en-US" sz="2800" b="1"/>
              <a:t>– Example – Fast Food Chain </a:t>
            </a:r>
            <a:endParaRPr 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B9FA9-8321-ED0A-5C68-A6A156E92F56}"/>
              </a:ext>
            </a:extLst>
          </p:cNvPr>
          <p:cNvSpPr txBox="1"/>
          <p:nvPr/>
        </p:nvSpPr>
        <p:spPr>
          <a:xfrm>
            <a:off x="162337" y="716990"/>
            <a:ext cx="1244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Sample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Template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F58DC9-A649-D5F2-4A96-33D726528619}"/>
              </a:ext>
            </a:extLst>
          </p:cNvPr>
          <p:cNvSpPr txBox="1"/>
          <p:nvPr/>
        </p:nvSpPr>
        <p:spPr>
          <a:xfrm>
            <a:off x="350239" y="3549811"/>
            <a:ext cx="8403783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Example: Fast food chain (e.g., McDonald’s, Burger King) in other countries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rgbClr val="0070C0"/>
                </a:solidFill>
              </a:rPr>
              <a:t>Political Factors</a:t>
            </a:r>
            <a:endParaRPr lang="en-US" sz="1400" dirty="0">
              <a:solidFill>
                <a:srgbClr val="0070C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Must abide by (changing?) tax rules; product contents depend on import taxes.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Must abide by (changing?) labeling requirements; product contents depends on which information appears on label.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rgbClr val="0070C0"/>
                </a:solidFill>
              </a:rPr>
              <a:t>Economic Factors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Need to anticipate (changing?) supply chain capabilities, to adjust product contents.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Need to anticipate (changing?) buying power of consumers, to adjust prices.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rgbClr val="0070C0"/>
                </a:solidFill>
              </a:rPr>
              <a:t>Social Factors</a:t>
            </a:r>
            <a:endParaRPr lang="en-US" sz="1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Need to anticipate (changing?) fast food health concerns; to adjust products and offerings.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Need to anticipate (changing?) behaviors (workers at home no longer drive past restaurants).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rgbClr val="0070C0"/>
                </a:solidFill>
              </a:rPr>
              <a:t>Technological Factors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Need to anticipate (changing?) customer desires to pay via mobile app.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Need to anticipate (changing?) customer desire to order on web site, and pick up food in store.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D59DA-3F42-DD41-54C1-D481E90DAB63}"/>
              </a:ext>
            </a:extLst>
          </p:cNvPr>
          <p:cNvSpPr txBox="1"/>
          <p:nvPr/>
        </p:nvSpPr>
        <p:spPr>
          <a:xfrm>
            <a:off x="202710" y="2790565"/>
            <a:ext cx="155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List of factors for each of P, E, S, 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75F4FD-9ECA-B13A-4A08-298C81BB9814}"/>
              </a:ext>
            </a:extLst>
          </p:cNvPr>
          <p:cNvSpPr/>
          <p:nvPr/>
        </p:nvSpPr>
        <p:spPr>
          <a:xfrm>
            <a:off x="1416855" y="1860199"/>
            <a:ext cx="582009" cy="493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3D6E3C-7111-E108-A57F-C011099C58B4}"/>
              </a:ext>
            </a:extLst>
          </p:cNvPr>
          <p:cNvSpPr txBox="1"/>
          <p:nvPr/>
        </p:nvSpPr>
        <p:spPr>
          <a:xfrm>
            <a:off x="1998210" y="2790565"/>
            <a:ext cx="2286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Categorize each factor as “threat” or “opportunity”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A530CB-8E70-D83F-DED6-8132EA622D8E}"/>
              </a:ext>
            </a:extLst>
          </p:cNvPr>
          <p:cNvSpPr/>
          <p:nvPr/>
        </p:nvSpPr>
        <p:spPr>
          <a:xfrm>
            <a:off x="2031510" y="1860199"/>
            <a:ext cx="2041225" cy="493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E87D66DC-BE98-D994-1325-B7CC096D3BA2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rot="16200000" flipV="1">
            <a:off x="2878215" y="2527569"/>
            <a:ext cx="436905" cy="89087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186E5FEE-4DF3-6E52-F770-95217179DCF0}"/>
              </a:ext>
            </a:extLst>
          </p:cNvPr>
          <p:cNvCxnSpPr>
            <a:cxnSpLocks/>
            <a:stCxn id="2" idx="0"/>
            <a:endCxn id="3" idx="2"/>
          </p:cNvCxnSpPr>
          <p:nvPr/>
        </p:nvCxnSpPr>
        <p:spPr>
          <a:xfrm rot="5400000" flipH="1" flipV="1">
            <a:off x="1125453" y="2208158"/>
            <a:ext cx="436905" cy="727910"/>
          </a:xfrm>
          <a:prstGeom prst="bentConnector3">
            <a:avLst>
              <a:gd name="adj1" fmla="val 50000"/>
            </a:avLst>
          </a:prstGeom>
          <a:ln w="38100">
            <a:solidFill>
              <a:srgbClr val="00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416F9FF-67F0-4A62-4906-69BB3B634EED}"/>
              </a:ext>
            </a:extLst>
          </p:cNvPr>
          <p:cNvSpPr txBox="1"/>
          <p:nvPr/>
        </p:nvSpPr>
        <p:spPr>
          <a:xfrm>
            <a:off x="4525230" y="2790565"/>
            <a:ext cx="1097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Information from others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28A5D66-2792-9B16-438E-5774F45CFD16}"/>
              </a:ext>
            </a:extLst>
          </p:cNvPr>
          <p:cNvSpPr/>
          <p:nvPr/>
        </p:nvSpPr>
        <p:spPr>
          <a:xfrm>
            <a:off x="4105381" y="1860199"/>
            <a:ext cx="828587" cy="493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6CF9EC5-1687-161B-48B2-9B5128057AAB}"/>
              </a:ext>
            </a:extLst>
          </p:cNvPr>
          <p:cNvCxnSpPr>
            <a:cxnSpLocks/>
            <a:stCxn id="25" idx="0"/>
            <a:endCxn id="27" idx="2"/>
          </p:cNvCxnSpPr>
          <p:nvPr/>
        </p:nvCxnSpPr>
        <p:spPr>
          <a:xfrm rot="16200000" flipV="1">
            <a:off x="4578321" y="2295015"/>
            <a:ext cx="436905" cy="554195"/>
          </a:xfrm>
          <a:prstGeom prst="bentConnector3">
            <a:avLst>
              <a:gd name="adj1" fmla="val 50000"/>
            </a:avLst>
          </a:prstGeom>
          <a:ln w="38100">
            <a:solidFill>
              <a:srgbClr val="00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4F80AF6-6D55-71D6-B6A2-C5714B24D034}"/>
              </a:ext>
            </a:extLst>
          </p:cNvPr>
          <p:cNvSpPr txBox="1"/>
          <p:nvPr/>
        </p:nvSpPr>
        <p:spPr>
          <a:xfrm>
            <a:off x="5863530" y="2790565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Information you have obtained</a:t>
            </a:r>
          </a:p>
        </p:txBody>
      </p:sp>
      <p:sp>
        <p:nvSpPr>
          <p:cNvPr id="5120" name="Rectangle 5119">
            <a:extLst>
              <a:ext uri="{FF2B5EF4-FFF2-40B4-BE49-F238E27FC236}">
                <a16:creationId xmlns:a16="http://schemas.microsoft.com/office/drawing/2014/main" id="{9A65B386-63EA-F477-346E-B6D53B754565}"/>
              </a:ext>
            </a:extLst>
          </p:cNvPr>
          <p:cNvSpPr/>
          <p:nvPr/>
        </p:nvSpPr>
        <p:spPr>
          <a:xfrm>
            <a:off x="5018451" y="1860199"/>
            <a:ext cx="1358584" cy="493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Rectangle 5120">
            <a:extLst>
              <a:ext uri="{FF2B5EF4-FFF2-40B4-BE49-F238E27FC236}">
                <a16:creationId xmlns:a16="http://schemas.microsoft.com/office/drawing/2014/main" id="{8858537B-E3A3-9FC3-9894-2F8DD0134ADD}"/>
              </a:ext>
            </a:extLst>
          </p:cNvPr>
          <p:cNvSpPr/>
          <p:nvPr/>
        </p:nvSpPr>
        <p:spPr>
          <a:xfrm>
            <a:off x="6469617" y="1860199"/>
            <a:ext cx="582009" cy="493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2" name="Connector: Elbow 5121">
            <a:extLst>
              <a:ext uri="{FF2B5EF4-FFF2-40B4-BE49-F238E27FC236}">
                <a16:creationId xmlns:a16="http://schemas.microsoft.com/office/drawing/2014/main" id="{64537797-D3D0-2B1B-CC5D-8216F7CFA117}"/>
              </a:ext>
            </a:extLst>
          </p:cNvPr>
          <p:cNvCxnSpPr>
            <a:cxnSpLocks/>
            <a:stCxn id="31" idx="0"/>
            <a:endCxn id="5120" idx="2"/>
          </p:cNvCxnSpPr>
          <p:nvPr/>
        </p:nvCxnSpPr>
        <p:spPr>
          <a:xfrm rot="16200000" flipV="1">
            <a:off x="5927945" y="2123459"/>
            <a:ext cx="436905" cy="897307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5" name="Connector: Elbow 5124">
            <a:extLst>
              <a:ext uri="{FF2B5EF4-FFF2-40B4-BE49-F238E27FC236}">
                <a16:creationId xmlns:a16="http://schemas.microsoft.com/office/drawing/2014/main" id="{8CCA8E2C-B284-F7FF-F6E4-69C94C1DAA40}"/>
              </a:ext>
            </a:extLst>
          </p:cNvPr>
          <p:cNvCxnSpPr>
            <a:cxnSpLocks/>
            <a:stCxn id="31" idx="0"/>
            <a:endCxn id="5121" idx="2"/>
          </p:cNvCxnSpPr>
          <p:nvPr/>
        </p:nvCxnSpPr>
        <p:spPr>
          <a:xfrm rot="5400000" flipH="1" flipV="1">
            <a:off x="6459384" y="2489327"/>
            <a:ext cx="436905" cy="165572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7B920F06-B0EA-37C0-95EC-B75BCFD3711D}"/>
              </a:ext>
            </a:extLst>
          </p:cNvPr>
          <p:cNvSpPr/>
          <p:nvPr/>
        </p:nvSpPr>
        <p:spPr>
          <a:xfrm>
            <a:off x="7162508" y="1860199"/>
            <a:ext cx="750176" cy="493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2" name="Rectangle 5131">
            <a:extLst>
              <a:ext uri="{FF2B5EF4-FFF2-40B4-BE49-F238E27FC236}">
                <a16:creationId xmlns:a16="http://schemas.microsoft.com/office/drawing/2014/main" id="{823EEF2C-ACD9-AA27-9274-3BF0F6A931B1}"/>
              </a:ext>
            </a:extLst>
          </p:cNvPr>
          <p:cNvSpPr/>
          <p:nvPr/>
        </p:nvSpPr>
        <p:spPr>
          <a:xfrm>
            <a:off x="8023566" y="1860199"/>
            <a:ext cx="661422" cy="493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3" name="TextBox 5132">
            <a:extLst>
              <a:ext uri="{FF2B5EF4-FFF2-40B4-BE49-F238E27FC236}">
                <a16:creationId xmlns:a16="http://schemas.microsoft.com/office/drawing/2014/main" id="{87BEDD89-2245-C44E-5A48-86FB93CD6E56}"/>
              </a:ext>
            </a:extLst>
          </p:cNvPr>
          <p:cNvSpPr txBox="1"/>
          <p:nvPr/>
        </p:nvSpPr>
        <p:spPr>
          <a:xfrm>
            <a:off x="7567590" y="2790565"/>
            <a:ext cx="1097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Analysis and actions</a:t>
            </a:r>
          </a:p>
        </p:txBody>
      </p:sp>
      <p:cxnSp>
        <p:nvCxnSpPr>
          <p:cNvPr id="5134" name="Connector: Elbow 5133">
            <a:extLst>
              <a:ext uri="{FF2B5EF4-FFF2-40B4-BE49-F238E27FC236}">
                <a16:creationId xmlns:a16="http://schemas.microsoft.com/office/drawing/2014/main" id="{F8D286D0-B185-A727-8F7B-5C8DB9CBCDA9}"/>
              </a:ext>
            </a:extLst>
          </p:cNvPr>
          <p:cNvCxnSpPr>
            <a:cxnSpLocks/>
            <a:stCxn id="5133" idx="0"/>
            <a:endCxn id="5132" idx="2"/>
          </p:cNvCxnSpPr>
          <p:nvPr/>
        </p:nvCxnSpPr>
        <p:spPr>
          <a:xfrm rot="5400000" flipH="1" flipV="1">
            <a:off x="8016801" y="2453090"/>
            <a:ext cx="436905" cy="238047"/>
          </a:xfrm>
          <a:prstGeom prst="bentConnector3">
            <a:avLst>
              <a:gd name="adj1" fmla="val 50000"/>
            </a:avLst>
          </a:prstGeom>
          <a:ln w="38100">
            <a:solidFill>
              <a:srgbClr val="00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7" name="Connector: Elbow 5136">
            <a:extLst>
              <a:ext uri="{FF2B5EF4-FFF2-40B4-BE49-F238E27FC236}">
                <a16:creationId xmlns:a16="http://schemas.microsoft.com/office/drawing/2014/main" id="{FB1DB2E6-411C-8B51-C70F-8A8C9F806634}"/>
              </a:ext>
            </a:extLst>
          </p:cNvPr>
          <p:cNvCxnSpPr>
            <a:cxnSpLocks/>
            <a:stCxn id="5133" idx="0"/>
            <a:endCxn id="5131" idx="2"/>
          </p:cNvCxnSpPr>
          <p:nvPr/>
        </p:nvCxnSpPr>
        <p:spPr>
          <a:xfrm rot="16200000" flipV="1">
            <a:off x="7608461" y="2282796"/>
            <a:ext cx="436905" cy="578634"/>
          </a:xfrm>
          <a:prstGeom prst="bentConnector3">
            <a:avLst>
              <a:gd name="adj1" fmla="val 50000"/>
            </a:avLst>
          </a:prstGeom>
          <a:ln w="38100">
            <a:solidFill>
              <a:srgbClr val="00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07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PEST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PEST does not address internal factors such as: employee expectations, management style,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organizational culture and structure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PEST analysis and SWOT analysis are similar but different: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SWOT focuses on a company's internal strengths and weaknesses; PEST concentrates on external factors.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Usually, perform a PEST first and then a SWOT; they may include the same factors. That is, start with the business environment and then investigate the details of a particular situation. </a:t>
            </a:r>
            <a:endParaRPr lang="en-US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Benefits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a PEST analysis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Encourages strategic thinking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dentifies threats and opportunities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Provides a contextual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understanding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the business environment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Can add other letters such 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D=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demographical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E=Ethical and/or E=Environmental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L=Legal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to obtain: PESTEL, STEEP, SLEPT, and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STEEPLED.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are normally many factors within each of P, E, S, and T. It is useful to make a large list and then determine which are relevant.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template shows the type of information to capture, aligned with the PEST analysis process.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Microsoft Office PowerPoint</Application>
  <PresentationFormat>On-screen Show (4:3)</PresentationFormat>
  <Paragraphs>71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2022-06-18T03:10:02Z</dcterms:created>
  <dcterms:modified xsi:type="dcterms:W3CDTF">2024-11-01T14:02:43Z</dcterms:modified>
</cp:coreProperties>
</file>