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270" r:id="rId2"/>
    <p:sldId id="268" r:id="rId3"/>
    <p:sldId id="1268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FFCC"/>
    <a:srgbClr val="CCECFF"/>
    <a:srgbClr val="FFFFCC"/>
    <a:srgbClr val="CCFFFF"/>
    <a:srgbClr val="00FFFF"/>
    <a:srgbClr val="0099FF"/>
    <a:srgbClr val="CC0000"/>
    <a:srgbClr val="FFFF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7" autoAdjust="0"/>
    <p:restoredTop sz="95552" autoAdjust="0"/>
  </p:normalViewPr>
  <p:slideViewPr>
    <p:cSldViewPr>
      <p:cViewPr varScale="1">
        <p:scale>
          <a:sx n="85" d="100"/>
          <a:sy n="85" d="100"/>
        </p:scale>
        <p:origin x="50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784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268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4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Isosceles Triangle 33"/>
          <p:cNvSpPr/>
          <p:nvPr/>
        </p:nvSpPr>
        <p:spPr>
          <a:xfrm>
            <a:off x="4379975" y="1906974"/>
            <a:ext cx="4517943" cy="502509"/>
          </a:xfrm>
          <a:prstGeom prst="triangle">
            <a:avLst>
              <a:gd name="adj" fmla="val 5666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162337" y="76200"/>
            <a:ext cx="456328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Process Decision Program Chart (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PDPC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sz="2800" b="1" dirty="0"/>
          </a:p>
        </p:txBody>
      </p:sp>
      <p:sp>
        <p:nvSpPr>
          <p:cNvPr id="3233" name="Text Box 161"/>
          <p:cNvSpPr txBox="1">
            <a:spLocks noChangeArrowheads="1"/>
          </p:cNvSpPr>
          <p:nvPr/>
        </p:nvSpPr>
        <p:spPr bwMode="auto">
          <a:xfrm>
            <a:off x="4763718" y="132455"/>
            <a:ext cx="280295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/>
              <a:t>Problem</a:t>
            </a:r>
          </a:p>
          <a:p>
            <a:r>
              <a:rPr lang="en-US" sz="1600" dirty="0"/>
              <a:t>How to anticipate and mitigate potential problems?</a:t>
            </a:r>
            <a:endParaRPr lang="en-US" dirty="0"/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2" name="Text Box 152"/>
          <p:cNvSpPr txBox="1">
            <a:spLocks noChangeArrowheads="1"/>
          </p:cNvSpPr>
          <p:nvPr/>
        </p:nvSpPr>
        <p:spPr bwMode="auto">
          <a:xfrm>
            <a:off x="4470698" y="2392065"/>
            <a:ext cx="4389120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/>
              <a:t>Create a tree diagram for a program plan.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Do not make it overly complex.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Perhaps, 3 layers to the task level.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For each task, identify what can go wrong using brainstorming. Address, perhaps: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How could this task fail?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Are the assumptions reasonable?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Is there margin for error?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Add each identified risk to the tree.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For each identified risk, brainstorm mitigations and p</a:t>
            </a:r>
            <a:r>
              <a:rPr lang="en-US" sz="1600" dirty="0">
                <a:solidFill>
                  <a:schemeClr val="tx1"/>
                </a:solidFill>
              </a:rPr>
              <a:t>reventative actions</a:t>
            </a:r>
            <a:r>
              <a:rPr lang="en-US" sz="1600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Add each of them to the tree.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Evaluate each of them: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How easily can it be implemented?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How effective is it?</a:t>
            </a:r>
          </a:p>
          <a:p>
            <a:pPr lvl="1"/>
            <a:r>
              <a:rPr lang="en-US" sz="1600" dirty="0"/>
              <a:t>Label each with an “O” if it is practical, or with an “X” if it is not.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5471176" y="1379677"/>
            <a:ext cx="2133600" cy="801718"/>
          </a:xfrm>
          <a:prstGeom prst="rect">
            <a:avLst/>
          </a:prstGeom>
          <a:solidFill>
            <a:srgbClr val="CCEC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92927" tIns="46462" rIns="92927" bIns="46462">
            <a:spAutoFit/>
          </a:bodyPr>
          <a:lstStyle/>
          <a:p>
            <a:pPr algn="ctr" eaLnBrk="0" hangingPunct="0">
              <a:spcBef>
                <a:spcPct val="30000"/>
              </a:spcBef>
              <a:defRPr/>
            </a:pPr>
            <a:r>
              <a:rPr lang="en-US" sz="2000" b="1" dirty="0" err="1">
                <a:latin typeface="Arial" pitchFamily="34" charset="0"/>
              </a:rPr>
              <a:t>PDPC</a:t>
            </a:r>
            <a:endParaRPr lang="en-US" sz="2000" b="1" dirty="0">
              <a:latin typeface="Arial" pitchFamily="34" charset="0"/>
            </a:endParaRPr>
          </a:p>
          <a:p>
            <a:pPr algn="ctr" eaLnBrk="0" hangingPunct="0">
              <a:spcBef>
                <a:spcPct val="30000"/>
              </a:spcBef>
              <a:defRPr/>
            </a:pPr>
            <a:r>
              <a:rPr lang="en-US" sz="2000" b="1" dirty="0">
                <a:latin typeface="Arial" pitchFamily="34" charset="0"/>
              </a:rPr>
              <a:t>Analysis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AEC357D-ABA7-4FF8-91EC-09EF8F3F7CF8}"/>
              </a:ext>
            </a:extLst>
          </p:cNvPr>
          <p:cNvGrpSpPr/>
          <p:nvPr/>
        </p:nvGrpSpPr>
        <p:grpSpPr>
          <a:xfrm>
            <a:off x="7842231" y="28979"/>
            <a:ext cx="1055687" cy="851934"/>
            <a:chOff x="6499206" y="28979"/>
            <a:chExt cx="1055687" cy="851934"/>
          </a:xfrm>
        </p:grpSpPr>
        <p:sp>
          <p:nvSpPr>
            <p:cNvPr id="25" name="Text Box 44">
              <a:extLst>
                <a:ext uri="{FF2B5EF4-FFF2-40B4-BE49-F238E27FC236}">
                  <a16:creationId xmlns:a16="http://schemas.microsoft.com/office/drawing/2014/main" id="{32500781-9590-46A7-95F3-70A318D094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99206" y="28979"/>
              <a:ext cx="105568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</a:rPr>
                <a:t>Difficulty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6955446-FEAD-4ADD-9038-5BE5D2AE05C6}"/>
                </a:ext>
              </a:extLst>
            </p:cNvPr>
            <p:cNvSpPr txBox="1"/>
            <p:nvPr/>
          </p:nvSpPr>
          <p:spPr>
            <a:xfrm>
              <a:off x="6537305" y="357693"/>
              <a:ext cx="979488" cy="523220"/>
            </a:xfrm>
            <a:prstGeom prst="rect">
              <a:avLst/>
            </a:prstGeom>
            <a:solidFill>
              <a:srgbClr val="CCFFCC"/>
            </a:solidFill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1400" dirty="0"/>
                <a:t>Easy to use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6C2AB6A6-BCA9-41B7-8D73-538186DA397E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  <p:sp>
        <p:nvSpPr>
          <p:cNvPr id="23" name="Line 166">
            <a:extLst>
              <a:ext uri="{FF2B5EF4-FFF2-40B4-BE49-F238E27FC236}">
                <a16:creationId xmlns:a16="http://schemas.microsoft.com/office/drawing/2014/main" id="{4429E525-A8BC-4353-B1AA-2DBE776E8D1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" name="TextBox 44">
            <a:extLst>
              <a:ext uri="{FF2B5EF4-FFF2-40B4-BE49-F238E27FC236}">
                <a16:creationId xmlns:a16="http://schemas.microsoft.com/office/drawing/2014/main" id="{38A3650E-7853-41DD-9CAE-9DECBB7BE7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8394" y="1418276"/>
            <a:ext cx="146867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solidFill>
                  <a:srgbClr val="0070C0"/>
                </a:solidFill>
              </a:rPr>
              <a:t>Preliminary plan</a:t>
            </a:r>
          </a:p>
        </p:txBody>
      </p:sp>
      <p:cxnSp>
        <p:nvCxnSpPr>
          <p:cNvPr id="28" name="Straight Arrow Connector 47">
            <a:extLst>
              <a:ext uri="{FF2B5EF4-FFF2-40B4-BE49-F238E27FC236}">
                <a16:creationId xmlns:a16="http://schemas.microsoft.com/office/drawing/2014/main" id="{08B2743F-7AC9-4A0B-95D7-4D516E0AC7D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062966" y="1739180"/>
            <a:ext cx="1371600" cy="1587"/>
          </a:xfrm>
          <a:prstGeom prst="straightConnector1">
            <a:avLst/>
          </a:prstGeom>
          <a:noFill/>
          <a:ln w="31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0" name="Straight Arrow Connector 47">
            <a:extLst>
              <a:ext uri="{FF2B5EF4-FFF2-40B4-BE49-F238E27FC236}">
                <a16:creationId xmlns:a16="http://schemas.microsoft.com/office/drawing/2014/main" id="{AB8B5C60-D5A1-451C-92C7-427B0468F15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605995" y="1739180"/>
            <a:ext cx="1371600" cy="1587"/>
          </a:xfrm>
          <a:prstGeom prst="straightConnector1">
            <a:avLst/>
          </a:prstGeom>
          <a:noFill/>
          <a:ln w="31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42" name="TextBox 44">
            <a:extLst>
              <a:ext uri="{FF2B5EF4-FFF2-40B4-BE49-F238E27FC236}">
                <a16:creationId xmlns:a16="http://schemas.microsoft.com/office/drawing/2014/main" id="{03978DC2-4E58-4968-924F-0B675BF387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8159" y="1240801"/>
            <a:ext cx="16275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rgbClr val="0070C0"/>
                </a:solidFill>
              </a:rPr>
              <a:t>Plan with mitigations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2336" y="1195916"/>
            <a:ext cx="3776472" cy="230436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marL="285750" indent="-285750">
              <a:buFont typeface="Arial" panose="020B0604020202020204" pitchFamily="34" charset="0"/>
              <a:buChar char="•"/>
              <a:defRPr sz="1600" b="0"/>
            </a:lvl1pPr>
          </a:lstStyle>
          <a:p>
            <a:r>
              <a:rPr lang="en-US" dirty="0">
                <a:effectLst/>
              </a:rPr>
              <a:t>A </a:t>
            </a:r>
            <a:r>
              <a:rPr lang="en-US" b="1" dirty="0">
                <a:solidFill>
                  <a:srgbClr val="0070C0"/>
                </a:solidFill>
                <a:effectLst/>
              </a:rPr>
              <a:t>Process Decision Program Chart (</a:t>
            </a:r>
            <a:r>
              <a:rPr lang="en-US" b="1" dirty="0" err="1">
                <a:solidFill>
                  <a:srgbClr val="0070C0"/>
                </a:solidFill>
                <a:effectLst/>
              </a:rPr>
              <a:t>PDPC</a:t>
            </a:r>
            <a:r>
              <a:rPr lang="en-US" b="1" dirty="0">
                <a:solidFill>
                  <a:srgbClr val="0070C0"/>
                </a:solidFill>
                <a:effectLst/>
              </a:rPr>
              <a:t>)</a:t>
            </a:r>
            <a:r>
              <a:rPr lang="en-US" dirty="0">
                <a:solidFill>
                  <a:srgbClr val="0070C0"/>
                </a:solidFill>
                <a:effectLst/>
              </a:rPr>
              <a:t> </a:t>
            </a:r>
            <a:r>
              <a:rPr lang="en-US" dirty="0">
                <a:effectLst/>
              </a:rPr>
              <a:t>is a risk identification and </a:t>
            </a:r>
            <a:r>
              <a:rPr lang="en-US" dirty="0"/>
              <a:t>mitigation tool. </a:t>
            </a:r>
          </a:p>
          <a:p>
            <a:r>
              <a:rPr lang="en-US" dirty="0" err="1"/>
              <a:t>PDPC</a:t>
            </a:r>
            <a:r>
              <a:rPr lang="en-US" dirty="0"/>
              <a:t> starts with a tree diagram </a:t>
            </a:r>
            <a:r>
              <a:rPr lang="en-US" dirty="0">
                <a:effectLst/>
              </a:rPr>
              <a:t>representation of a program plan and systematically identifies risks by asking </a:t>
            </a:r>
            <a:r>
              <a:rPr lang="en-US" dirty="0"/>
              <a:t>what-if questions</a:t>
            </a:r>
            <a:r>
              <a:rPr lang="en-US" dirty="0">
                <a:effectLst/>
              </a:rPr>
              <a:t>. </a:t>
            </a:r>
          </a:p>
          <a:p>
            <a:r>
              <a:rPr lang="en-US" dirty="0"/>
              <a:t>Using </a:t>
            </a:r>
            <a:r>
              <a:rPr lang="en-US" dirty="0" err="1"/>
              <a:t>PDPC</a:t>
            </a:r>
            <a:r>
              <a:rPr lang="en-US" dirty="0"/>
              <a:t>, you can revise the plan or prepared mitigations.</a:t>
            </a:r>
          </a:p>
          <a:p>
            <a:pPr lvl="1"/>
            <a:endParaRPr lang="en-US" sz="1600" dirty="0"/>
          </a:p>
          <a:p>
            <a:pPr marL="0" indent="0">
              <a:buNone/>
            </a:pPr>
            <a:r>
              <a:rPr lang="en-US" b="1" dirty="0"/>
              <a:t>  </a:t>
            </a:r>
            <a:endParaRPr lang="en-US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02DB0F9B-E787-0FBE-4F6D-6F30DD0D26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301" y="4314533"/>
            <a:ext cx="3770093" cy="1699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257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E8CC4CA-5678-365D-DF27-4ADCDE7D8EB0}"/>
              </a:ext>
            </a:extLst>
          </p:cNvPr>
          <p:cNvSpPr/>
          <p:nvPr/>
        </p:nvSpPr>
        <p:spPr>
          <a:xfrm>
            <a:off x="405427" y="1239915"/>
            <a:ext cx="4089763" cy="46085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69D8619E-5315-52F0-F925-4A82254FD2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41" y="1106838"/>
            <a:ext cx="8476604" cy="5121122"/>
          </a:xfrm>
          <a:prstGeom prst="rect">
            <a:avLst/>
          </a:prstGeom>
        </p:spPr>
      </p:pic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-1" y="612672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150"/>
          <p:cNvSpPr>
            <a:spLocks noChangeArrowheads="1"/>
          </p:cNvSpPr>
          <p:nvPr/>
        </p:nvSpPr>
        <p:spPr bwMode="auto">
          <a:xfrm>
            <a:off x="162336" y="76200"/>
            <a:ext cx="8981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PDPC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/>
              <a:t>– Example – Giving a 6in6 presentation</a:t>
            </a:r>
            <a:endParaRPr lang="en-US" sz="28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4768A1-4E17-4AF0-A49C-882D2B200178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A0669F-5DA3-F46C-3988-937DEAD00B49}"/>
              </a:ext>
            </a:extLst>
          </p:cNvPr>
          <p:cNvSpPr/>
          <p:nvPr/>
        </p:nvSpPr>
        <p:spPr>
          <a:xfrm>
            <a:off x="8431333" y="1652246"/>
            <a:ext cx="307240" cy="36576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82181A-FCC6-3953-A384-925E67E64E87}"/>
              </a:ext>
            </a:extLst>
          </p:cNvPr>
          <p:cNvSpPr txBox="1"/>
          <p:nvPr/>
        </p:nvSpPr>
        <p:spPr>
          <a:xfrm>
            <a:off x="7298755" y="697920"/>
            <a:ext cx="1056431" cy="369332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US" b="1" dirty="0">
                <a:solidFill>
                  <a:schemeClr val="tx1"/>
                </a:solidFill>
              </a:rPr>
              <a:t>Do this</a:t>
            </a:r>
          </a:p>
        </p:txBody>
      </p:sp>
      <p:cxnSp>
        <p:nvCxnSpPr>
          <p:cNvPr id="9" name="Connector: Elbow 8">
            <a:extLst>
              <a:ext uri="{FF2B5EF4-FFF2-40B4-BE49-F238E27FC236}">
                <a16:creationId xmlns:a16="http://schemas.microsoft.com/office/drawing/2014/main" id="{39493552-6D34-FF07-544F-153380D03E7A}"/>
              </a:ext>
            </a:extLst>
          </p:cNvPr>
          <p:cNvCxnSpPr>
            <a:cxnSpLocks/>
            <a:stCxn id="6" idx="3"/>
            <a:endCxn id="5" idx="0"/>
          </p:cNvCxnSpPr>
          <p:nvPr/>
        </p:nvCxnSpPr>
        <p:spPr>
          <a:xfrm>
            <a:off x="8355186" y="882586"/>
            <a:ext cx="229767" cy="769660"/>
          </a:xfrm>
          <a:prstGeom prst="bentConnector2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E9DC4AD7-BB09-D27E-D01F-DF24D03D5C23}"/>
              </a:ext>
            </a:extLst>
          </p:cNvPr>
          <p:cNvSpPr/>
          <p:nvPr/>
        </p:nvSpPr>
        <p:spPr>
          <a:xfrm>
            <a:off x="8431333" y="5387655"/>
            <a:ext cx="307240" cy="36576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D4A8E9A-AFF3-2B1B-D27E-34084545D3D9}"/>
              </a:ext>
            </a:extLst>
          </p:cNvPr>
          <p:cNvSpPr txBox="1"/>
          <p:nvPr/>
        </p:nvSpPr>
        <p:spPr>
          <a:xfrm>
            <a:off x="6761085" y="6267884"/>
            <a:ext cx="1594101" cy="36933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US" b="1" dirty="0">
                <a:solidFill>
                  <a:schemeClr val="tx1"/>
                </a:solidFill>
              </a:rPr>
              <a:t>Don’t do this</a:t>
            </a:r>
          </a:p>
        </p:txBody>
      </p: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8E0C8F21-F877-94B6-DAEC-1E0CD9C6311F}"/>
              </a:ext>
            </a:extLst>
          </p:cNvPr>
          <p:cNvCxnSpPr>
            <a:cxnSpLocks/>
            <a:stCxn id="24" idx="3"/>
            <a:endCxn id="23" idx="2"/>
          </p:cNvCxnSpPr>
          <p:nvPr/>
        </p:nvCxnSpPr>
        <p:spPr>
          <a:xfrm flipV="1">
            <a:off x="8355186" y="5753415"/>
            <a:ext cx="229767" cy="699135"/>
          </a:xfrm>
          <a:prstGeom prst="bentConnector2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3891431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228600" y="76200"/>
            <a:ext cx="86487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PDPC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</a:rPr>
              <a:t>– Notes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53CC5-4D2A-46AB-B279-E209A31A6ABC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10558E-45B5-4362-943B-40FE4163BAD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3A775-8F53-462A-AEDE-6F4FA49E2843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68932-B129-4895-BCCC-E11021D776F0}"/>
              </a:ext>
            </a:extLst>
          </p:cNvPr>
          <p:cNvSpPr txBox="1"/>
          <p:nvPr/>
        </p:nvSpPr>
        <p:spPr>
          <a:xfrm>
            <a:off x="514350" y="1168400"/>
            <a:ext cx="4114800" cy="37548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 err="1"/>
              <a:t>PDPC</a:t>
            </a:r>
            <a:r>
              <a:rPr lang="en-US" sz="1400" dirty="0"/>
              <a:t> is similar to FMEA. Usually, FMEA is applied to a process while </a:t>
            </a:r>
            <a:r>
              <a:rPr lang="en-US" sz="1400" dirty="0" err="1"/>
              <a:t>PDPC</a:t>
            </a:r>
            <a:r>
              <a:rPr lang="en-US" sz="1400" dirty="0"/>
              <a:t> is applied to a project.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err="1"/>
              <a:t>PDPC</a:t>
            </a:r>
            <a:r>
              <a:rPr lang="en-US" sz="1400" dirty="0"/>
              <a:t> is a much simpler tool to use than FMEA, since FMEA is quantitative.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Possible questions for use with </a:t>
            </a:r>
            <a:r>
              <a:rPr lang="en-US" sz="1400" dirty="0" err="1"/>
              <a:t>PDPC</a:t>
            </a:r>
            <a:r>
              <a:rPr lang="en-US" sz="1400" dirty="0"/>
              <a:t> to identify risks: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Could the assumptions be incorrect regarding: Inputs? Outputs? Performance by others?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How likely is it that new information will change the plan?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What parts of the plan can, or cannot, be changed?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Is there a reasonable margin for error?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What lessons have been learned from similar projects?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2E6C37-3D60-4075-B12A-95857B601D06}"/>
              </a:ext>
            </a:extLst>
          </p:cNvPr>
          <p:cNvSpPr txBox="1"/>
          <p:nvPr/>
        </p:nvSpPr>
        <p:spPr>
          <a:xfrm>
            <a:off x="4762502" y="1168400"/>
            <a:ext cx="4114800" cy="13849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 eaLnBrk="1" hangingPunct="1">
              <a:buFont typeface="+mj-lt"/>
              <a:buAutoNum type="arabicPeriod"/>
            </a:pPr>
            <a:r>
              <a:rPr lang="en-US" sz="1400" dirty="0"/>
              <a:t>It is easy to brainstorm many possible failure modes, only some are shown for the given example.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After determining which </a:t>
            </a:r>
            <a:r>
              <a:rPr lang="en-US" sz="1400" dirty="0"/>
              <a:t>mitigations </a:t>
            </a:r>
            <a:r>
              <a:rPr lang="en-US" sz="1400" dirty="0">
                <a:latin typeface="+mn-lt"/>
              </a:rPr>
              <a:t>are practical, a useful subset should be implemented.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70058A-1D4B-434C-A6C9-EBD78D843882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5262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392</Words>
  <Application>Microsoft Office PowerPoint</Application>
  <PresentationFormat>On-screen Show (4:3)</PresentationFormat>
  <Paragraphs>50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2022-06-18T03:08:01Z</dcterms:created>
  <dcterms:modified xsi:type="dcterms:W3CDTF">2024-11-01T13:52:03Z</dcterms:modified>
</cp:coreProperties>
</file>