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sldIdLst>
    <p:sldId id="1273" r:id="rId2"/>
    <p:sldId id="1275" r:id="rId3"/>
    <p:sldId id="1268" r:id="rId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ECFF"/>
    <a:srgbClr val="FF0000"/>
    <a:srgbClr val="FFFFCC"/>
    <a:srgbClr val="CCFFFF"/>
    <a:srgbClr val="00FFFF"/>
    <a:srgbClr val="0099FF"/>
    <a:srgbClr val="CC0000"/>
    <a:srgbClr val="FF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 autoAdjust="0"/>
    <p:restoredTop sz="95488" autoAdjust="0"/>
  </p:normalViewPr>
  <p:slideViewPr>
    <p:cSldViewPr>
      <p:cViewPr varScale="1">
        <p:scale>
          <a:sx n="85" d="100"/>
          <a:sy n="85" d="100"/>
        </p:scale>
        <p:origin x="50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01419-72EC-4A14-B9EF-51AF1A25C7D8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86B08-5317-4BDF-91A2-5BA1EF3B4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4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86B08-5317-4BDF-91A2-5BA1EF3B46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9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86B08-5317-4BDF-91A2-5BA1EF3B46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0" i="0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058" indent="-285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628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280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931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582" indent="-228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234" indent="-228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885" indent="-228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537" indent="-228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0205A1-A5D6-4F57-A776-89FF36C80A72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: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: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: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: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: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: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: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: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: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: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: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245225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: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Rectangle 150"/>
          <p:cNvSpPr>
            <a:spLocks noChangeArrowheads="1"/>
          </p:cNvSpPr>
          <p:nvPr/>
        </p:nvSpPr>
        <p:spPr bwMode="auto">
          <a:xfrm>
            <a:off x="162336" y="76200"/>
            <a:ext cx="50683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/>
                </a:solidFill>
              </a:rPr>
              <a:t>Nominal Group Technique (</a:t>
            </a:r>
            <a:r>
              <a:rPr lang="en-US" altLang="en-US" sz="2800" b="1" dirty="0" err="1">
                <a:solidFill>
                  <a:schemeClr val="tx2"/>
                </a:solidFill>
              </a:rPr>
              <a:t>NGT</a:t>
            </a:r>
            <a:r>
              <a:rPr lang="en-US" altLang="en-US" sz="2800" b="1" dirty="0">
                <a:solidFill>
                  <a:schemeClr val="tx2"/>
                </a:solidFill>
              </a:rPr>
              <a:t>) / </a:t>
            </a:r>
            <a:r>
              <a:rPr lang="en-US" altLang="en-US" sz="2800" b="1" dirty="0" err="1">
                <a:solidFill>
                  <a:schemeClr val="tx2"/>
                </a:solidFill>
              </a:rPr>
              <a:t>Multivoting</a:t>
            </a:r>
            <a:endParaRPr lang="en-US" sz="2800" b="1" dirty="0"/>
          </a:p>
        </p:txBody>
      </p:sp>
      <p:sp>
        <p:nvSpPr>
          <p:cNvPr id="3233" name="Text Box 161"/>
          <p:cNvSpPr txBox="1">
            <a:spLocks noChangeArrowheads="1"/>
          </p:cNvSpPr>
          <p:nvPr/>
        </p:nvSpPr>
        <p:spPr bwMode="auto">
          <a:xfrm>
            <a:off x="5109671" y="132455"/>
            <a:ext cx="2240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/>
              <a:t>Problem</a:t>
            </a:r>
          </a:p>
          <a:p>
            <a:r>
              <a:rPr lang="en-US" sz="1600" dirty="0"/>
              <a:t>How to crowd source a response to options?</a:t>
            </a:r>
          </a:p>
        </p:txBody>
      </p:sp>
      <p:sp>
        <p:nvSpPr>
          <p:cNvPr id="3237" name="Line 16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38" name="Line 166"/>
          <p:cNvSpPr>
            <a:spLocks noChangeShapeType="1"/>
          </p:cNvSpPr>
          <p:nvPr/>
        </p:nvSpPr>
        <p:spPr bwMode="auto">
          <a:xfrm flipV="1">
            <a:off x="4879240" y="881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AB6A6-BCA9-41B7-8D73-538186DA397E}"/>
              </a:ext>
            </a:extLst>
          </p:cNvPr>
          <p:cNvSpPr txBox="1"/>
          <p:nvPr/>
        </p:nvSpPr>
        <p:spPr>
          <a:xfrm>
            <a:off x="0" y="6618357"/>
            <a:ext cx="3161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Copyright 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</a:rPr>
              <a:t>© 2022-2024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Dan Zwillinger. All rights reserved.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542D0BE3-CA96-4D05-A9B0-A4C6B4EA9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44" y="1371600"/>
            <a:ext cx="3747775" cy="1828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600" b="0"/>
            </a:lvl1pPr>
          </a:lstStyle>
          <a:p>
            <a:r>
              <a:rPr lang="en-US" altLang="en-US" b="1" dirty="0">
                <a:solidFill>
                  <a:srgbClr val="0070C0"/>
                </a:solidFill>
              </a:rPr>
              <a:t>Nominal Group Technique </a:t>
            </a:r>
            <a:r>
              <a:rPr lang="en-US" altLang="en-US" sz="1600" dirty="0">
                <a:solidFill>
                  <a:schemeClr val="tx2"/>
                </a:solidFill>
              </a:rPr>
              <a:t>(also called </a:t>
            </a:r>
            <a:r>
              <a:rPr lang="en-US" altLang="en-US" b="1" dirty="0" err="1">
                <a:solidFill>
                  <a:srgbClr val="0070C0"/>
                </a:solidFill>
              </a:rPr>
              <a:t>Multivoting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uses a crowd’s wisdom to quickly prioritize a list of items (e.g., problems or issues)</a:t>
            </a:r>
          </a:p>
          <a:p>
            <a:r>
              <a:rPr lang="en-US" altLang="en-US" dirty="0"/>
              <a:t>Typically: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List has 10 or fewer items.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/>
              <a:t>Each person gets 3-5 votes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B1D788B-1608-461E-B43D-70DBF9CBB495}"/>
              </a:ext>
            </a:extLst>
          </p:cNvPr>
          <p:cNvSpPr/>
          <p:nvPr/>
        </p:nvSpPr>
        <p:spPr>
          <a:xfrm>
            <a:off x="4520463" y="2443436"/>
            <a:ext cx="4265435" cy="639919"/>
          </a:xfrm>
          <a:prstGeom prst="triangle">
            <a:avLst>
              <a:gd name="adj" fmla="val 494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6BA42D76-7BA6-4764-8E85-E37D92C07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131" y="3083355"/>
            <a:ext cx="4242535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1600" kern="0" dirty="0"/>
              <a:t>Create a list of </a:t>
            </a:r>
            <a:r>
              <a:rPr lang="en-US" altLang="en-US" sz="1600" dirty="0"/>
              <a:t>items</a:t>
            </a:r>
            <a:r>
              <a:rPr lang="en-US" altLang="en-US" sz="1600" kern="0" dirty="0"/>
              <a:t>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1600" kern="0" dirty="0"/>
              <a:t>Every team member is given some number of “votes”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1600" kern="0" dirty="0"/>
              <a:t>Each team member votes for the </a:t>
            </a:r>
            <a:r>
              <a:rPr lang="en-US" altLang="en-US" sz="1600" dirty="0"/>
              <a:t>items</a:t>
            </a:r>
            <a:r>
              <a:rPr lang="en-US" altLang="en-US" sz="1600" kern="0" dirty="0"/>
              <a:t> they consider most important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600" kern="0" dirty="0"/>
              <a:t>They can spread their votes out or apply all their votes to a single item.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1600" kern="0" dirty="0"/>
              <a:t>The total number of votes of each item becomes the priority ordering.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600" kern="0" dirty="0"/>
              <a:t>Have team discussion if there are unusual votes (e.g., one person puts all their votes on one item)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A2F058-B167-4D23-B84B-D4F42017800C}"/>
              </a:ext>
            </a:extLst>
          </p:cNvPr>
          <p:cNvSpPr txBox="1"/>
          <p:nvPr/>
        </p:nvSpPr>
        <p:spPr>
          <a:xfrm>
            <a:off x="5753368" y="1371600"/>
            <a:ext cx="1752063" cy="1323439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pPr algn="ctr"/>
            <a:r>
              <a:rPr lang="en-US" altLang="en-US" sz="2000" b="1" dirty="0" err="1">
                <a:solidFill>
                  <a:schemeClr val="tx2"/>
                </a:solidFill>
              </a:rPr>
              <a:t>Multivoting</a:t>
            </a:r>
            <a:r>
              <a:rPr lang="en-US" altLang="en-US" sz="2000" b="1" dirty="0">
                <a:solidFill>
                  <a:schemeClr val="tx2"/>
                </a:solidFill>
              </a:rPr>
              <a:t> Process</a:t>
            </a:r>
          </a:p>
          <a:p>
            <a:pPr algn="ctr"/>
            <a:endParaRPr lang="en-US" sz="2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593755-EBE0-4C98-851F-58A922E59B40}"/>
              </a:ext>
            </a:extLst>
          </p:cNvPr>
          <p:cNvSpPr txBox="1"/>
          <p:nvPr/>
        </p:nvSpPr>
        <p:spPr>
          <a:xfrm>
            <a:off x="4352378" y="1538186"/>
            <a:ext cx="1440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List of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Knowledgeable team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C67759-32FB-49D6-AD9F-3B3DBE4EA5B3}"/>
              </a:ext>
            </a:extLst>
          </p:cNvPr>
          <p:cNvSpPr txBox="1"/>
          <p:nvPr/>
        </p:nvSpPr>
        <p:spPr>
          <a:xfrm>
            <a:off x="7577005" y="1753630"/>
            <a:ext cx="1092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Prioritized items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C68E73-1A83-33F2-ED5D-A4A65E21A957}"/>
              </a:ext>
            </a:extLst>
          </p:cNvPr>
          <p:cNvGrpSpPr/>
          <p:nvPr/>
        </p:nvGrpSpPr>
        <p:grpSpPr>
          <a:xfrm>
            <a:off x="7730212" y="28575"/>
            <a:ext cx="1055687" cy="852338"/>
            <a:chOff x="7730212" y="28575"/>
            <a:chExt cx="1055687" cy="852338"/>
          </a:xfrm>
        </p:grpSpPr>
        <p:sp>
          <p:nvSpPr>
            <p:cNvPr id="25" name="Text Box 44">
              <a:extLst>
                <a:ext uri="{FF2B5EF4-FFF2-40B4-BE49-F238E27FC236}">
                  <a16:creationId xmlns:a16="http://schemas.microsoft.com/office/drawing/2014/main" id="{32500781-9590-46A7-95F3-70A318D09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0212" y="28575"/>
              <a:ext cx="10556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Difficulty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A7C5659-A045-4748-A47D-70B5FCF8BE5D}"/>
                </a:ext>
              </a:extLst>
            </p:cNvPr>
            <p:cNvSpPr txBox="1"/>
            <p:nvPr/>
          </p:nvSpPr>
          <p:spPr>
            <a:xfrm>
              <a:off x="7768311" y="357693"/>
              <a:ext cx="979488" cy="523220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dirty="0"/>
                <a:t>Easy to use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3043076-AE65-46FE-B14D-55FCC36313E8}"/>
              </a:ext>
            </a:extLst>
          </p:cNvPr>
          <p:cNvSpPr/>
          <p:nvPr/>
        </p:nvSpPr>
        <p:spPr>
          <a:xfrm>
            <a:off x="206858" y="3582620"/>
            <a:ext cx="3904282" cy="25380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6ABE8-0E4A-45D4-B88C-7D5FFDAFB9E4}"/>
              </a:ext>
            </a:extLst>
          </p:cNvPr>
          <p:cNvSpPr txBox="1"/>
          <p:nvPr/>
        </p:nvSpPr>
        <p:spPr>
          <a:xfrm>
            <a:off x="425558" y="5270739"/>
            <a:ext cx="3544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Example</a:t>
            </a:r>
            <a:r>
              <a:rPr lang="en-US" sz="1400" dirty="0"/>
              <a:t>: 5 topics,                                     4 people (each with different colored dots),         3 votes/person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8421C13-E8E1-0A3F-14F5-E0F63B4AD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58" y="3769920"/>
            <a:ext cx="3406388" cy="1371600"/>
          </a:xfrm>
          <a:prstGeom prst="rect">
            <a:avLst/>
          </a:prstGeom>
        </p:spPr>
      </p:pic>
      <p:cxnSp>
        <p:nvCxnSpPr>
          <p:cNvPr id="3" name="Straight Arrow Connector 47">
            <a:extLst>
              <a:ext uri="{FF2B5EF4-FFF2-40B4-BE49-F238E27FC236}">
                <a16:creationId xmlns:a16="http://schemas.microsoft.com/office/drawing/2014/main" id="{4F4DEE37-B6D8-BB4C-97C9-75E3FE09D6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90780" y="2276850"/>
            <a:ext cx="1171575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Arrow Connector 47">
            <a:extLst>
              <a:ext uri="{FF2B5EF4-FFF2-40B4-BE49-F238E27FC236}">
                <a16:creationId xmlns:a16="http://schemas.microsoft.com/office/drawing/2014/main" id="{EAA35D5A-B6E0-E8BF-C002-D29CCC1D40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0405" y="2289550"/>
            <a:ext cx="1169987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9028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0" y="651531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150"/>
          <p:cNvSpPr>
            <a:spLocks noChangeArrowheads="1"/>
          </p:cNvSpPr>
          <p:nvPr/>
        </p:nvSpPr>
        <p:spPr bwMode="auto">
          <a:xfrm>
            <a:off x="162337" y="76200"/>
            <a:ext cx="7059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/>
              <a:t>NGT</a:t>
            </a:r>
            <a:r>
              <a:rPr lang="en-US" sz="2800" b="1" dirty="0"/>
              <a:t> – Examples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768A1-4E17-4AF0-A49C-882D2B200178}"/>
              </a:ext>
            </a:extLst>
          </p:cNvPr>
          <p:cNvSpPr txBox="1"/>
          <p:nvPr/>
        </p:nvSpPr>
        <p:spPr>
          <a:xfrm>
            <a:off x="0" y="6618357"/>
            <a:ext cx="3161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Copyright © 2022-2024 Dan Zwillinger.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A88E5-8DB9-46F9-91BD-A9CBB15445C4}"/>
              </a:ext>
            </a:extLst>
          </p:cNvPr>
          <p:cNvSpPr txBox="1"/>
          <p:nvPr/>
        </p:nvSpPr>
        <p:spPr>
          <a:xfrm>
            <a:off x="5992985" y="86706"/>
            <a:ext cx="3057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Figures (with permission)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https://dotmocracy.org/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https://www.nngroup.com/articles/dot-voting/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C7CF93-61A1-49A2-B6D5-1794600E0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3" y="779055"/>
            <a:ext cx="5029200" cy="2697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40B83-FBAE-4968-903D-DAF7607A4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710" y="3684523"/>
            <a:ext cx="5029200" cy="293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036DFB-EDBD-173E-95D4-11E0BFD76AE8}"/>
              </a:ext>
            </a:extLst>
          </p:cNvPr>
          <p:cNvSpPr txBox="1"/>
          <p:nvPr/>
        </p:nvSpPr>
        <p:spPr>
          <a:xfrm>
            <a:off x="5229183" y="1388947"/>
            <a:ext cx="3467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Here, a team is choosing what types of pizza to have for lunch.  In this case, the number of dots may determine how many pizzas of each type to order.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C276C4-9A58-33B8-8670-E81C74B577DF}"/>
              </a:ext>
            </a:extLst>
          </p:cNvPr>
          <p:cNvSpPr txBox="1"/>
          <p:nvPr/>
        </p:nvSpPr>
        <p:spPr>
          <a:xfrm>
            <a:off x="199983" y="3966670"/>
            <a:ext cx="3680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typical situation, a team’s votes are on only a few of many alternatives.  Here, with 12 items, only 4 items have any votes. </a:t>
            </a:r>
          </a:p>
          <a:p>
            <a:r>
              <a:rPr lang="en-US" dirty="0"/>
              <a:t>The number of votes is {8, 6, 4, 2}.  If only two projects are supported, then the projects with 8 and 6 votes are the ones to pursue.</a:t>
            </a:r>
          </a:p>
        </p:txBody>
      </p:sp>
    </p:spTree>
    <p:extLst>
      <p:ext uri="{BB962C8B-B14F-4D97-AF65-F5344CB8AC3E}">
        <p14:creationId xmlns:p14="http://schemas.microsoft.com/office/powerpoint/2010/main" val="46761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6"/>
          <p:cNvSpPr txBox="1">
            <a:spLocks noChangeArrowheads="1"/>
          </p:cNvSpPr>
          <p:nvPr/>
        </p:nvSpPr>
        <p:spPr bwMode="auto">
          <a:xfrm>
            <a:off x="228599" y="76200"/>
            <a:ext cx="8673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800" b="1" dirty="0" err="1"/>
              <a:t>NGT</a:t>
            </a:r>
            <a:r>
              <a:rPr lang="en-US" sz="2800" b="1" dirty="0"/>
              <a:t> </a:t>
            </a:r>
            <a:r>
              <a:rPr lang="en-US" altLang="en-US" sz="2800" b="1">
                <a:solidFill>
                  <a:srgbClr val="000000"/>
                </a:solidFill>
              </a:rPr>
              <a:t>– Notes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53CC5-4D2A-46AB-B279-E209A31A6ABC}"/>
              </a:ext>
            </a:extLst>
          </p:cNvPr>
          <p:cNvSpPr txBox="1"/>
          <p:nvPr/>
        </p:nvSpPr>
        <p:spPr>
          <a:xfrm>
            <a:off x="514350" y="7239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Slide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10558E-45B5-4362-943B-40FE4163BADE}"/>
              </a:ext>
            </a:extLst>
          </p:cNvPr>
          <p:cNvSpPr txBox="1"/>
          <p:nvPr/>
        </p:nvSpPr>
        <p:spPr>
          <a:xfrm>
            <a:off x="4762501" y="723900"/>
            <a:ext cx="411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Slide 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13A775-8F53-462A-AEDE-6F4FA49E2843}"/>
              </a:ext>
            </a:extLst>
          </p:cNvPr>
          <p:cNvCxnSpPr/>
          <p:nvPr/>
        </p:nvCxnSpPr>
        <p:spPr bwMode="auto">
          <a:xfrm>
            <a:off x="1924050" y="2000250"/>
            <a:ext cx="914400" cy="914400"/>
          </a:xfrm>
          <a:prstGeom prst="line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DD68932-B129-4895-BCCC-E11021D776F0}"/>
              </a:ext>
            </a:extLst>
          </p:cNvPr>
          <p:cNvSpPr txBox="1"/>
          <p:nvPr/>
        </p:nvSpPr>
        <p:spPr>
          <a:xfrm>
            <a:off x="514350" y="1168400"/>
            <a:ext cx="41148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/>
              <a:t>NGT</a:t>
            </a:r>
            <a:r>
              <a:rPr lang="en-US" sz="1400" dirty="0"/>
              <a:t> can be used in many different circumstances.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latin typeface="+mn-lt"/>
              </a:rPr>
              <a:t>NGT</a:t>
            </a:r>
            <a:r>
              <a:rPr lang="en-US" sz="1400" dirty="0">
                <a:latin typeface="+mn-lt"/>
              </a:rPr>
              <a:t> does not replace detailed data gathering and analysis. It is mostly useful for a quick response, such as choosing what to have for a team lunch, or to reduce a large collection of items down to a small collection.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n-lt"/>
              </a:rPr>
              <a:t>The “wisdom of the crowd” requires that the team be knowledgeable about the topics in the list.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E6C37-3D60-4075-B12A-95857B601D06}"/>
              </a:ext>
            </a:extLst>
          </p:cNvPr>
          <p:cNvSpPr txBox="1"/>
          <p:nvPr/>
        </p:nvSpPr>
        <p:spPr>
          <a:xfrm>
            <a:off x="4787180" y="1147310"/>
            <a:ext cx="41148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n-lt"/>
              </a:rPr>
              <a:t>As in the second example, each person’s votes can be the same color.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+mn-lt"/>
              </a:rPr>
              <a:t>As both examples show, </a:t>
            </a:r>
            <a:r>
              <a:rPr lang="en-US" sz="1400" dirty="0" err="1">
                <a:latin typeface="+mn-lt"/>
              </a:rPr>
              <a:t>NGT</a:t>
            </a:r>
            <a:r>
              <a:rPr lang="en-US" sz="1400" dirty="0">
                <a:latin typeface="+mn-lt"/>
              </a:rPr>
              <a:t> works well if the list is on a wall, and each vote is a physical sticky dot.  (Sticky notes can also be used.)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70058A-1D4B-434C-A6C9-EBD78D843882}"/>
              </a:ext>
            </a:extLst>
          </p:cNvPr>
          <p:cNvSpPr txBox="1"/>
          <p:nvPr/>
        </p:nvSpPr>
        <p:spPr>
          <a:xfrm>
            <a:off x="0" y="6618357"/>
            <a:ext cx="3161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Copyright © 2022-2024 Dan Zwillinger.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26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On-screen Show (4:3)</PresentationFormat>
  <Paragraphs>42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2022-06-18T03:13:46Z</dcterms:created>
  <dcterms:modified xsi:type="dcterms:W3CDTF">2024-11-01T13:48:47Z</dcterms:modified>
</cp:coreProperties>
</file>