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  <a:srgbClr val="CCFFCC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474" autoAdjust="0"/>
  </p:normalViewPr>
  <p:slideViewPr>
    <p:cSldViewPr>
      <p:cViewPr varScale="1">
        <p:scale>
          <a:sx n="80" d="100"/>
          <a:sy n="80" d="100"/>
        </p:scale>
        <p:origin x="5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4967F6-8558-8D05-BFD1-709E18692DE0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6A06DB2-164C-7833-3280-1B95AF7F7172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6D70AC-BC4B-D34D-003C-7E81AA0FA421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092972-E9D2-EAC0-18EF-4EB3135241E1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F88927-FA75-0674-0B90-1276B6B72DA7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Mistake-Proofing / Error-Proofing (Poka-Yoke)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93106" y="120830"/>
            <a:ext cx="2188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mitigate potential mistakes?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6"/>
            <a:ext cx="3143054" cy="142220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Mistake-Proofing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is identifying and correcting problems as close to the source as possible.</a:t>
            </a:r>
          </a:p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Mistake-Proofing is useful for maintenance, operations, production, and servicing.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93B37A-22FA-44C7-9FA1-42CCAB3B3BF0}"/>
              </a:ext>
            </a:extLst>
          </p:cNvPr>
          <p:cNvSpPr/>
          <p:nvPr/>
        </p:nvSpPr>
        <p:spPr>
          <a:xfrm>
            <a:off x="248506" y="4936344"/>
            <a:ext cx="2866490" cy="14253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90488" indent="-171450" defTabSz="903288">
              <a:defRPr/>
            </a:pPr>
            <a:r>
              <a:rPr lang="en-US" sz="1400" b="1" dirty="0"/>
              <a:t>Automobile examples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Unleaded gas tank opening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Gas cap tether preventing loss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Car doors lock at 18 mph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Car key cannot be removed unless car is in “park”</a:t>
            </a:r>
            <a:r>
              <a:rPr lang="en-US" sz="1400" b="1" dirty="0"/>
              <a:t> </a:t>
            </a:r>
            <a:endParaRPr lang="en-US" sz="140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96019" y="1770201"/>
            <a:ext cx="5486400" cy="874932"/>
          </a:xfrm>
          <a:prstGeom prst="triangle">
            <a:avLst>
              <a:gd name="adj" fmla="val 506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660" y="2670984"/>
            <a:ext cx="5486400" cy="18466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>
              <a:defRPr/>
            </a:pPr>
            <a:r>
              <a:rPr lang="en-US" sz="1600" b="1" dirty="0"/>
              <a:t>Implement the following principles </a:t>
            </a:r>
            <a:r>
              <a:rPr lang="en-US" sz="1600" dirty="0"/>
              <a:t>(as applicable)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Eliminate</a:t>
            </a:r>
            <a:r>
              <a:rPr lang="en-US" sz="1600" dirty="0"/>
              <a:t> – remove task/part that allowed errors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Replace</a:t>
            </a:r>
            <a:r>
              <a:rPr lang="en-US" sz="1600" dirty="0"/>
              <a:t>   – use a more reliable process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Prevent</a:t>
            </a:r>
            <a:r>
              <a:rPr lang="en-US" sz="1600" dirty="0"/>
              <a:t>    – change task/part to make errors impossible  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Facilitate</a:t>
            </a:r>
            <a:r>
              <a:rPr lang="en-US" sz="1600" dirty="0"/>
              <a:t>  – make work easier to perform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Detect</a:t>
            </a:r>
            <a:r>
              <a:rPr lang="en-US" sz="1600" dirty="0"/>
              <a:t>      – identify &amp; resolve before further processing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Mitigate</a:t>
            </a:r>
            <a:r>
              <a:rPr lang="en-US" sz="1600" dirty="0"/>
              <a:t>   – minimize the effects of errors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73866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Mistake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Proofing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process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6077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495" y="1305596"/>
            <a:ext cx="13901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design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23D4-80E6-410A-AF8D-7DA12DD0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495" y="1623115"/>
            <a:ext cx="1627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Design paradigms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41695" y="161039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50">
            <a:extLst>
              <a:ext uri="{FF2B5EF4-FFF2-40B4-BE49-F238E27FC236}">
                <a16:creationId xmlns:a16="http://schemas.microsoft.com/office/drawing/2014/main" id="{01AB6A20-758B-4ACA-B41E-EB2A671EF0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41695" y="192950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44">
            <a:extLst>
              <a:ext uri="{FF2B5EF4-FFF2-40B4-BE49-F238E27FC236}">
                <a16:creationId xmlns:a16="http://schemas.microsoft.com/office/drawing/2014/main" id="{80750675-230B-433E-A476-12C8A38DE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163" y="1329685"/>
            <a:ext cx="150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design</a:t>
            </a:r>
          </a:p>
        </p:txBody>
      </p: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1661924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CF2A112-22EA-41B5-AEDD-CC4B30D0B9D0}"/>
              </a:ext>
            </a:extLst>
          </p:cNvPr>
          <p:cNvSpPr/>
          <p:nvPr/>
        </p:nvSpPr>
        <p:spPr>
          <a:xfrm>
            <a:off x="3496019" y="4933700"/>
            <a:ext cx="3689649" cy="11881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defTabSz="903288">
              <a:defRPr/>
            </a:pPr>
            <a:r>
              <a:rPr lang="en-US" sz="1400" b="1" dirty="0"/>
              <a:t>Other Examples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Sink overflow outlet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Elevators don’t shut doors on people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Dryer stops when door is opened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Opening a file drawer locks other drawers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7382DF-EC77-4D5C-8F4D-BE7C3A5C8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1" y="2756781"/>
            <a:ext cx="3036074" cy="15939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E52B3E-9BB1-46E4-BE48-3CA2DE527557}"/>
              </a:ext>
            </a:extLst>
          </p:cNvPr>
          <p:cNvSpPr txBox="1"/>
          <p:nvPr/>
        </p:nvSpPr>
        <p:spPr>
          <a:xfrm>
            <a:off x="215072" y="4390584"/>
            <a:ext cx="30360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https://www.reliableplant.com/poka-yoke-31862</a:t>
            </a:r>
          </a:p>
        </p:txBody>
      </p:sp>
    </p:spTree>
    <p:extLst>
      <p:ext uri="{BB962C8B-B14F-4D97-AF65-F5344CB8AC3E}">
        <p14:creationId xmlns:p14="http://schemas.microsoft.com/office/powerpoint/2010/main" val="159308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4AB59F-B250-C90D-6BF0-57273DA4EB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943" y="2200040"/>
            <a:ext cx="1853489" cy="926745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10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Mistake-Proofing –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BBF37B29-EEBA-4FD7-BCFA-F940ECE4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42" y="685495"/>
            <a:ext cx="305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Prevent – </a:t>
            </a:r>
            <a:r>
              <a:rPr lang="en-US" sz="1400" dirty="0"/>
              <a:t>Make parts as symmetric or as anti-symmetric as possible</a:t>
            </a:r>
          </a:p>
        </p:txBody>
      </p:sp>
      <p:cxnSp>
        <p:nvCxnSpPr>
          <p:cNvPr id="41" name="Straight Connector 37">
            <a:extLst>
              <a:ext uri="{FF2B5EF4-FFF2-40B4-BE49-F238E27FC236}">
                <a16:creationId xmlns:a16="http://schemas.microsoft.com/office/drawing/2014/main" id="{3C636CCB-649A-4100-91B4-0B9916B3AC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3073" y="3314330"/>
            <a:ext cx="8382000" cy="1588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Connector 38">
            <a:extLst>
              <a:ext uri="{FF2B5EF4-FFF2-40B4-BE49-F238E27FC236}">
                <a16:creationId xmlns:a16="http://schemas.microsoft.com/office/drawing/2014/main" id="{EE8EBD5B-38E0-491F-89CA-DB991BD32F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95925" y="625435"/>
            <a:ext cx="0" cy="5958245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9140735-078A-4DD2-BE4A-DD4E5DD9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42" y="3290237"/>
            <a:ext cx="36206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Mitigate –</a:t>
            </a:r>
            <a:r>
              <a:rPr lang="en-US" sz="1400" dirty="0"/>
              <a:t> To insure cars will fit in a garage with a low clearance, use a go/no-go gauge at the entrance.  </a:t>
            </a:r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27CC01EA-1229-4D87-8507-9454A015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051" y="784363"/>
            <a:ext cx="24754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en-US" sz="1400" b="1" dirty="0"/>
              <a:t>Facilitate – </a:t>
            </a:r>
            <a:r>
              <a:rPr lang="en-US" sz="1400" kern="0" dirty="0">
                <a:latin typeface="+mj-lt"/>
                <a:ea typeface="+mj-ea"/>
                <a:cs typeface="+mj-cs"/>
              </a:rPr>
              <a:t>Which dial turns on which stove burner?</a:t>
            </a:r>
          </a:p>
        </p:txBody>
      </p:sp>
      <p:pic>
        <p:nvPicPr>
          <p:cNvPr id="49" name="Picture 6" descr="https://pbs.twimg.com/media/CMog9VxWoAAjfdi.png">
            <a:extLst>
              <a:ext uri="{FF2B5EF4-FFF2-40B4-BE49-F238E27FC236}">
                <a16:creationId xmlns:a16="http://schemas.microsoft.com/office/drawing/2014/main" id="{3CC1DBED-B7F3-4308-BCF1-A66223340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2273" y="3629012"/>
            <a:ext cx="4095043" cy="285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37">
            <a:extLst>
              <a:ext uri="{FF2B5EF4-FFF2-40B4-BE49-F238E27FC236}">
                <a16:creationId xmlns:a16="http://schemas.microsoft.com/office/drawing/2014/main" id="{3EB34FC7-0974-4D60-8B48-C3DBE37092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95925" y="2160048"/>
            <a:ext cx="4634070" cy="1587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14A40F8-17C0-4628-B12A-3D7A72201CCA}"/>
              </a:ext>
            </a:extLst>
          </p:cNvPr>
          <p:cNvSpPr txBox="1"/>
          <p:nvPr/>
        </p:nvSpPr>
        <p:spPr>
          <a:xfrm>
            <a:off x="4217812" y="3044950"/>
            <a:ext cx="4565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http://www.aleanjourney.com/2011/05/changing-visual-standards-causes.html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2E963-3DAD-4DBA-A54E-56851AFE441A}"/>
              </a:ext>
            </a:extLst>
          </p:cNvPr>
          <p:cNvSpPr txBox="1"/>
          <p:nvPr/>
        </p:nvSpPr>
        <p:spPr>
          <a:xfrm>
            <a:off x="4148472" y="2335265"/>
            <a:ext cx="2676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Detect</a:t>
            </a:r>
            <a:r>
              <a:rPr lang="en-US" sz="1400" dirty="0"/>
              <a:t> – Milk containers can use color to indicate fat content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4D197E-10D8-44CA-9691-BB6484B2379E}"/>
              </a:ext>
            </a:extLst>
          </p:cNvPr>
          <p:cNvSpPr txBox="1"/>
          <p:nvPr/>
        </p:nvSpPr>
        <p:spPr>
          <a:xfrm>
            <a:off x="4642272" y="6424590"/>
            <a:ext cx="40328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https://x.com/seanessee/status/633354935908888576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F3CAA-3635-424F-BA85-03DEE2C7995F}"/>
              </a:ext>
            </a:extLst>
          </p:cNvPr>
          <p:cNvSpPr txBox="1"/>
          <p:nvPr/>
        </p:nvSpPr>
        <p:spPr>
          <a:xfrm>
            <a:off x="4484073" y="3290237"/>
            <a:ext cx="437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Prevent –</a:t>
            </a:r>
            <a:r>
              <a:rPr lang="en-US" sz="1400" dirty="0"/>
              <a:t> Different ways to avoid train/car collisions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F59CD86-0EC9-4184-9E08-EDE40AD3EA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22" y="4088508"/>
            <a:ext cx="2361098" cy="193512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1EC9E01-63F9-41BD-A904-26E53EA87A6D}"/>
              </a:ext>
            </a:extLst>
          </p:cNvPr>
          <p:cNvSpPr txBox="1"/>
          <p:nvPr/>
        </p:nvSpPr>
        <p:spPr>
          <a:xfrm>
            <a:off x="992177" y="6078493"/>
            <a:ext cx="2421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https://www.parkinglotsafetysolutions.com/height-guard-clearance-bars.html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716611-549F-41AB-BDF5-A524990ECE0F}"/>
              </a:ext>
            </a:extLst>
          </p:cNvPr>
          <p:cNvSpPr txBox="1"/>
          <p:nvPr/>
        </p:nvSpPr>
        <p:spPr>
          <a:xfrm>
            <a:off x="6347715" y="1597336"/>
            <a:ext cx="211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https://thenounproject.com/icon/stove-top-1474551/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C3AB0CA1-E8CC-4029-9109-1963C5E6ADC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" t="4608" r="383" b="2729"/>
          <a:stretch/>
        </p:blipFill>
        <p:spPr>
          <a:xfrm>
            <a:off x="711206" y="1235549"/>
            <a:ext cx="2983930" cy="17576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12BBE0D5-5F00-41A4-917C-FD988CA83BB5}"/>
              </a:ext>
            </a:extLst>
          </p:cNvPr>
          <p:cNvSpPr txBox="1"/>
          <p:nvPr/>
        </p:nvSpPr>
        <p:spPr>
          <a:xfrm>
            <a:off x="616285" y="3026133"/>
            <a:ext cx="31737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https://www.npd-solutions.com/mistake.html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DE596-E50A-4CAA-E4F4-D7C4C4B98F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779" y="554120"/>
            <a:ext cx="164592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4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Mistake-Proofing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Mistake-proofing is about creating processes where mistakes can't happen. If not possible, then the goal is to mitigate the effect of mistakes.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Many products have built in mistake-proofing, and we are likely not aware of it.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picture shows an electrical plug which – with two equal sized inserts – can be inserted upside down; which can be bad. Making the inserts different sizes prevents the plug from being inserted upside down.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6 standard ways to eliminate or reduce the effects of errors.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“Mistake-proofing” is also called “error-proofing.”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books of pictures showing Poka-Yoke in practice – </a:t>
            </a:r>
            <a:r>
              <a:rPr lang="en-US" sz="1400"/>
              <a:t>they are fun </a:t>
            </a:r>
            <a:r>
              <a:rPr lang="en-US" sz="1400" dirty="0"/>
              <a:t>to look at!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US" sz="900">
                <a:solidFill>
                  <a:schemeClr val="bg1">
                    <a:lumMod val="50000"/>
                  </a:schemeClr>
                </a:solidFill>
              </a:rPr>
              <a:t>© 2022-2024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2022-06-18T03:13:02Z</dcterms:created>
  <dcterms:modified xsi:type="dcterms:W3CDTF">2024-06-09T19:34:27Z</dcterms:modified>
</cp:coreProperties>
</file>