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899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4" d="100"/>
          <a:sy n="84" d="100"/>
        </p:scale>
        <p:origin x="4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C8BC6-E1F0-E970-9788-5DA6142F9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CC0A84B-F371-5E98-5C27-C5E5425F5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91D48520-CAA8-7EC6-BC5B-F188697B63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BC8E7E91-357C-5C02-08D3-86F1628A3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240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24DC2-9A54-BCAC-DA4F-CBE994ECD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3B081C05-A2F5-907B-0678-CD5A74A6A47D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A0CFCAEC-70A8-3825-AD88-D89F03C1B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4" y="76200"/>
            <a:ext cx="487093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Mission / Vision / Value (</a:t>
            </a:r>
            <a:r>
              <a:rPr lang="en-US" altLang="en-US" sz="2800" b="1" dirty="0" err="1"/>
              <a:t>MVV</a:t>
            </a:r>
            <a:r>
              <a:rPr lang="en-US" altLang="en-US" sz="2800" b="1" dirty="0"/>
              <a:t>) Statements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A9000B4B-1CE1-58CB-CAA2-9138A6826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74613"/>
            <a:ext cx="22288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How to define a company’s purpose?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1B01047C-C2C0-639B-71E4-245D11E4F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483F7125-E6C1-72DC-FC61-713A7755C2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B73A4982-21DD-E15C-D59B-F4CB204E8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324938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000" b="1" dirty="0"/>
          </a:p>
          <a:p>
            <a:pPr algn="ctr"/>
            <a:r>
              <a:rPr lang="en-US" altLang="en-US" sz="2000" b="1" dirty="0"/>
              <a:t>Creating </a:t>
            </a:r>
            <a:r>
              <a:rPr lang="en-US" altLang="en-US" sz="2000" b="1" dirty="0" err="1"/>
              <a:t>MVV</a:t>
            </a:r>
            <a:r>
              <a:rPr lang="en-US" altLang="en-US" sz="2000" b="1" dirty="0"/>
              <a:t> Statements</a:t>
            </a:r>
          </a:p>
          <a:p>
            <a:pPr algn="ctr"/>
            <a:r>
              <a:rPr lang="en-US" altLang="en-US" sz="2000" b="1" dirty="0"/>
              <a:t>     </a:t>
            </a:r>
          </a:p>
        </p:txBody>
      </p:sp>
      <p:sp>
        <p:nvSpPr>
          <p:cNvPr id="3082" name="TextBox 44">
            <a:extLst>
              <a:ext uri="{FF2B5EF4-FFF2-40B4-BE49-F238E27FC236}">
                <a16:creationId xmlns:a16="http://schemas.microsoft.com/office/drawing/2014/main" id="{69E01611-BE79-BFD0-71B6-93ADD604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470" y="1481046"/>
            <a:ext cx="1617078" cy="9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cs typeface="Arial" panose="020B0604020202020204" pitchFamily="34" charset="0"/>
              </a:rPr>
              <a:t>SWOT results</a:t>
            </a:r>
          </a:p>
          <a:p>
            <a:pPr marL="285750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  <a:cs typeface="Arial" panose="020B0604020202020204" pitchFamily="34" charset="0"/>
              </a:rPr>
              <a:t>Stakeholder goals and expectations</a:t>
            </a:r>
          </a:p>
        </p:txBody>
      </p:sp>
      <p:sp>
        <p:nvSpPr>
          <p:cNvPr id="3084" name="TextBox 44">
            <a:extLst>
              <a:ext uri="{FF2B5EF4-FFF2-40B4-BE49-F238E27FC236}">
                <a16:creationId xmlns:a16="http://schemas.microsoft.com/office/drawing/2014/main" id="{43035335-68B2-9FF4-4D0E-2FDFBC437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9499" y="2084825"/>
            <a:ext cx="1545941" cy="29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95000"/>
              </a:lnSpc>
              <a:buClr>
                <a:schemeClr val="accent1"/>
              </a:buClr>
            </a:pPr>
            <a:r>
              <a:rPr lang="en-US" sz="1400" dirty="0" err="1">
                <a:solidFill>
                  <a:srgbClr val="0070C0"/>
                </a:solidFill>
              </a:rPr>
              <a:t>MVV</a:t>
            </a:r>
            <a:r>
              <a:rPr lang="en-US" sz="1400" dirty="0">
                <a:solidFill>
                  <a:srgbClr val="0070C0"/>
                </a:solidFill>
              </a:rPr>
              <a:t> statements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1F3461-68EA-E4AE-E2EB-ABAAD815941C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B8352E-CF8F-7404-217F-4E1C31FE8A12}"/>
              </a:ext>
            </a:extLst>
          </p:cNvPr>
          <p:cNvSpPr txBox="1"/>
          <p:nvPr/>
        </p:nvSpPr>
        <p:spPr>
          <a:xfrm>
            <a:off x="127000" y="1370013"/>
            <a:ext cx="329184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b="0" dirty="0" err="1">
                <a:solidFill>
                  <a:schemeClr val="tx1">
                    <a:lumMod val="50000"/>
                  </a:schemeClr>
                </a:solidFill>
              </a:rPr>
              <a:t>MVV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 are foundational elements crucial for startups and mature organizations</a:t>
            </a:r>
          </a:p>
          <a:p>
            <a:pPr marL="285750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Mission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: What we do, for whom, and how</a:t>
            </a:r>
          </a:p>
          <a:p>
            <a:pPr marL="285750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Vision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: What we aspire to </a:t>
            </a:r>
            <a:r>
              <a:rPr lang="en-US" sz="1600" b="1" dirty="0">
                <a:solidFill>
                  <a:srgbClr val="0070C0"/>
                </a:solidFill>
              </a:rPr>
              <a:t>Values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: Principles guiding behavior and decision-making</a:t>
            </a:r>
          </a:p>
          <a:p>
            <a:pPr marL="285750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b="0" dirty="0" err="1">
                <a:solidFill>
                  <a:schemeClr val="tx1">
                    <a:lumMod val="50000"/>
                  </a:schemeClr>
                </a:solidFill>
              </a:rPr>
              <a:t>MVV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 are created </a:t>
            </a:r>
            <a:r>
              <a:rPr lang="en-US" sz="1600" b="0" i="1" dirty="0">
                <a:solidFill>
                  <a:schemeClr val="tx1">
                    <a:lumMod val="50000"/>
                  </a:schemeClr>
                </a:solidFill>
              </a:rPr>
              <a:t>after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 a SWOT assessment.</a:t>
            </a:r>
          </a:p>
          <a:p>
            <a:pPr marL="285750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The M, V, and V should</a:t>
            </a:r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be 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clear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and</a:t>
            </a:r>
            <a:r>
              <a:rPr lang="en-US" sz="1600" b="0" dirty="0">
                <a:solidFill>
                  <a:schemeClr val="tx1">
                    <a:lumMod val="50000"/>
                  </a:schemeClr>
                </a:solidFill>
              </a:rPr>
              <a:t> concise</a:t>
            </a:r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give strategic clarity</a:t>
            </a:r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motivate and inspire</a:t>
            </a:r>
          </a:p>
        </p:txBody>
      </p:sp>
      <p:cxnSp>
        <p:nvCxnSpPr>
          <p:cNvPr id="3" name="Straight Arrow Connector 47">
            <a:extLst>
              <a:ext uri="{FF2B5EF4-FFF2-40B4-BE49-F238E27FC236}">
                <a16:creationId xmlns:a16="http://schemas.microsoft.com/office/drawing/2014/main" id="{77C21C47-761C-1055-FA70-42269B98EA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2392065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Arrow Connector 47">
            <a:extLst>
              <a:ext uri="{FF2B5EF4-FFF2-40B4-BE49-F238E27FC236}">
                <a16:creationId xmlns:a16="http://schemas.microsoft.com/office/drawing/2014/main" id="{7E88678C-0A5B-F68B-5F91-7F0395F608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2392065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44">
            <a:extLst>
              <a:ext uri="{FF2B5EF4-FFF2-40B4-BE49-F238E27FC236}">
                <a16:creationId xmlns:a16="http://schemas.microsoft.com/office/drawing/2014/main" id="{065F2686-B130-800A-1947-C53A05EF7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E64F87-74FB-78EE-652E-BCC877E9E874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D3AACB-D4AD-EF59-1440-37D794FA8F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145" y="5003605"/>
            <a:ext cx="1430230" cy="1399222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882C7056-211D-C5B7-C610-D2613364D0BA}"/>
              </a:ext>
            </a:extLst>
          </p:cNvPr>
          <p:cNvSpPr txBox="1"/>
          <p:nvPr/>
        </p:nvSpPr>
        <p:spPr>
          <a:xfrm>
            <a:off x="2805370" y="6232565"/>
            <a:ext cx="3264425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/>
              <a:t>https://www.freepik.com/free-vector/staff-management-perspective-definition-target-orientation-teamwork-organization-business-coach-company-executive-personnel-cartoon-characters_12084748.htm </a:t>
            </a:r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4D5770ED-7008-BCA5-469F-3A2655ACB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8685" y="2894128"/>
            <a:ext cx="51206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Perform SWOT (strengths, weaknesses, opportunities, and threats) analysis.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Obtain organizational purpose and aspirations from key stakeholders 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Draft mission statement by defining the organization's purpose and primary objectives.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Draft vision statement describing the desired future state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articulate core values that will guide organizational behavior and decision-making.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 and refine the statements to ensure clarity, alignment, and inspiration.</a:t>
            </a:r>
          </a:p>
          <a:p>
            <a:pPr marL="228600" indent="-228600">
              <a:buFont typeface="+mj-lt"/>
              <a:buAutoNum type="arabicPeriod"/>
              <a:tabLst>
                <a:tab pos="13716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Communicate the finalized statements widely and integrate them into organizational practices.</a:t>
            </a:r>
          </a:p>
        </p:txBody>
      </p:sp>
    </p:spTree>
    <p:extLst>
      <p:ext uri="{BB962C8B-B14F-4D97-AF65-F5344CB8AC3E}">
        <p14:creationId xmlns:p14="http://schemas.microsoft.com/office/powerpoint/2010/main" val="236801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10AB2C2-287C-91CD-1BB4-D3C0B0AA05A3}"/>
              </a:ext>
            </a:extLst>
          </p:cNvPr>
          <p:cNvGrpSpPr/>
          <p:nvPr/>
        </p:nvGrpSpPr>
        <p:grpSpPr>
          <a:xfrm>
            <a:off x="6876300" y="1393535"/>
            <a:ext cx="2112275" cy="1141594"/>
            <a:chOff x="6876300" y="932675"/>
            <a:chExt cx="2112275" cy="114159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4BA4E0B-E86E-0720-F92E-DBFA20C7C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81" t="2474" r="755" b="1196"/>
            <a:stretch/>
          </p:blipFill>
          <p:spPr>
            <a:xfrm>
              <a:off x="6876300" y="932675"/>
              <a:ext cx="2002050" cy="1141594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28B7D71-5FB1-37DD-22C0-6FA5D18B95DE}"/>
                </a:ext>
              </a:extLst>
            </p:cNvPr>
            <p:cNvSpPr/>
            <p:nvPr/>
          </p:nvSpPr>
          <p:spPr>
            <a:xfrm>
              <a:off x="8758145" y="1047890"/>
              <a:ext cx="230430" cy="568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/>
              <a:t>MVV</a:t>
            </a:r>
            <a:r>
              <a:rPr lang="en-US" altLang="en-US" sz="2800" b="1" dirty="0"/>
              <a:t> Statements – Example – TapItData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93828" y="702245"/>
            <a:ext cx="895017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buSzPts val="1000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 6in6 author obtained US patent #12,284,001 in 2025.</a:t>
            </a:r>
          </a:p>
          <a:p>
            <a:pPr marR="0" lvl="0">
              <a:buSzPts val="1000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Below is the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MVV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for commercializing that capability; see www.tapitdata.com. </a:t>
            </a:r>
          </a:p>
          <a:p>
            <a:pPr marR="0" lvl="0">
              <a:buSzPts val="1000"/>
              <a:tabLst>
                <a:tab pos="45720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(The SWOT is not shown below.)</a:t>
            </a:r>
          </a:p>
          <a:p>
            <a:pPr marR="0" lvl="0">
              <a:buSzPts val="1000"/>
              <a:tabLst>
                <a:tab pos="457200" algn="l"/>
              </a:tabLst>
            </a:pPr>
            <a:endParaRPr lang="en-US" sz="16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effectLst/>
                <a:latin typeface="+mn-lt"/>
              </a:rPr>
              <a:t>Mission</a:t>
            </a:r>
            <a:r>
              <a:rPr lang="en-US" sz="1600" dirty="0">
                <a:effectLst/>
                <a:latin typeface="+mn-lt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+mn-lt"/>
              </a:rPr>
              <a:t>To have tapping s</a:t>
            </a:r>
            <a:r>
              <a:rPr lang="en-US" sz="1600" i="1" dirty="0">
                <a:solidFill>
                  <a:srgbClr val="0070C0"/>
                </a:solidFill>
                <a:effectLst/>
                <a:latin typeface="+mn-lt"/>
              </a:rPr>
              <a:t>implify data transfer between devices,                                                making it easier, safer, and faster.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n-lt"/>
              </a:rPr>
              <a:t>What? </a:t>
            </a:r>
            <a:r>
              <a:rPr lang="en-US" sz="1600" dirty="0">
                <a:latin typeface="+mn-lt"/>
              </a:rPr>
              <a:t>	 Improve device-to-device data communications.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+mn-lt"/>
              </a:rPr>
              <a:t>For whom? </a:t>
            </a:r>
            <a:r>
              <a:rPr lang="en-US" sz="1600" dirty="0">
                <a:latin typeface="+mn-lt"/>
              </a:rPr>
              <a:t>All users (i.e., individual and commercial users)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+mn-lt"/>
              </a:rPr>
              <a:t>How? </a:t>
            </a:r>
            <a:r>
              <a:rPr lang="en-US" sz="1600" dirty="0">
                <a:effectLst/>
                <a:latin typeface="+mn-lt"/>
              </a:rPr>
              <a:t>	 Use newly patented technology (i.e., tapping)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Vision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+mn-lt"/>
              </a:rPr>
              <a:t>For data transfer, replace UIs (user interfaces) with tapping                                         when it improves the user experience.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+mn-lt"/>
              </a:rPr>
              <a:t>Aspiration?</a:t>
            </a:r>
            <a:r>
              <a:rPr lang="en-US" sz="1600" dirty="0">
                <a:effectLst/>
                <a:latin typeface="+mn-lt"/>
              </a:rPr>
              <a:t> Help users by removing complexity.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Values</a:t>
            </a:r>
            <a:r>
              <a:rPr lang="en-US" sz="1600" dirty="0">
                <a:effectLst/>
                <a:latin typeface="+mn-lt"/>
              </a:rPr>
              <a:t> (What guides the company regarding its offerings?)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effectLst/>
                <a:latin typeface="+mn-lt"/>
              </a:rPr>
              <a:t>Comprehensive</a:t>
            </a:r>
            <a:r>
              <a:rPr lang="en-US" sz="1600" dirty="0">
                <a:effectLst/>
                <a:latin typeface="+mn-lt"/>
              </a:rPr>
              <a:t> – Address customer’s needs and latent desires (think Amazon)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Confidence</a:t>
            </a:r>
            <a:r>
              <a:rPr lang="en-US" sz="1600" dirty="0">
                <a:effectLst/>
                <a:latin typeface="+mn-lt"/>
              </a:rPr>
              <a:t> – Earn customer trust by superior customer support (think Disney)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Privacy</a:t>
            </a:r>
            <a:r>
              <a:rPr lang="en-US" sz="1600" dirty="0">
                <a:effectLst/>
                <a:latin typeface="+mn-lt"/>
              </a:rPr>
              <a:t> 	 – Data is secure and not sold to third parties 	   (think Apple)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Quality</a:t>
            </a:r>
            <a:r>
              <a:rPr lang="en-US" sz="1600" dirty="0">
                <a:effectLst/>
                <a:latin typeface="+mn-lt"/>
              </a:rPr>
              <a:t> 	 – Products are trusted because </a:t>
            </a:r>
            <a:r>
              <a:rPr lang="en-US" sz="1600" dirty="0">
                <a:latin typeface="+mn-lt"/>
              </a:rPr>
              <a:t>SW is </a:t>
            </a:r>
            <a:r>
              <a:rPr lang="en-US" sz="1600" dirty="0">
                <a:effectLst/>
                <a:latin typeface="+mn-lt"/>
              </a:rPr>
              <a:t>robust 	   (think NASA)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+mn-lt"/>
              </a:rPr>
              <a:t>Security</a:t>
            </a:r>
            <a:r>
              <a:rPr lang="en-US" sz="1600" dirty="0">
                <a:effectLst/>
                <a:latin typeface="+mn-lt"/>
              </a:rPr>
              <a:t> 	 – Meet high security standards including ISO/IEC 27001:2022 (think Slack).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54EC73-A428-4C2E-150D-88B26897A92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/>
              <a:t>MVV</a:t>
            </a:r>
            <a:r>
              <a:rPr lang="en-US" altLang="en-US" sz="2800" b="1" dirty="0"/>
              <a:t> Statements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A company’s </a:t>
            </a:r>
            <a:r>
              <a:rPr lang="en-US" sz="1400" dirty="0" err="1"/>
              <a:t>MVV</a:t>
            </a:r>
            <a:r>
              <a:rPr lang="en-US" sz="1400" dirty="0"/>
              <a:t> will evolve as the company, environment, or market changes.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challenged to create a Mission, start with the template: “</a:t>
            </a:r>
            <a:r>
              <a:rPr lang="en-US" sz="1400" dirty="0"/>
              <a:t>We help </a:t>
            </a:r>
            <a:r>
              <a:rPr lang="en-US" sz="1400" dirty="0">
                <a:effectLst/>
              </a:rPr>
              <a:t>{</a:t>
            </a:r>
            <a:r>
              <a:rPr lang="en-US" sz="1400" i="1" dirty="0">
                <a:effectLst/>
              </a:rPr>
              <a:t>who</a:t>
            </a:r>
            <a:r>
              <a:rPr lang="en-US" sz="1400" dirty="0">
                <a:effectLst/>
              </a:rPr>
              <a:t>}</a:t>
            </a:r>
            <a:r>
              <a:rPr lang="en-US" sz="1400" dirty="0"/>
              <a:t> with </a:t>
            </a:r>
            <a:r>
              <a:rPr lang="en-US" sz="1400" dirty="0">
                <a:effectLst/>
              </a:rPr>
              <a:t>{</a:t>
            </a:r>
            <a:r>
              <a:rPr lang="en-US" sz="1400" i="1" dirty="0">
                <a:effectLst/>
              </a:rPr>
              <a:t>what</a:t>
            </a:r>
            <a:r>
              <a:rPr lang="en-US" sz="1400" dirty="0">
                <a:effectLst/>
              </a:rPr>
              <a:t>}</a:t>
            </a:r>
            <a:r>
              <a:rPr lang="en-US" sz="1400" dirty="0"/>
              <a:t> </a:t>
            </a:r>
            <a:r>
              <a:rPr lang="en-US" sz="1400" dirty="0">
                <a:effectLst/>
              </a:rPr>
              <a:t>using</a:t>
            </a:r>
            <a:r>
              <a:rPr lang="en-US" sz="1400" dirty="0"/>
              <a:t> </a:t>
            </a:r>
            <a:r>
              <a:rPr lang="en-US" sz="1400" dirty="0">
                <a:effectLst/>
              </a:rPr>
              <a:t>{</a:t>
            </a:r>
            <a:r>
              <a:rPr lang="en-US" sz="1400" i="1" dirty="0">
                <a:effectLst/>
              </a:rPr>
              <a:t>solution</a:t>
            </a:r>
            <a:r>
              <a:rPr lang="en-US" sz="1400" dirty="0">
                <a:effectLst/>
              </a:rPr>
              <a:t>} to achieve </a:t>
            </a:r>
            <a:r>
              <a:rPr lang="en-US" sz="1400" dirty="0"/>
              <a:t>{</a:t>
            </a:r>
            <a:r>
              <a:rPr lang="en-US" sz="1400" i="1" dirty="0">
                <a:effectLst/>
              </a:rPr>
              <a:t>outcome</a:t>
            </a:r>
            <a:r>
              <a:rPr lang="en-US" sz="1400" dirty="0">
                <a:effectLst/>
              </a:rPr>
              <a:t>}</a:t>
            </a:r>
            <a:r>
              <a:rPr lang="en-US" sz="1400" dirty="0"/>
              <a:t>.”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we used the ordering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MVV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others prefer to start with the future and create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VMV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(Vision, then Mission).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a Vision should be written as timeless (not time bounded), it is useful to consider it as valid for 5-10 years.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While a Mission should be practical, a Vision should be ambitious.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Usually, there are no metrics in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MVV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After creating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MVV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elements, the next elements to create are the Strategy, Goals, Objectives, and Action Plan. Each flows from the previously constructed elements.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MVV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elements should be crisp and not include extraneous information.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Visions can be “concept-based” (e.g., something for the world) or “quality-based” (e.g., something for the company).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>
                <a:latin typeface="Arial" charset="0"/>
              </a:rPr>
              <a:t>A well-constructed </a:t>
            </a:r>
            <a:r>
              <a:rPr lang="en-US" sz="1400" dirty="0" err="1">
                <a:latin typeface="Arial" charset="0"/>
              </a:rPr>
              <a:t>MVV</a:t>
            </a:r>
            <a:r>
              <a:rPr lang="en-US" sz="1400" dirty="0">
                <a:latin typeface="Arial" charset="0"/>
              </a:rPr>
              <a:t> does not ensure success, it just points in one of many possible directions.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additional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https://citizenyard.com/mission-vision-values/ 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https://www.brex.com/journal/vision-statement-examples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2196E-52DF-9707-6C7C-28EB136B10A4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2025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5687</TotalTime>
  <Words>679</Words>
  <Application>Microsoft Office PowerPoint</Application>
  <PresentationFormat>On-screen Show (4:3)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dan zwillinger</cp:lastModifiedBy>
  <cp:revision>18</cp:revision>
  <dcterms:created xsi:type="dcterms:W3CDTF">2022-06-18T02:53:21Z</dcterms:created>
  <dcterms:modified xsi:type="dcterms:W3CDTF">2025-04-10T14:04:29Z</dcterms:modified>
</cp:coreProperties>
</file>