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889" r:id="rId2"/>
    <p:sldId id="1891" r:id="rId3"/>
    <p:sldId id="1268" r:id="rId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FF0000"/>
    <a:srgbClr val="CCFFCC"/>
    <a:srgbClr val="CCECFF"/>
    <a:srgbClr val="FFFFCC"/>
    <a:srgbClr val="CCFFFF"/>
    <a:srgbClr val="00FFFF"/>
    <a:srgbClr val="0099FF"/>
    <a:srgbClr val="CC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899" autoAdjust="0"/>
    <p:restoredTop sz="94692" autoAdjust="0"/>
  </p:normalViewPr>
  <p:slideViewPr>
    <p:cSldViewPr>
      <p:cViewPr varScale="1">
        <p:scale>
          <a:sx n="90" d="100"/>
          <a:sy n="90" d="100"/>
        </p:scale>
        <p:origin x="53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058" y="78"/>
      </p:cViewPr>
      <p:guideLst/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843" y="0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79" tIns="47540" rIns="95079" bIns="4754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53" y="4560570"/>
            <a:ext cx="5851496" cy="4320540"/>
          </a:xfrm>
          <a:prstGeom prst="rect">
            <a:avLst/>
          </a:prstGeom>
        </p:spPr>
        <p:txBody>
          <a:bodyPr vert="horz" lIns="95079" tIns="47540" rIns="95079" bIns="475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96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843" y="9119496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5AB3837C-C681-D800-B198-E379C07FE8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ACC92669-A04B-4D61-954C-D62FDC95C0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4680E3B-7C7D-4D70-89E4-7681C4B2AA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83F4E-8DE7-4A6B-A17B-8447FBA049A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4121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DF777BEE-AA98-9473-F4EB-1E75CBF4B4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981CF97-57A2-919F-314D-BBD5A24F8C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839061E7-AC02-B02E-F0B0-35A74A394E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65D909-8F2A-487C-B4DE-909447D25D5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70385B5-46C4-C0DF-EFF5-87E1E748AC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DE1D596B-CE6E-986A-F69B-3CD97A4BE5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5FFFA6E8-5247-7412-0970-7A2690F29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AB7495-1484-46A7-8EC5-C4A641FAB8EF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0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545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72C1694-0957-E69D-1A14-948F01E3C65A}"/>
              </a:ext>
            </a:extLst>
          </p:cNvPr>
          <p:cNvGrpSpPr/>
          <p:nvPr userDrawn="1"/>
        </p:nvGrpSpPr>
        <p:grpSpPr>
          <a:xfrm>
            <a:off x="-480" y="0"/>
            <a:ext cx="9153185" cy="6854017"/>
            <a:chOff x="-480" y="0"/>
            <a:chExt cx="9153185" cy="6854017"/>
          </a:xfrm>
          <a:solidFill>
            <a:schemeClr val="bg1">
              <a:lumMod val="65000"/>
            </a:schemeClr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7B81529-7497-FCFD-811E-4C7EC3267C89}"/>
                </a:ext>
              </a:extLst>
            </p:cNvPr>
            <p:cNvSpPr/>
            <p:nvPr userDrawn="1"/>
          </p:nvSpPr>
          <p:spPr>
            <a:xfrm>
              <a:off x="0" y="0"/>
              <a:ext cx="9144000" cy="457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C854854-E4EA-1FE3-517F-8A14ED1204A9}"/>
                </a:ext>
              </a:extLst>
            </p:cNvPr>
            <p:cNvSpPr/>
            <p:nvPr userDrawn="1"/>
          </p:nvSpPr>
          <p:spPr>
            <a:xfrm>
              <a:off x="8705" y="6812453"/>
              <a:ext cx="9144000" cy="41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D045BFC-BFA8-EEF6-F005-1063A31172BB}"/>
                </a:ext>
              </a:extLst>
            </p:cNvPr>
            <p:cNvSpPr/>
            <p:nvPr userDrawn="1"/>
          </p:nvSpPr>
          <p:spPr>
            <a:xfrm rot="16200000">
              <a:off x="-3358614" y="3405759"/>
              <a:ext cx="6766560" cy="5029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589E52B-4F6D-8911-F2D7-5B8B42041E0D}"/>
                </a:ext>
              </a:extLst>
            </p:cNvPr>
            <p:cNvSpPr/>
            <p:nvPr userDrawn="1"/>
          </p:nvSpPr>
          <p:spPr>
            <a:xfrm rot="16200000">
              <a:off x="5744760" y="3401728"/>
              <a:ext cx="6766560" cy="41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1" r:id="rId2"/>
    <p:sldLayoutId id="2147483662" r:id="rId3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BB96A89E-9A6C-EDC7-B7CD-E233422CFAB1}"/>
              </a:ext>
            </a:extLst>
          </p:cNvPr>
          <p:cNvSpPr/>
          <p:nvPr/>
        </p:nvSpPr>
        <p:spPr>
          <a:xfrm>
            <a:off x="3890255" y="1878013"/>
            <a:ext cx="5088645" cy="1092832"/>
          </a:xfrm>
          <a:prstGeom prst="triangle">
            <a:avLst>
              <a:gd name="adj" fmla="val 4714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075" name="Rectangle 150">
            <a:extLst>
              <a:ext uri="{FF2B5EF4-FFF2-40B4-BE49-F238E27FC236}">
                <a16:creationId xmlns:a16="http://schemas.microsoft.com/office/drawing/2014/main" id="{82A0C86E-8B4F-948F-814E-046F1F883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4410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/>
              <a:t>Kaizen</a:t>
            </a:r>
          </a:p>
        </p:txBody>
      </p:sp>
      <p:sp>
        <p:nvSpPr>
          <p:cNvPr id="3076" name="Text Box 161">
            <a:extLst>
              <a:ext uri="{FF2B5EF4-FFF2-40B4-BE49-F238E27FC236}">
                <a16:creationId xmlns:a16="http://schemas.microsoft.com/office/drawing/2014/main" id="{D6A297CC-1EBF-49B8-DBD2-BDBBC1720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8762" y="74613"/>
            <a:ext cx="239207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 dirty="0"/>
              <a:t>Problem</a:t>
            </a:r>
          </a:p>
          <a:p>
            <a:pPr eaLnBrk="1" hangingPunct="1"/>
            <a:r>
              <a:rPr lang="en-US" altLang="en-US" sz="1600" dirty="0"/>
              <a:t>How to improve a product or process?</a:t>
            </a:r>
            <a:endParaRPr lang="en-US" altLang="en-US" b="1" i="1" u="sng" dirty="0">
              <a:solidFill>
                <a:srgbClr val="FF0000"/>
              </a:solidFill>
            </a:endParaRPr>
          </a:p>
        </p:txBody>
      </p:sp>
      <p:sp>
        <p:nvSpPr>
          <p:cNvPr id="3077" name="Line 165">
            <a:extLst>
              <a:ext uri="{FF2B5EF4-FFF2-40B4-BE49-F238E27FC236}">
                <a16:creationId xmlns:a16="http://schemas.microsoft.com/office/drawing/2014/main" id="{D0BDFCFA-8F59-3186-7ACE-B2713090479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166">
            <a:extLst>
              <a:ext uri="{FF2B5EF4-FFF2-40B4-BE49-F238E27FC236}">
                <a16:creationId xmlns:a16="http://schemas.microsoft.com/office/drawing/2014/main" id="{582D008A-D2EA-304F-87A8-893388D7FC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89525" y="2063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52">
            <a:extLst>
              <a:ext uri="{FF2B5EF4-FFF2-40B4-BE49-F238E27FC236}">
                <a16:creationId xmlns:a16="http://schemas.microsoft.com/office/drawing/2014/main" id="{8AB95115-47B5-8A07-55F3-014484F84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0255" y="2952095"/>
            <a:ext cx="5120640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Train and motivate employees.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Identify an improvement opportunity.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Explore new ideas, leveraging employee knowledge and experience.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Define an objective and decompose it into components (e.g., sub-objectives).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Plan the tasks for each sub-objective.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Execute the plan: monitor progress and test results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Start again at step 1.</a:t>
            </a:r>
          </a:p>
        </p:txBody>
      </p:sp>
      <p:sp>
        <p:nvSpPr>
          <p:cNvPr id="3080" name="Rectangle 32">
            <a:extLst>
              <a:ext uri="{FF2B5EF4-FFF2-40B4-BE49-F238E27FC236}">
                <a16:creationId xmlns:a16="http://schemas.microsoft.com/office/drawing/2014/main" id="{67B1F53B-8B49-780D-35B8-8FD513044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862" y="1379537"/>
            <a:ext cx="2478087" cy="1017161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 lIns="92927" tIns="46462" rIns="92927" bIns="4646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dirty="0"/>
              <a:t>Kaizen</a:t>
            </a:r>
          </a:p>
          <a:p>
            <a:pPr algn="ctr"/>
            <a:r>
              <a:rPr lang="en-US" altLang="en-US" sz="2000" b="1" dirty="0"/>
              <a:t> Approach</a:t>
            </a:r>
          </a:p>
          <a:p>
            <a:pPr algn="ctr"/>
            <a:r>
              <a:rPr lang="en-US" altLang="en-US" sz="2000" b="1" dirty="0"/>
              <a:t>     </a:t>
            </a:r>
          </a:p>
        </p:txBody>
      </p:sp>
      <p:cxnSp>
        <p:nvCxnSpPr>
          <p:cNvPr id="3081" name="Straight Arrow Connector 47">
            <a:extLst>
              <a:ext uri="{FF2B5EF4-FFF2-40B4-BE49-F238E27FC236}">
                <a16:creationId xmlns:a16="http://schemas.microsoft.com/office/drawing/2014/main" id="{D53887EE-68C1-89AA-2506-5DEC0C964C5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624975" y="2129580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2" name="TextBox 44">
            <a:extLst>
              <a:ext uri="{FF2B5EF4-FFF2-40B4-BE49-F238E27FC236}">
                <a16:creationId xmlns:a16="http://schemas.microsoft.com/office/drawing/2014/main" id="{2B0B992E-ECCB-DEC4-AA2C-C61E5FC11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0860" y="1422971"/>
            <a:ext cx="130968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70C0"/>
                </a:solidFill>
              </a:rPr>
              <a:t>Teamwork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70C0"/>
                </a:solidFill>
              </a:rPr>
              <a:t>Discipline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70C0"/>
                </a:solidFill>
              </a:rPr>
              <a:t>Leadership</a:t>
            </a:r>
          </a:p>
        </p:txBody>
      </p:sp>
      <p:cxnSp>
        <p:nvCxnSpPr>
          <p:cNvPr id="3083" name="Straight Arrow Connector 47">
            <a:extLst>
              <a:ext uri="{FF2B5EF4-FFF2-40B4-BE49-F238E27FC236}">
                <a16:creationId xmlns:a16="http://schemas.microsoft.com/office/drawing/2014/main" id="{0780B184-9D72-C0C1-0F07-0A996E63F8C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50711" y="2129580"/>
            <a:ext cx="1169987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4" name="TextBox 44">
            <a:extLst>
              <a:ext uri="{FF2B5EF4-FFF2-40B4-BE49-F238E27FC236}">
                <a16:creationId xmlns:a16="http://schemas.microsoft.com/office/drawing/2014/main" id="{7EDD3D3B-43CB-35EA-687B-7AF37F300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0949" y="1393535"/>
            <a:ext cx="117157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1400" dirty="0">
                <a:solidFill>
                  <a:srgbClr val="0070C0"/>
                </a:solidFill>
              </a:rPr>
              <a:t>Improved product or  process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ABC3F5F-0259-8E72-AA0A-D6BC91577026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2024 Dan Zwillinger. All rights reserved.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0CB98E-6E33-8E3F-F6B2-C36C435522CF}"/>
              </a:ext>
            </a:extLst>
          </p:cNvPr>
          <p:cNvSpPr txBox="1"/>
          <p:nvPr/>
        </p:nvSpPr>
        <p:spPr>
          <a:xfrm>
            <a:off x="127000" y="1370013"/>
            <a:ext cx="3291840" cy="30469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400" b="1"/>
            </a:lvl1pPr>
          </a:lstStyle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rgbClr val="0070C0"/>
                </a:solidFill>
                <a:latin typeface="+mn-lt"/>
              </a:rPr>
              <a:t>Kaizen</a:t>
            </a:r>
            <a:r>
              <a:rPr lang="en-US" altLang="en-US" sz="1600" b="0" dirty="0">
                <a:latin typeface="+mn-lt"/>
              </a:rPr>
              <a:t> i</a:t>
            </a:r>
            <a:r>
              <a:rPr lang="en-US" sz="1600" b="0" dirty="0">
                <a:latin typeface="+mn-lt"/>
              </a:rPr>
              <a:t>s a Japanese term meaning change for the better or continuous improvement.</a:t>
            </a:r>
            <a:endParaRPr lang="en-US" sz="1600" b="0" dirty="0">
              <a:latin typeface="+mn-lt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rgbClr val="0070C0"/>
                </a:solidFill>
                <a:latin typeface="+mn-lt"/>
              </a:rPr>
              <a:t>Kaizen</a:t>
            </a:r>
            <a:r>
              <a:rPr lang="en-US" sz="1600" dirty="0">
                <a:latin typeface="+mn-lt"/>
              </a:rPr>
              <a:t> </a:t>
            </a:r>
            <a:r>
              <a:rPr lang="en-US" sz="1600" b="0" dirty="0">
                <a:latin typeface="+mn-lt"/>
              </a:rPr>
              <a:t>can be implemented by many methods: 5S, Six Sigma, CCPM (Critical Chain Project Management), Kanban, PDCA (Plan / Do / Check / Act), TQM (total quality management), …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0" dirty="0">
                <a:latin typeface="+mn-lt"/>
                <a:cs typeface="Times New Roman" panose="02020603050405020304" pitchFamily="18" charset="0"/>
              </a:rPr>
              <a:t>A </a:t>
            </a:r>
            <a:r>
              <a:rPr lang="en-US" altLang="en-US" sz="1600" dirty="0">
                <a:solidFill>
                  <a:srgbClr val="0070C0"/>
                </a:solidFill>
                <a:latin typeface="+mn-lt"/>
              </a:rPr>
              <a:t>Kaizen</a:t>
            </a:r>
            <a:r>
              <a:rPr lang="en-US" sz="1600" b="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70C0"/>
                </a:solidFill>
                <a:latin typeface="+mn-lt"/>
              </a:rPr>
              <a:t>event</a:t>
            </a:r>
            <a:r>
              <a:rPr lang="en-US" sz="1600" b="0" dirty="0">
                <a:latin typeface="+mn-lt"/>
                <a:cs typeface="Times New Roman" panose="02020603050405020304" pitchFamily="18" charset="0"/>
              </a:rPr>
              <a:t> or </a:t>
            </a:r>
            <a:r>
              <a:rPr lang="en-US" sz="1600" dirty="0">
                <a:solidFill>
                  <a:srgbClr val="0070C0"/>
                </a:solidFill>
                <a:latin typeface="+mn-lt"/>
              </a:rPr>
              <a:t>blitz </a:t>
            </a:r>
            <a:r>
              <a:rPr lang="en-US" sz="1600" b="0" dirty="0">
                <a:latin typeface="+mn-lt"/>
                <a:cs typeface="Times New Roman" panose="02020603050405020304" pitchFamily="18" charset="0"/>
              </a:rPr>
              <a:t>is different, it creates a large change in a fixed time period.</a:t>
            </a:r>
            <a:endParaRPr lang="en-US" sz="1600" b="0" dirty="0">
              <a:latin typeface="+mn-lt"/>
            </a:endParaRPr>
          </a:p>
        </p:txBody>
      </p:sp>
      <p:sp>
        <p:nvSpPr>
          <p:cNvPr id="39" name="Text Box 44">
            <a:extLst>
              <a:ext uri="{FF2B5EF4-FFF2-40B4-BE49-F238E27FC236}">
                <a16:creationId xmlns:a16="http://schemas.microsoft.com/office/drawing/2014/main" id="{916BF00B-09DC-4EFC-BACA-1A88F70B6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31" y="28979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45CD04-D7D0-44BD-B67D-E4B639C5D5E9}"/>
              </a:ext>
            </a:extLst>
          </p:cNvPr>
          <p:cNvSpPr txBox="1"/>
          <p:nvPr/>
        </p:nvSpPr>
        <p:spPr>
          <a:xfrm>
            <a:off x="7880330" y="357693"/>
            <a:ext cx="979488" cy="52322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Work with an SME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4D02068-B5A4-3B7F-6105-271708AF1B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640" y="4580086"/>
            <a:ext cx="2194560" cy="188320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ABB2314-6E6B-85C6-A2FF-59BC49B09AF9}"/>
              </a:ext>
            </a:extLst>
          </p:cNvPr>
          <p:cNvSpPr txBox="1"/>
          <p:nvPr/>
        </p:nvSpPr>
        <p:spPr>
          <a:xfrm>
            <a:off x="2867025" y="6047790"/>
            <a:ext cx="2437626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/>
              <a:t>https://pixabay.com/vectors/umbrella-open-opened-handle-rain-891442/</a:t>
            </a:r>
          </a:p>
        </p:txBody>
      </p:sp>
    </p:spTree>
    <p:extLst>
      <p:ext uri="{BB962C8B-B14F-4D97-AF65-F5344CB8AC3E}">
        <p14:creationId xmlns:p14="http://schemas.microsoft.com/office/powerpoint/2010/main" val="2872639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6">
            <a:extLst>
              <a:ext uri="{FF2B5EF4-FFF2-40B4-BE49-F238E27FC236}">
                <a16:creationId xmlns:a16="http://schemas.microsoft.com/office/drawing/2014/main" id="{0DAB936D-49F7-1A30-F459-B4030A6CB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508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Rectangle 150">
            <a:extLst>
              <a:ext uri="{FF2B5EF4-FFF2-40B4-BE49-F238E27FC236}">
                <a16:creationId xmlns:a16="http://schemas.microsoft.com/office/drawing/2014/main" id="{A7E82435-976E-4CA7-5C16-D698A53B0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8982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/>
              <a:t>Kaizen – Example – Improve 6in6 web site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CE0898-6F33-1E18-5AB3-6EEEA5B2C7BE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2024 Dan Zwillinger. All rights reserved.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B64F05-1F6A-FD5E-1E67-DD8F10EF5048}"/>
              </a:ext>
            </a:extLst>
          </p:cNvPr>
          <p:cNvSpPr txBox="1"/>
          <p:nvPr/>
        </p:nvSpPr>
        <p:spPr>
          <a:xfrm>
            <a:off x="151074" y="855285"/>
            <a:ext cx="5394960" cy="57554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 eaLnBrk="1" hangingPunct="1">
              <a:spcBef>
                <a:spcPts val="0"/>
              </a:spcBef>
              <a:buFont typeface="+mj-lt"/>
              <a:buAutoNum type="arabicPeriod" startAt="2"/>
              <a:defRPr/>
            </a:pPr>
            <a:r>
              <a:rPr lang="en-US" sz="1600" b="0" dirty="0">
                <a:solidFill>
                  <a:srgbClr val="0070C0"/>
                </a:solidFill>
                <a:latin typeface="Arial" charset="0"/>
              </a:rPr>
              <a:t>Every month look at some part of 6in6 to improve.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July 2023 </a:t>
            </a:r>
            <a:r>
              <a:rPr lang="en-US" sz="1600" dirty="0">
                <a:sym typeface="Wingdings" panose="05000000000000000000" pitchFamily="2" charset="2"/>
              </a:rPr>
              <a:t> How to improve the “6in6 mission”?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 startAt="2"/>
              <a:defRPr/>
            </a:pPr>
            <a:r>
              <a:rPr lang="en-US" sz="1600" dirty="0">
                <a:solidFill>
                  <a:srgbClr val="0070C0"/>
                </a:solidFill>
              </a:rPr>
              <a:t>Explore new ideas</a:t>
            </a:r>
            <a:endParaRPr lang="en-US" sz="1600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800100" lvl="1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ym typeface="Wingdings" panose="05000000000000000000" pitchFamily="2" charset="2"/>
              </a:rPr>
              <a:t>Improve the 6in6 w</a:t>
            </a:r>
            <a:r>
              <a:rPr lang="en-US" sz="1600" b="0" dirty="0">
                <a:latin typeface="Arial" charset="0"/>
                <a:sym typeface="Wingdings" panose="05000000000000000000" pitchFamily="2" charset="2"/>
              </a:rPr>
              <a:t>ebsite </a:t>
            </a:r>
            <a:r>
              <a:rPr lang="en-US" sz="1600" dirty="0">
                <a:sym typeface="Wingdings" panose="05000000000000000000" pitchFamily="2" charset="2"/>
              </a:rPr>
              <a:t>distributing 6in6 info</a:t>
            </a:r>
            <a:endParaRPr lang="en-US" sz="1600" b="0" dirty="0">
              <a:latin typeface="Arial" charset="0"/>
              <a:sym typeface="Wingdings" panose="05000000000000000000" pitchFamily="2" charset="2"/>
            </a:endParaRPr>
          </a:p>
          <a:p>
            <a:pPr marL="342900" indent="-342900">
              <a:spcBef>
                <a:spcPts val="0"/>
              </a:spcBef>
              <a:buFont typeface="+mj-lt"/>
              <a:buAutoNum type="arabicPeriod" startAt="2"/>
              <a:defRPr/>
            </a:pPr>
            <a:r>
              <a:rPr lang="en-US" sz="1600" dirty="0">
                <a:solidFill>
                  <a:srgbClr val="0070C0"/>
                </a:solidFill>
                <a:sym typeface="Wingdings" panose="05000000000000000000" pitchFamily="2" charset="2"/>
              </a:rPr>
              <a:t>Define objective</a:t>
            </a:r>
          </a:p>
          <a:p>
            <a:pPr marL="800100" lvl="1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latin typeface="Arial" charset="0"/>
                <a:sym typeface="Wingdings" panose="05000000000000000000" pitchFamily="2" charset="2"/>
              </a:rPr>
              <a:t>Update 6in6 website to current user expectations</a:t>
            </a:r>
            <a:endParaRPr lang="en-US" sz="1600" dirty="0">
              <a:sym typeface="Wingdings" panose="05000000000000000000" pitchFamily="2" charset="2"/>
            </a:endParaRPr>
          </a:p>
          <a:p>
            <a:pPr marL="342900" indent="-342900">
              <a:spcBef>
                <a:spcPts val="0"/>
              </a:spcBef>
              <a:buFont typeface="+mj-lt"/>
              <a:buAutoNum type="arabicPeriod" startAt="2"/>
            </a:pPr>
            <a:r>
              <a:rPr lang="en-US" sz="1600" dirty="0">
                <a:solidFill>
                  <a:srgbClr val="0070C0"/>
                </a:solidFill>
              </a:rPr>
              <a:t>Plan the tasks</a:t>
            </a:r>
          </a:p>
          <a:p>
            <a:pPr marL="8001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Ask friend to critique 6in6 website</a:t>
            </a:r>
          </a:p>
          <a:p>
            <a:pPr marL="8001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Hire GUI expert to critique 6in6 website</a:t>
            </a:r>
          </a:p>
          <a:p>
            <a:pPr marL="8001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Implement changes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 startAt="2"/>
            </a:pPr>
            <a:r>
              <a:rPr lang="en-US" sz="1600" dirty="0">
                <a:solidFill>
                  <a:srgbClr val="0070C0"/>
                </a:solidFill>
              </a:rPr>
              <a:t>Execute the plan</a:t>
            </a:r>
          </a:p>
          <a:p>
            <a:pPr marL="8001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Friend: “Why aren’t there YouTube videos?”</a:t>
            </a:r>
          </a:p>
          <a:p>
            <a:pPr marL="8001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Hired GUI expert using upwork.com</a:t>
            </a:r>
          </a:p>
          <a:p>
            <a:pPr marL="8001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Received report which included:</a:t>
            </a:r>
          </a:p>
          <a:p>
            <a:pPr marL="12573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At the top: too much text</a:t>
            </a:r>
          </a:p>
          <a:p>
            <a:pPr marL="12573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At the top: reinforce the word “free”</a:t>
            </a:r>
          </a:p>
          <a:p>
            <a:pPr marL="12573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At the top: give an example deliverable</a:t>
            </a:r>
          </a:p>
          <a:p>
            <a:pPr marL="12573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Make it look less like a blog</a:t>
            </a:r>
          </a:p>
          <a:p>
            <a:pPr marL="125730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Didn’t like logo …</a:t>
            </a:r>
          </a:p>
          <a:p>
            <a:pPr marL="8001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Implemented most of the suggested changes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 startAt="2"/>
            </a:pPr>
            <a:r>
              <a:rPr lang="en-US" sz="1600" dirty="0">
                <a:solidFill>
                  <a:srgbClr val="0070C0"/>
                </a:solidFill>
              </a:rPr>
              <a:t>Repeat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Aug 2023 </a:t>
            </a:r>
            <a:r>
              <a:rPr lang="en-US" sz="1600" dirty="0">
                <a:sym typeface="Wingdings" panose="05000000000000000000" pitchFamily="2" charset="2"/>
              </a:rPr>
              <a:t> How to make 6in6 info more useful?</a:t>
            </a:r>
          </a:p>
          <a:p>
            <a:pPr marL="1200150" lvl="2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Create “book version” with index …</a:t>
            </a:r>
            <a:endParaRPr lang="en-US" sz="1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D5F3E8-A318-0DD1-DCB7-13836E496F30}"/>
              </a:ext>
            </a:extLst>
          </p:cNvPr>
          <p:cNvSpPr txBox="1"/>
          <p:nvPr/>
        </p:nvSpPr>
        <p:spPr>
          <a:xfrm>
            <a:off x="5638805" y="2988869"/>
            <a:ext cx="31510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6in6 web page in June 2022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1714448-634C-48EE-800B-9A49F4A009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9832" y="3904320"/>
            <a:ext cx="3108960" cy="19830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060A697-B2C8-7397-3F2A-D17D2DD211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9832" y="916335"/>
            <a:ext cx="3108960" cy="205771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D085783-DCA3-E2B2-945E-CBB8172C642D}"/>
              </a:ext>
            </a:extLst>
          </p:cNvPr>
          <p:cNvSpPr txBox="1"/>
          <p:nvPr/>
        </p:nvSpPr>
        <p:spPr>
          <a:xfrm>
            <a:off x="5655152" y="5900601"/>
            <a:ext cx="3118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6in6 web page in January 2024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6">
            <a:extLst>
              <a:ext uri="{FF2B5EF4-FFF2-40B4-BE49-F238E27FC236}">
                <a16:creationId xmlns:a16="http://schemas.microsoft.com/office/drawing/2014/main" id="{B9400EB0-370C-B19E-2930-A4F9EC229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"/>
            <a:ext cx="720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/>
              <a:t>Kaizen – </a:t>
            </a:r>
            <a:r>
              <a:rPr lang="en-US" altLang="en-US" sz="2800" b="1" dirty="0">
                <a:solidFill>
                  <a:srgbClr val="000000"/>
                </a:solidFill>
              </a:rPr>
              <a:t>Notes</a:t>
            </a:r>
          </a:p>
        </p:txBody>
      </p:sp>
      <p:sp>
        <p:nvSpPr>
          <p:cNvPr id="7171" name="TextBox 3">
            <a:extLst>
              <a:ext uri="{FF2B5EF4-FFF2-40B4-BE49-F238E27FC236}">
                <a16:creationId xmlns:a16="http://schemas.microsoft.com/office/drawing/2014/main" id="{6C4A215A-523E-BDEF-E65D-A44CC89F7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1</a:t>
            </a:r>
          </a:p>
        </p:txBody>
      </p:sp>
      <p:sp>
        <p:nvSpPr>
          <p:cNvPr id="7172" name="TextBox 26">
            <a:extLst>
              <a:ext uri="{FF2B5EF4-FFF2-40B4-BE49-F238E27FC236}">
                <a16:creationId xmlns:a16="http://schemas.microsoft.com/office/drawing/2014/main" id="{E51E1888-7BCB-3945-0FA6-3CBDDB35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2</a:t>
            </a:r>
          </a:p>
        </p:txBody>
      </p:sp>
      <p:cxnSp>
        <p:nvCxnSpPr>
          <p:cNvPr id="7173" name="Straight Connector 5">
            <a:extLst>
              <a:ext uri="{FF2B5EF4-FFF2-40B4-BE49-F238E27FC236}">
                <a16:creationId xmlns:a16="http://schemas.microsoft.com/office/drawing/2014/main" id="{5449BDF5-2E5F-E43A-673A-80152D5185F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131B619-88F2-A3AC-62B5-467CD07B141D}"/>
              </a:ext>
            </a:extLst>
          </p:cNvPr>
          <p:cNvSpPr txBox="1"/>
          <p:nvPr/>
        </p:nvSpPr>
        <p:spPr>
          <a:xfrm>
            <a:off x="514350" y="1168400"/>
            <a:ext cx="4114800" cy="44012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  <a:cs typeface="Times New Roman" panose="02020603050405020304" pitchFamily="18" charset="0"/>
              </a:rPr>
              <a:t>The Japanese words, kai 改, and </a:t>
            </a:r>
            <a:r>
              <a:rPr lang="en-US" sz="1400" dirty="0" err="1">
                <a:latin typeface="+mn-lt"/>
                <a:cs typeface="Times New Roman" panose="02020603050405020304" pitchFamily="18" charset="0"/>
              </a:rPr>
              <a:t>zen</a:t>
            </a:r>
            <a:r>
              <a:rPr lang="en-US" sz="1400" dirty="0">
                <a:latin typeface="+mn-lt"/>
                <a:cs typeface="Times New Roman" panose="02020603050405020304" pitchFamily="18" charset="0"/>
              </a:rPr>
              <a:t> 善 mean "change" and “good.”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 Kaizen methodology is that small changes now can have big future impacts.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Kaizen can be applied in multiple ways:    Point Kaizen          (see a problem and fix it), System Kaizen        (system level problems),    Line Kaizen       (upstream and downstream), Plane Kaizen   (address entire value stream), Cube Kaizen     (address entire organization).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Before Kaizen, ensure stable operations: machines are working, workers are present, jobs are repeatable, and material is available.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Kaizen</a:t>
            </a:r>
            <a:r>
              <a:rPr lang="en-US" sz="1400" dirty="0">
                <a:latin typeface="+mn-lt"/>
                <a:cs typeface="Times New Roman" panose="02020603050405020304" pitchFamily="18" charset="0"/>
              </a:rPr>
              <a:t> involves everyone, from the CEO to the most recent hire.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 five kaizen </a:t>
            </a:r>
            <a:r>
              <a:rPr lang="en-US" sz="1400" i="1" dirty="0">
                <a:latin typeface="+mn-lt"/>
              </a:rPr>
              <a:t>elements</a:t>
            </a:r>
            <a:r>
              <a:rPr lang="en-US" sz="1400" dirty="0">
                <a:latin typeface="+mn-lt"/>
              </a:rPr>
              <a:t> are: know your customer, let it flow, go to Gemba, empower people, and be transparent.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  <a:cs typeface="Times New Roman" panose="02020603050405020304" pitchFamily="18" charset="0"/>
              </a:rPr>
              <a:t>Kaizen may be called lean or agile management.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005AA22-5A3A-9B13-815E-890318F774CB}"/>
              </a:ext>
            </a:extLst>
          </p:cNvPr>
          <p:cNvSpPr txBox="1"/>
          <p:nvPr/>
        </p:nvSpPr>
        <p:spPr>
          <a:xfrm>
            <a:off x="4762500" y="1168400"/>
            <a:ext cx="4114800" cy="16004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A static product</a:t>
            </a:r>
            <a:r>
              <a:rPr lang="en-US" sz="1400" dirty="0"/>
              <a:t> or </a:t>
            </a:r>
            <a:r>
              <a:rPr lang="en-US" sz="1400" dirty="0">
                <a:latin typeface="Arial" charset="0"/>
              </a:rPr>
              <a:t>process is likely to become less useful over time, continuous change is usually needed.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/>
              <a:t>Things can always be improved. Taiichi Ohno (creator of the Toyota Production System) said </a:t>
            </a:r>
            <a:r>
              <a:rPr lang="en-US" sz="1400" i="1" dirty="0"/>
              <a:t>“Having no problems is the biggest problem of all.”</a:t>
            </a:r>
            <a:endParaRPr lang="en-US" sz="1400" i="1" dirty="0">
              <a:latin typeface="Arial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A643CE-165D-E524-0887-E9E393878449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2024 Dan Zwillinger. All rights reserved.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17E6A7-E79B-C312-7137-BB7528728E0C}"/>
              </a:ext>
            </a:extLst>
          </p:cNvPr>
          <p:cNvSpPr txBox="1"/>
          <p:nvPr/>
        </p:nvSpPr>
        <p:spPr>
          <a:xfrm>
            <a:off x="4762500" y="5765176"/>
            <a:ext cx="4114800" cy="8032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1200" dirty="0">
                <a:latin typeface="Arial" charset="0"/>
              </a:rPr>
              <a:t>Recommended web sites for more information</a:t>
            </a:r>
          </a:p>
          <a:p>
            <a:pPr marL="171450" indent="-171450">
              <a:lnSpc>
                <a:spcPct val="95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https://www.appvizer.com/magazine/operations/bpm/kaizen-approach</a:t>
            </a:r>
            <a:endParaRPr lang="en-US" sz="1200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95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https://www.investopedia.com/terms/k/kaizen.asp</a:t>
            </a:r>
            <a:endParaRPr lang="en-US" sz="1200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604</Words>
  <Application>Microsoft Office PowerPoint</Application>
  <PresentationFormat>On-screen Show (4:3)</PresentationFormat>
  <Paragraphs>70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2022-06-18T02:53:21Z</dcterms:created>
  <dcterms:modified xsi:type="dcterms:W3CDTF">2024-01-29T23:24:59Z</dcterms:modified>
</cp:coreProperties>
</file>