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5"/>
  </p:notesMasterIdLst>
  <p:sldIdLst>
    <p:sldId id="1889" r:id="rId2"/>
    <p:sldId id="1891" r:id="rId3"/>
    <p:sldId id="1268" r:id="rId4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6E6E6"/>
    <a:srgbClr val="FF0000"/>
    <a:srgbClr val="CCFFCC"/>
    <a:srgbClr val="CCECFF"/>
    <a:srgbClr val="FFFFCC"/>
    <a:srgbClr val="CCFFFF"/>
    <a:srgbClr val="00FFFF"/>
    <a:srgbClr val="0099FF"/>
    <a:srgbClr val="CC0000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1899" autoAdjust="0"/>
    <p:restoredTop sz="94692" autoAdjust="0"/>
  </p:normalViewPr>
  <p:slideViewPr>
    <p:cSldViewPr>
      <p:cViewPr varScale="1">
        <p:scale>
          <a:sx n="90" d="100"/>
          <a:sy n="90" d="100"/>
        </p:scale>
        <p:origin x="534" y="8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65" d="100"/>
          <a:sy n="65" d="100"/>
        </p:scale>
        <p:origin x="2058" y="78"/>
      </p:cViewPr>
      <p:guideLst/>
    </p:cSldViewPr>
  </p:notesViewPr>
  <p:gridSpacing cx="38405" cy="384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699" cy="480060"/>
          </a:xfrm>
          <a:prstGeom prst="rect">
            <a:avLst/>
          </a:prstGeom>
        </p:spPr>
        <p:txBody>
          <a:bodyPr vert="horz" lIns="95079" tIns="47540" rIns="95079" bIns="4754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843" y="0"/>
            <a:ext cx="3169699" cy="480060"/>
          </a:xfrm>
          <a:prstGeom prst="rect">
            <a:avLst/>
          </a:prstGeom>
        </p:spPr>
        <p:txBody>
          <a:bodyPr vert="horz" lIns="95079" tIns="47540" rIns="95079" bIns="47540" rtlCol="0"/>
          <a:lstStyle>
            <a:lvl1pPr algn="r">
              <a:defRPr sz="1200"/>
            </a:lvl1pPr>
          </a:lstStyle>
          <a:p>
            <a:fld id="{6A501419-72EC-4A14-B9EF-51AF1A25C7D8}" type="datetimeFigureOut">
              <a:rPr lang="en-US" smtClean="0"/>
              <a:pPr/>
              <a:t>1/28/2024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079" tIns="47540" rIns="95079" bIns="4754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853" y="4560570"/>
            <a:ext cx="5851496" cy="4320540"/>
          </a:xfrm>
          <a:prstGeom prst="rect">
            <a:avLst/>
          </a:prstGeom>
        </p:spPr>
        <p:txBody>
          <a:bodyPr vert="horz" lIns="95079" tIns="47540" rIns="95079" bIns="4754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96"/>
            <a:ext cx="3169699" cy="480060"/>
          </a:xfrm>
          <a:prstGeom prst="rect">
            <a:avLst/>
          </a:prstGeom>
        </p:spPr>
        <p:txBody>
          <a:bodyPr vert="horz" lIns="95079" tIns="47540" rIns="95079" bIns="4754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843" y="9119496"/>
            <a:ext cx="3169699" cy="480060"/>
          </a:xfrm>
          <a:prstGeom prst="rect">
            <a:avLst/>
          </a:prstGeom>
        </p:spPr>
        <p:txBody>
          <a:bodyPr vert="horz" lIns="95079" tIns="47540" rIns="95079" bIns="47540" rtlCol="0" anchor="b"/>
          <a:lstStyle>
            <a:lvl1pPr algn="r">
              <a:defRPr sz="1200"/>
            </a:lvl1pPr>
          </a:lstStyle>
          <a:p>
            <a:fld id="{DE086B08-5317-4BDF-91A2-5BA1EF3B466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26459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>
            <a:extLst>
              <a:ext uri="{FF2B5EF4-FFF2-40B4-BE49-F238E27FC236}">
                <a16:creationId xmlns:a16="http://schemas.microsoft.com/office/drawing/2014/main" id="{5AB3837C-C681-D800-B198-E379C07FE8B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Notes Placeholder 2">
            <a:extLst>
              <a:ext uri="{FF2B5EF4-FFF2-40B4-BE49-F238E27FC236}">
                <a16:creationId xmlns:a16="http://schemas.microsoft.com/office/drawing/2014/main" id="{ACC92669-A04B-4D61-954C-D62FDC95C0E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4100" name="Slide Number Placeholder 3">
            <a:extLst>
              <a:ext uri="{FF2B5EF4-FFF2-40B4-BE49-F238E27FC236}">
                <a16:creationId xmlns:a16="http://schemas.microsoft.com/office/drawing/2014/main" id="{54680E3B-7C7D-4D70-89E4-7681C4B2AA4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AA83F4E-8DE7-4A6B-A17B-8447FBA049AA}" type="slidenum">
              <a:rPr lang="en-US" altLang="en-US" smtClean="0"/>
              <a:pPr/>
              <a:t>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741214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Image Placeholder 1">
            <a:extLst>
              <a:ext uri="{FF2B5EF4-FFF2-40B4-BE49-F238E27FC236}">
                <a16:creationId xmlns:a16="http://schemas.microsoft.com/office/drawing/2014/main" id="{DF777BEE-AA98-9473-F4EB-1E75CBF4B49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Notes Placeholder 2">
            <a:extLst>
              <a:ext uri="{FF2B5EF4-FFF2-40B4-BE49-F238E27FC236}">
                <a16:creationId xmlns:a16="http://schemas.microsoft.com/office/drawing/2014/main" id="{F981CF97-57A2-919F-314D-BBD5A24F8C4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6148" name="Slide Number Placeholder 3">
            <a:extLst>
              <a:ext uri="{FF2B5EF4-FFF2-40B4-BE49-F238E27FC236}">
                <a16:creationId xmlns:a16="http://schemas.microsoft.com/office/drawing/2014/main" id="{839061E7-AC02-B02E-F0B0-35A74A394E6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F65D909-8F2A-487C-B4DE-909447D25D54}" type="slidenum">
              <a:rPr lang="en-US" altLang="en-US" smtClean="0"/>
              <a:pPr/>
              <a:t>2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>
            <a:extLst>
              <a:ext uri="{FF2B5EF4-FFF2-40B4-BE49-F238E27FC236}">
                <a16:creationId xmlns:a16="http://schemas.microsoft.com/office/drawing/2014/main" id="{F70385B5-46C4-C0DF-EFF5-87E1E748AC15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Notes Placeholder 2">
            <a:extLst>
              <a:ext uri="{FF2B5EF4-FFF2-40B4-BE49-F238E27FC236}">
                <a16:creationId xmlns:a16="http://schemas.microsoft.com/office/drawing/2014/main" id="{DE1D596B-CE6E-986A-F69B-3CD97A4BE5A4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8196" name="Slide Number Placeholder 3">
            <a:extLst>
              <a:ext uri="{FF2B5EF4-FFF2-40B4-BE49-F238E27FC236}">
                <a16:creationId xmlns:a16="http://schemas.microsoft.com/office/drawing/2014/main" id="{5FFFA6E8-5247-7412-0970-7A2690F29B2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1363" indent="-2841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1413" indent="-227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97025" indent="-227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4225" indent="-227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1425" indent="-227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68625" indent="-227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5825" indent="-227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3025" indent="-227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BAB7495-1484-46A7-8EC5-C4A641FAB8EF}" type="slidenum">
              <a:rPr lang="en-US" altLang="en-US" smtClean="0">
                <a:solidFill>
                  <a:srgbClr val="000000"/>
                </a:solidFill>
                <a:latin typeface="Calibri" panose="020F0502020204030204" pitchFamily="34" charset="0"/>
              </a:rPr>
              <a:pPr/>
              <a:t>3</a:t>
            </a:fld>
            <a:endParaRPr lang="en-US" altLang="en-US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DDF54-D2F9-4CC4-AF1C-FE000AEEA61A}" type="datetimeFigureOut">
              <a:rPr lang="en-US" smtClean="0"/>
              <a:t>1/28/2024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BA218-2E76-46D8-A94D-B004BCE75F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86030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DDF54-D2F9-4CC4-AF1C-FE000AEEA61A}" type="datetimeFigureOut">
              <a:rPr lang="en-US" smtClean="0"/>
              <a:t>1/28/2024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BA218-2E76-46D8-A94D-B004BCE75F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75459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9718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019800" y="6245225"/>
            <a:ext cx="26670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r>
              <a:rPr lang="en-US"/>
              <a:t>: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D72C1694-0957-E69D-1A14-948F01E3C65A}"/>
              </a:ext>
            </a:extLst>
          </p:cNvPr>
          <p:cNvGrpSpPr/>
          <p:nvPr userDrawn="1"/>
        </p:nvGrpSpPr>
        <p:grpSpPr>
          <a:xfrm>
            <a:off x="-480" y="0"/>
            <a:ext cx="9153185" cy="6854017"/>
            <a:chOff x="-480" y="0"/>
            <a:chExt cx="9153185" cy="6854017"/>
          </a:xfrm>
          <a:solidFill>
            <a:schemeClr val="bg1">
              <a:lumMod val="65000"/>
            </a:schemeClr>
          </a:solidFill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07B81529-7497-FCFD-811E-4C7EC3267C89}"/>
                </a:ext>
              </a:extLst>
            </p:cNvPr>
            <p:cNvSpPr/>
            <p:nvPr userDrawn="1"/>
          </p:nvSpPr>
          <p:spPr>
            <a:xfrm>
              <a:off x="0" y="0"/>
              <a:ext cx="9144000" cy="4572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DC854854-E4EA-1FE3-517F-8A14ED1204A9}"/>
                </a:ext>
              </a:extLst>
            </p:cNvPr>
            <p:cNvSpPr/>
            <p:nvPr userDrawn="1"/>
          </p:nvSpPr>
          <p:spPr>
            <a:xfrm>
              <a:off x="8705" y="6812453"/>
              <a:ext cx="9144000" cy="41564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CD045BFC-BFA8-EEF6-F005-1063A31172BB}"/>
                </a:ext>
              </a:extLst>
            </p:cNvPr>
            <p:cNvSpPr/>
            <p:nvPr userDrawn="1"/>
          </p:nvSpPr>
          <p:spPr>
            <a:xfrm rot="16200000">
              <a:off x="-3358614" y="3405759"/>
              <a:ext cx="6766560" cy="5029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8589E52B-4F6D-8911-F2D7-5B8B42041E0D}"/>
                </a:ext>
              </a:extLst>
            </p:cNvPr>
            <p:cNvSpPr/>
            <p:nvPr userDrawn="1"/>
          </p:nvSpPr>
          <p:spPr>
            <a:xfrm rot="16200000">
              <a:off x="5744760" y="3401728"/>
              <a:ext cx="6766560" cy="41564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61" r:id="rId2"/>
    <p:sldLayoutId id="2147483662" r:id="rId3"/>
  </p:sldLayoutIdLst>
  <p:txStyles>
    <p:titleStyle>
      <a:lvl1pPr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defRPr sz="16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Isosceles Triangle 33">
            <a:extLst>
              <a:ext uri="{FF2B5EF4-FFF2-40B4-BE49-F238E27FC236}">
                <a16:creationId xmlns:a16="http://schemas.microsoft.com/office/drawing/2014/main" id="{BB96A89E-9A6C-EDC7-B7CD-E233422CFAB1}"/>
              </a:ext>
            </a:extLst>
          </p:cNvPr>
          <p:cNvSpPr/>
          <p:nvPr/>
        </p:nvSpPr>
        <p:spPr>
          <a:xfrm>
            <a:off x="3890255" y="1878013"/>
            <a:ext cx="5088645" cy="1092832"/>
          </a:xfrm>
          <a:prstGeom prst="triangle">
            <a:avLst>
              <a:gd name="adj" fmla="val 47148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2000"/>
          </a:p>
        </p:txBody>
      </p:sp>
      <p:sp>
        <p:nvSpPr>
          <p:cNvPr id="3075" name="Rectangle 150">
            <a:extLst>
              <a:ext uri="{FF2B5EF4-FFF2-40B4-BE49-F238E27FC236}">
                <a16:creationId xmlns:a16="http://schemas.microsoft.com/office/drawing/2014/main" id="{82A0C86E-8B4F-948F-814E-046F1F8834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1925" y="76200"/>
            <a:ext cx="441007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 b="1" dirty="0"/>
              <a:t>Kaizen</a:t>
            </a:r>
          </a:p>
        </p:txBody>
      </p:sp>
      <p:sp>
        <p:nvSpPr>
          <p:cNvPr id="3076" name="Text Box 161">
            <a:extLst>
              <a:ext uri="{FF2B5EF4-FFF2-40B4-BE49-F238E27FC236}">
                <a16:creationId xmlns:a16="http://schemas.microsoft.com/office/drawing/2014/main" id="{D6A297CC-1EBF-49B8-DBD2-BDBBC1720E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8762" y="74613"/>
            <a:ext cx="2392073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600" b="1" dirty="0"/>
              <a:t>Problem</a:t>
            </a:r>
          </a:p>
          <a:p>
            <a:pPr eaLnBrk="1" hangingPunct="1"/>
            <a:r>
              <a:rPr lang="en-US" altLang="en-US" sz="1600" dirty="0"/>
              <a:t>How to improve a product or process?</a:t>
            </a:r>
            <a:endParaRPr lang="en-US" altLang="en-US" b="1" i="1" u="sng" dirty="0">
              <a:solidFill>
                <a:srgbClr val="FF0000"/>
              </a:solidFill>
            </a:endParaRPr>
          </a:p>
        </p:txBody>
      </p:sp>
      <p:sp>
        <p:nvSpPr>
          <p:cNvPr id="3077" name="Line 165">
            <a:extLst>
              <a:ext uri="{FF2B5EF4-FFF2-40B4-BE49-F238E27FC236}">
                <a16:creationId xmlns:a16="http://schemas.microsoft.com/office/drawing/2014/main" id="{D0BDFCFA-8F59-3186-7ACE-B27130904795}"/>
              </a:ext>
            </a:extLst>
          </p:cNvPr>
          <p:cNvSpPr>
            <a:spLocks noChangeShapeType="1"/>
          </p:cNvSpPr>
          <p:nvPr/>
        </p:nvSpPr>
        <p:spPr bwMode="auto">
          <a:xfrm>
            <a:off x="0" y="1066800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8" name="Line 166">
            <a:extLst>
              <a:ext uri="{FF2B5EF4-FFF2-40B4-BE49-F238E27FC236}">
                <a16:creationId xmlns:a16="http://schemas.microsoft.com/office/drawing/2014/main" id="{582D008A-D2EA-304F-87A8-893388D7FCB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089525" y="20638"/>
            <a:ext cx="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" name="Text Box 152">
            <a:extLst>
              <a:ext uri="{FF2B5EF4-FFF2-40B4-BE49-F238E27FC236}">
                <a16:creationId xmlns:a16="http://schemas.microsoft.com/office/drawing/2014/main" id="{8AB95115-47B5-8A07-55F3-014484F843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90255" y="2952095"/>
            <a:ext cx="5120640" cy="2308324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mpd="thinThick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1600" dirty="0"/>
              <a:t>Train and motivate employees.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dirty="0"/>
              <a:t>Identify an improvement opportunity.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dirty="0"/>
              <a:t>Explore new ideas, leveraging employee knowledge and experience.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dirty="0"/>
              <a:t>Define an objective and decompose it into components (e.g., sub-objectives).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dirty="0"/>
              <a:t>Plan the tasks for each sub-objective.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dirty="0"/>
              <a:t>Execute the plan: monitor progress and test results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dirty="0"/>
              <a:t>Start again at step 1.</a:t>
            </a:r>
          </a:p>
        </p:txBody>
      </p:sp>
      <p:sp>
        <p:nvSpPr>
          <p:cNvPr id="3080" name="Rectangle 32">
            <a:extLst>
              <a:ext uri="{FF2B5EF4-FFF2-40B4-BE49-F238E27FC236}">
                <a16:creationId xmlns:a16="http://schemas.microsoft.com/office/drawing/2014/main" id="{67B1F53B-8B49-780D-35B8-8FD513044D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22862" y="1379537"/>
            <a:ext cx="2478087" cy="1017161"/>
          </a:xfrm>
          <a:prstGeom prst="rect">
            <a:avLst/>
          </a:prstGeom>
          <a:solidFill>
            <a:srgbClr val="CCEC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square" lIns="92927" tIns="46462" rIns="92927" bIns="46462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2000" b="1" dirty="0"/>
              <a:t>Kaizen</a:t>
            </a:r>
          </a:p>
          <a:p>
            <a:pPr algn="ctr"/>
            <a:r>
              <a:rPr lang="en-US" altLang="en-US" sz="2000" b="1" dirty="0"/>
              <a:t> Approach</a:t>
            </a:r>
          </a:p>
          <a:p>
            <a:pPr algn="ctr"/>
            <a:r>
              <a:rPr lang="en-US" altLang="en-US" sz="2000" b="1" dirty="0"/>
              <a:t>     </a:t>
            </a:r>
          </a:p>
        </p:txBody>
      </p:sp>
      <p:cxnSp>
        <p:nvCxnSpPr>
          <p:cNvPr id="3081" name="Straight Arrow Connector 47">
            <a:extLst>
              <a:ext uri="{FF2B5EF4-FFF2-40B4-BE49-F238E27FC236}">
                <a16:creationId xmlns:a16="http://schemas.microsoft.com/office/drawing/2014/main" id="{D53887EE-68C1-89AA-2506-5DEC0C964C5E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7624975" y="2129580"/>
            <a:ext cx="1171575" cy="1588"/>
          </a:xfrm>
          <a:prstGeom prst="straightConnector1">
            <a:avLst/>
          </a:prstGeom>
          <a:noFill/>
          <a:ln w="19050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082" name="TextBox 44">
            <a:extLst>
              <a:ext uri="{FF2B5EF4-FFF2-40B4-BE49-F238E27FC236}">
                <a16:creationId xmlns:a16="http://schemas.microsoft.com/office/drawing/2014/main" id="{2B0B992E-ECCB-DEC4-AA2C-C61E5FC11A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0860" y="1422971"/>
            <a:ext cx="1309688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171450" indent="-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 typeface="Arial" panose="020B0604020202020204" pitchFamily="34" charset="0"/>
              <a:buChar char="•"/>
            </a:pPr>
            <a:r>
              <a:rPr lang="en-US" altLang="en-US" sz="1400" dirty="0">
                <a:solidFill>
                  <a:srgbClr val="0070C0"/>
                </a:solidFill>
              </a:rPr>
              <a:t>Teamwork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en-US" altLang="en-US" sz="1400" dirty="0">
                <a:solidFill>
                  <a:srgbClr val="0070C0"/>
                </a:solidFill>
              </a:rPr>
              <a:t>Discipline 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en-US" altLang="en-US" sz="1400" dirty="0">
                <a:solidFill>
                  <a:srgbClr val="0070C0"/>
                </a:solidFill>
              </a:rPr>
              <a:t>Leadership</a:t>
            </a:r>
          </a:p>
        </p:txBody>
      </p:sp>
      <p:cxnSp>
        <p:nvCxnSpPr>
          <p:cNvPr id="3083" name="Straight Arrow Connector 47">
            <a:extLst>
              <a:ext uri="{FF2B5EF4-FFF2-40B4-BE49-F238E27FC236}">
                <a16:creationId xmlns:a16="http://schemas.microsoft.com/office/drawing/2014/main" id="{0780B184-9D72-C0C1-0F07-0A996E63F8CC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3950711" y="2129580"/>
            <a:ext cx="1169987" cy="1588"/>
          </a:xfrm>
          <a:prstGeom prst="straightConnector1">
            <a:avLst/>
          </a:prstGeom>
          <a:noFill/>
          <a:ln w="19050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084" name="TextBox 44">
            <a:extLst>
              <a:ext uri="{FF2B5EF4-FFF2-40B4-BE49-F238E27FC236}">
                <a16:creationId xmlns:a16="http://schemas.microsoft.com/office/drawing/2014/main" id="{7EDD3D3B-43CB-35EA-687B-7AF37F3006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00949" y="1393535"/>
            <a:ext cx="1171575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171450" indent="-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eaLnBrk="1" hangingPunct="1"/>
            <a:r>
              <a:rPr lang="en-US" altLang="en-US" sz="1400" dirty="0">
                <a:solidFill>
                  <a:srgbClr val="0070C0"/>
                </a:solidFill>
              </a:rPr>
              <a:t>Improved product or  process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8ABC3F5F-0259-8E72-AA0A-D6BC91577026}"/>
              </a:ext>
            </a:extLst>
          </p:cNvPr>
          <p:cNvSpPr txBox="1"/>
          <p:nvPr/>
        </p:nvSpPr>
        <p:spPr>
          <a:xfrm>
            <a:off x="0" y="6618288"/>
            <a:ext cx="2867025" cy="23018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900" dirty="0">
                <a:solidFill>
                  <a:schemeClr val="bg1">
                    <a:lumMod val="50000"/>
                  </a:schemeClr>
                </a:solidFill>
                <a:latin typeface="Arial" charset="0"/>
              </a:rPr>
              <a:t>Copyright © 2024 Dan Zwillinger. All rights reserved.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D0CB98E-6E33-8E3F-F6B2-C36C435522CF}"/>
              </a:ext>
            </a:extLst>
          </p:cNvPr>
          <p:cNvSpPr txBox="1"/>
          <p:nvPr/>
        </p:nvSpPr>
        <p:spPr>
          <a:xfrm>
            <a:off x="127000" y="1370013"/>
            <a:ext cx="3291840" cy="3046988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defPPr>
              <a:defRPr lang="en-US"/>
            </a:defPPr>
            <a:lvl1pPr>
              <a:spcBef>
                <a:spcPct val="50000"/>
              </a:spcBef>
              <a:defRPr sz="1400" b="1"/>
            </a:lvl1pPr>
          </a:lstStyle>
          <a:p>
            <a:pPr marL="285750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1600" dirty="0">
                <a:solidFill>
                  <a:srgbClr val="0070C0"/>
                </a:solidFill>
                <a:latin typeface="+mn-lt"/>
              </a:rPr>
              <a:t>Kaizen</a:t>
            </a:r>
            <a:r>
              <a:rPr lang="en-US" altLang="en-US" sz="1600" b="0" dirty="0">
                <a:latin typeface="+mn-lt"/>
              </a:rPr>
              <a:t> i</a:t>
            </a:r>
            <a:r>
              <a:rPr lang="en-US" sz="1600" b="0" dirty="0">
                <a:latin typeface="+mn-lt"/>
              </a:rPr>
              <a:t>s a Japanese term meaning change for the better or continuous improvement.</a:t>
            </a:r>
            <a:endParaRPr lang="en-US" sz="1600" b="0" dirty="0">
              <a:latin typeface="+mn-lt"/>
              <a:cs typeface="Times New Roman" panose="02020603050405020304" pitchFamily="18" charset="0"/>
            </a:endParaRPr>
          </a:p>
          <a:p>
            <a:pPr marL="285750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1600" dirty="0">
                <a:solidFill>
                  <a:srgbClr val="0070C0"/>
                </a:solidFill>
                <a:latin typeface="+mn-lt"/>
              </a:rPr>
              <a:t>Kaizen</a:t>
            </a:r>
            <a:r>
              <a:rPr lang="en-US" sz="1600" dirty="0">
                <a:latin typeface="+mn-lt"/>
              </a:rPr>
              <a:t> </a:t>
            </a:r>
            <a:r>
              <a:rPr lang="en-US" sz="1600" b="0" dirty="0">
                <a:latin typeface="+mn-lt"/>
              </a:rPr>
              <a:t>can be implemented by many methods: 5S, Six Sigma, CCPM (Critical Chain Project Management), Kanban, PDCA (Plan / Do / Check / Act), TQM (total quality management), …</a:t>
            </a:r>
          </a:p>
          <a:p>
            <a:pPr marL="285750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600" b="0" dirty="0">
                <a:latin typeface="+mn-lt"/>
                <a:cs typeface="Times New Roman" panose="02020603050405020304" pitchFamily="18" charset="0"/>
              </a:rPr>
              <a:t>A </a:t>
            </a:r>
            <a:r>
              <a:rPr lang="en-US" altLang="en-US" sz="1600" dirty="0">
                <a:solidFill>
                  <a:srgbClr val="0070C0"/>
                </a:solidFill>
                <a:latin typeface="+mn-lt"/>
              </a:rPr>
              <a:t>Kaizen</a:t>
            </a:r>
            <a:r>
              <a:rPr lang="en-US" sz="1600" b="0" dirty="0">
                <a:latin typeface="+mn-lt"/>
                <a:cs typeface="Times New Roman" panose="02020603050405020304" pitchFamily="18" charset="0"/>
              </a:rPr>
              <a:t> </a:t>
            </a:r>
            <a:r>
              <a:rPr lang="en-US" sz="1600" dirty="0">
                <a:solidFill>
                  <a:srgbClr val="0070C0"/>
                </a:solidFill>
                <a:latin typeface="+mn-lt"/>
              </a:rPr>
              <a:t>event</a:t>
            </a:r>
            <a:r>
              <a:rPr lang="en-US" sz="1600" b="0" dirty="0">
                <a:latin typeface="+mn-lt"/>
                <a:cs typeface="Times New Roman" panose="02020603050405020304" pitchFamily="18" charset="0"/>
              </a:rPr>
              <a:t> or </a:t>
            </a:r>
            <a:r>
              <a:rPr lang="en-US" sz="1600" dirty="0">
                <a:solidFill>
                  <a:srgbClr val="0070C0"/>
                </a:solidFill>
                <a:latin typeface="+mn-lt"/>
              </a:rPr>
              <a:t>blitz </a:t>
            </a:r>
            <a:r>
              <a:rPr lang="en-US" sz="1600" b="0" dirty="0">
                <a:latin typeface="+mn-lt"/>
                <a:cs typeface="Times New Roman" panose="02020603050405020304" pitchFamily="18" charset="0"/>
              </a:rPr>
              <a:t>is different, it creates a large change in a fixed time period.</a:t>
            </a:r>
            <a:endParaRPr lang="en-US" sz="1600" b="0" dirty="0">
              <a:latin typeface="+mn-lt"/>
            </a:endParaRPr>
          </a:p>
        </p:txBody>
      </p:sp>
      <p:sp>
        <p:nvSpPr>
          <p:cNvPr id="39" name="Text Box 44">
            <a:extLst>
              <a:ext uri="{FF2B5EF4-FFF2-40B4-BE49-F238E27FC236}">
                <a16:creationId xmlns:a16="http://schemas.microsoft.com/office/drawing/2014/main" id="{916BF00B-09DC-4EFC-BACA-1A88F70B64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42231" y="28979"/>
            <a:ext cx="105568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b="1" dirty="0">
                <a:solidFill>
                  <a:srgbClr val="000000"/>
                </a:solidFill>
              </a:rPr>
              <a:t>Difficulty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EA45CD04-D7D0-44BD-B67D-E4B639C5D5E9}"/>
              </a:ext>
            </a:extLst>
          </p:cNvPr>
          <p:cNvSpPr txBox="1"/>
          <p:nvPr/>
        </p:nvSpPr>
        <p:spPr>
          <a:xfrm>
            <a:off x="7880330" y="357693"/>
            <a:ext cx="979488" cy="523220"/>
          </a:xfrm>
          <a:prstGeom prst="rect">
            <a:avLst/>
          </a:prstGeom>
          <a:solidFill>
            <a:srgbClr val="FF99CC"/>
          </a:solidFill>
        </p:spPr>
        <p:txBody>
          <a:bodyPr wrap="square" rtlCol="0">
            <a:spAutoFit/>
          </a:bodyPr>
          <a:lstStyle/>
          <a:p>
            <a:pPr algn="ctr">
              <a:buNone/>
            </a:pPr>
            <a:r>
              <a:rPr lang="en-US" sz="1400" dirty="0"/>
              <a:t>Work with an SME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14D02068-B5A4-3B7F-6105-271708AF1B9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5640" y="4580086"/>
            <a:ext cx="2194560" cy="1883202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5ABB2314-6E6B-85C6-A2FF-59BC49B09AF9}"/>
              </a:ext>
            </a:extLst>
          </p:cNvPr>
          <p:cNvSpPr txBox="1"/>
          <p:nvPr/>
        </p:nvSpPr>
        <p:spPr>
          <a:xfrm>
            <a:off x="2867025" y="6047790"/>
            <a:ext cx="2437626" cy="4154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050" dirty="0"/>
              <a:t>https://pixabay.com/vectors/umbrella-open-opened-handle-rain-891442/</a:t>
            </a:r>
          </a:p>
        </p:txBody>
      </p:sp>
    </p:spTree>
    <p:extLst>
      <p:ext uri="{BB962C8B-B14F-4D97-AF65-F5344CB8AC3E}">
        <p14:creationId xmlns:p14="http://schemas.microsoft.com/office/powerpoint/2010/main" val="28726394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Line 6">
            <a:extLst>
              <a:ext uri="{FF2B5EF4-FFF2-40B4-BE49-F238E27FC236}">
                <a16:creationId xmlns:a16="http://schemas.microsoft.com/office/drawing/2014/main" id="{0DAB936D-49F7-1A30-F459-B4030A6CB57D}"/>
              </a:ext>
            </a:extLst>
          </p:cNvPr>
          <p:cNvSpPr>
            <a:spLocks noChangeShapeType="1"/>
          </p:cNvSpPr>
          <p:nvPr/>
        </p:nvSpPr>
        <p:spPr bwMode="auto">
          <a:xfrm>
            <a:off x="0" y="650875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4" name="Rectangle 150">
            <a:extLst>
              <a:ext uri="{FF2B5EF4-FFF2-40B4-BE49-F238E27FC236}">
                <a16:creationId xmlns:a16="http://schemas.microsoft.com/office/drawing/2014/main" id="{A7E82435-976E-4CA7-5C16-D698A53B0D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1925" y="76200"/>
            <a:ext cx="898207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800" b="1" dirty="0"/>
              <a:t>Kaizen – Example – Improve 6in6 web site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C4CE0898-6F33-1E18-5AB3-6EEEA5B2C7BE}"/>
              </a:ext>
            </a:extLst>
          </p:cNvPr>
          <p:cNvSpPr txBox="1"/>
          <p:nvPr/>
        </p:nvSpPr>
        <p:spPr>
          <a:xfrm>
            <a:off x="0" y="6618288"/>
            <a:ext cx="2867025" cy="23018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900" dirty="0">
                <a:solidFill>
                  <a:schemeClr val="bg1">
                    <a:lumMod val="50000"/>
                  </a:schemeClr>
                </a:solidFill>
                <a:latin typeface="Arial" charset="0"/>
              </a:rPr>
              <a:t>Copyright © 2024 Dan Zwillinger. All rights reserved.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3B64F05-1F6A-FD5E-1E67-DD8F10EF5048}"/>
              </a:ext>
            </a:extLst>
          </p:cNvPr>
          <p:cNvSpPr txBox="1"/>
          <p:nvPr/>
        </p:nvSpPr>
        <p:spPr>
          <a:xfrm>
            <a:off x="151074" y="855285"/>
            <a:ext cx="5394960" cy="575542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342900" indent="-342900" eaLnBrk="1" hangingPunct="1">
              <a:spcBef>
                <a:spcPts val="0"/>
              </a:spcBef>
              <a:buFont typeface="+mj-lt"/>
              <a:buAutoNum type="arabicPeriod" startAt="2"/>
              <a:defRPr/>
            </a:pPr>
            <a:r>
              <a:rPr lang="en-US" sz="1600" b="0" dirty="0">
                <a:solidFill>
                  <a:srgbClr val="0070C0"/>
                </a:solidFill>
                <a:latin typeface="Arial" charset="0"/>
              </a:rPr>
              <a:t>Every month look at some part of 6in6 to improve.</a:t>
            </a:r>
          </a:p>
          <a:p>
            <a:pPr marL="742950" lvl="1" indent="-285750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en-US" sz="1600" dirty="0"/>
              <a:t>July 2023 </a:t>
            </a:r>
            <a:r>
              <a:rPr lang="en-US" sz="1600" dirty="0">
                <a:sym typeface="Wingdings" panose="05000000000000000000" pitchFamily="2" charset="2"/>
              </a:rPr>
              <a:t> How to improve the “6in6 mission”?</a:t>
            </a:r>
          </a:p>
          <a:p>
            <a:pPr marL="342900" indent="-342900">
              <a:spcBef>
                <a:spcPts val="0"/>
              </a:spcBef>
              <a:buFont typeface="+mj-lt"/>
              <a:buAutoNum type="arabicPeriod" startAt="2"/>
              <a:defRPr/>
            </a:pPr>
            <a:r>
              <a:rPr lang="en-US" sz="1600" dirty="0">
                <a:solidFill>
                  <a:srgbClr val="0070C0"/>
                </a:solidFill>
              </a:rPr>
              <a:t>Explore new ideas</a:t>
            </a:r>
            <a:endParaRPr lang="en-US" sz="1600" dirty="0">
              <a:solidFill>
                <a:srgbClr val="0070C0"/>
              </a:solidFill>
              <a:sym typeface="Wingdings" panose="05000000000000000000" pitchFamily="2" charset="2"/>
            </a:endParaRPr>
          </a:p>
          <a:p>
            <a:pPr marL="800100" lvl="1" indent="-342900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en-US" sz="1600" dirty="0">
                <a:sym typeface="Wingdings" panose="05000000000000000000" pitchFamily="2" charset="2"/>
              </a:rPr>
              <a:t>Improve the 6in6 w</a:t>
            </a:r>
            <a:r>
              <a:rPr lang="en-US" sz="1600" b="0" dirty="0">
                <a:latin typeface="Arial" charset="0"/>
                <a:sym typeface="Wingdings" panose="05000000000000000000" pitchFamily="2" charset="2"/>
              </a:rPr>
              <a:t>ebsite </a:t>
            </a:r>
            <a:r>
              <a:rPr lang="en-US" sz="1600" dirty="0">
                <a:sym typeface="Wingdings" panose="05000000000000000000" pitchFamily="2" charset="2"/>
              </a:rPr>
              <a:t>distributing 6in6 info</a:t>
            </a:r>
            <a:endParaRPr lang="en-US" sz="1600" b="0" dirty="0">
              <a:latin typeface="Arial" charset="0"/>
              <a:sym typeface="Wingdings" panose="05000000000000000000" pitchFamily="2" charset="2"/>
            </a:endParaRPr>
          </a:p>
          <a:p>
            <a:pPr marL="342900" indent="-342900">
              <a:spcBef>
                <a:spcPts val="0"/>
              </a:spcBef>
              <a:buFont typeface="+mj-lt"/>
              <a:buAutoNum type="arabicPeriod" startAt="2"/>
              <a:defRPr/>
            </a:pPr>
            <a:r>
              <a:rPr lang="en-US" sz="1600" dirty="0">
                <a:solidFill>
                  <a:srgbClr val="0070C0"/>
                </a:solidFill>
                <a:sym typeface="Wingdings" panose="05000000000000000000" pitchFamily="2" charset="2"/>
              </a:rPr>
              <a:t>Define objective</a:t>
            </a:r>
          </a:p>
          <a:p>
            <a:pPr marL="800100" lvl="1" indent="-342900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en-US" sz="1600" b="0" dirty="0">
                <a:latin typeface="Arial" charset="0"/>
                <a:sym typeface="Wingdings" panose="05000000000000000000" pitchFamily="2" charset="2"/>
              </a:rPr>
              <a:t>Update 6in6 website to current user expectations</a:t>
            </a:r>
            <a:endParaRPr lang="en-US" sz="1600" dirty="0">
              <a:sym typeface="Wingdings" panose="05000000000000000000" pitchFamily="2" charset="2"/>
            </a:endParaRPr>
          </a:p>
          <a:p>
            <a:pPr marL="342900" indent="-342900">
              <a:spcBef>
                <a:spcPts val="0"/>
              </a:spcBef>
              <a:buFont typeface="+mj-lt"/>
              <a:buAutoNum type="arabicPeriod" startAt="2"/>
            </a:pPr>
            <a:r>
              <a:rPr lang="en-US" sz="1600" dirty="0">
                <a:solidFill>
                  <a:srgbClr val="0070C0"/>
                </a:solidFill>
              </a:rPr>
              <a:t>Plan the tasks</a:t>
            </a:r>
          </a:p>
          <a:p>
            <a:pPr marL="800100" lvl="1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600" dirty="0"/>
              <a:t>Ask friend to critique 6in6 website</a:t>
            </a:r>
          </a:p>
          <a:p>
            <a:pPr marL="800100" lvl="1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600" dirty="0"/>
              <a:t>Hire GUI expert to critique 6in6 website</a:t>
            </a:r>
          </a:p>
          <a:p>
            <a:pPr marL="800100" lvl="1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600" dirty="0"/>
              <a:t>Implement changes</a:t>
            </a:r>
          </a:p>
          <a:p>
            <a:pPr marL="342900" indent="-342900">
              <a:spcBef>
                <a:spcPts val="0"/>
              </a:spcBef>
              <a:buFont typeface="+mj-lt"/>
              <a:buAutoNum type="arabicPeriod" startAt="2"/>
            </a:pPr>
            <a:r>
              <a:rPr lang="en-US" sz="1600" dirty="0">
                <a:solidFill>
                  <a:srgbClr val="0070C0"/>
                </a:solidFill>
              </a:rPr>
              <a:t>Execute the plan</a:t>
            </a:r>
          </a:p>
          <a:p>
            <a:pPr marL="800100" lvl="1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600" dirty="0"/>
              <a:t>Friend: “Why aren’t there YouTube videos?”</a:t>
            </a:r>
          </a:p>
          <a:p>
            <a:pPr marL="800100" lvl="1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600" dirty="0"/>
              <a:t>Hired GUI expert using upwork.com</a:t>
            </a:r>
          </a:p>
          <a:p>
            <a:pPr marL="800100" lvl="1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600" dirty="0"/>
              <a:t>Received report which included:</a:t>
            </a:r>
          </a:p>
          <a:p>
            <a:pPr marL="1257300" lvl="2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600" dirty="0"/>
              <a:t>At the top: too much text</a:t>
            </a:r>
          </a:p>
          <a:p>
            <a:pPr marL="1257300" lvl="2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600" dirty="0"/>
              <a:t>At the top: reinforce the word “free”</a:t>
            </a:r>
          </a:p>
          <a:p>
            <a:pPr marL="1257300" lvl="2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600" dirty="0"/>
              <a:t>At the top: give an example deliverable</a:t>
            </a:r>
          </a:p>
          <a:p>
            <a:pPr marL="1257300" lvl="2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600" dirty="0"/>
              <a:t>Make it look less like a blog</a:t>
            </a:r>
          </a:p>
          <a:p>
            <a:pPr marL="1257300" lvl="2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600" dirty="0"/>
              <a:t>Didn’t like logo …</a:t>
            </a:r>
          </a:p>
          <a:p>
            <a:pPr marL="800100" lvl="1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600" dirty="0"/>
              <a:t>Implemented most of the suggested changes</a:t>
            </a:r>
          </a:p>
          <a:p>
            <a:pPr marL="342900" indent="-342900">
              <a:spcBef>
                <a:spcPts val="0"/>
              </a:spcBef>
              <a:buFont typeface="+mj-lt"/>
              <a:buAutoNum type="arabicPeriod" startAt="2"/>
            </a:pPr>
            <a:r>
              <a:rPr lang="en-US" sz="1600" dirty="0">
                <a:solidFill>
                  <a:srgbClr val="0070C0"/>
                </a:solidFill>
              </a:rPr>
              <a:t>Repeat</a:t>
            </a:r>
          </a:p>
          <a:p>
            <a:pPr marL="742950" lvl="1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600" dirty="0"/>
              <a:t>Aug 2023 </a:t>
            </a:r>
            <a:r>
              <a:rPr lang="en-US" sz="1600" dirty="0">
                <a:sym typeface="Wingdings" panose="05000000000000000000" pitchFamily="2" charset="2"/>
              </a:rPr>
              <a:t> How to make 6in6 info more useful?</a:t>
            </a:r>
          </a:p>
          <a:p>
            <a:pPr marL="1200150" lvl="2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600" dirty="0">
                <a:sym typeface="Wingdings" panose="05000000000000000000" pitchFamily="2" charset="2"/>
              </a:rPr>
              <a:t>Create “book version” with index …</a:t>
            </a:r>
            <a:endParaRPr lang="en-US" sz="16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8D5F3E8-A318-0DD1-DCB7-13836E496F30}"/>
              </a:ext>
            </a:extLst>
          </p:cNvPr>
          <p:cNvSpPr txBox="1"/>
          <p:nvPr/>
        </p:nvSpPr>
        <p:spPr>
          <a:xfrm>
            <a:off x="5638805" y="2988869"/>
            <a:ext cx="315101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6in6 web page in June 2022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F1714448-634C-48EE-800B-9A49F4A0091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59832" y="3904320"/>
            <a:ext cx="3108960" cy="198305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2060A697-B2C8-7397-3F2A-D17D2DD2113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659832" y="916335"/>
            <a:ext cx="3108960" cy="2057714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AD085783-DCA3-E2B2-945E-CBB8172C642D}"/>
              </a:ext>
            </a:extLst>
          </p:cNvPr>
          <p:cNvSpPr txBox="1"/>
          <p:nvPr/>
        </p:nvSpPr>
        <p:spPr>
          <a:xfrm>
            <a:off x="5655152" y="5900601"/>
            <a:ext cx="31183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6in6 web page in January 2024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36">
            <a:extLst>
              <a:ext uri="{FF2B5EF4-FFF2-40B4-BE49-F238E27FC236}">
                <a16:creationId xmlns:a16="http://schemas.microsoft.com/office/drawing/2014/main" id="{B9400EB0-370C-B19E-2930-A4F9EC2299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76200"/>
            <a:ext cx="72009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 b="1" dirty="0"/>
              <a:t>Kaizen – </a:t>
            </a:r>
            <a:r>
              <a:rPr lang="en-US" altLang="en-US" sz="2800" b="1" dirty="0">
                <a:solidFill>
                  <a:srgbClr val="000000"/>
                </a:solidFill>
              </a:rPr>
              <a:t>Notes</a:t>
            </a:r>
          </a:p>
        </p:txBody>
      </p:sp>
      <p:sp>
        <p:nvSpPr>
          <p:cNvPr id="7171" name="TextBox 3">
            <a:extLst>
              <a:ext uri="{FF2B5EF4-FFF2-40B4-BE49-F238E27FC236}">
                <a16:creationId xmlns:a16="http://schemas.microsoft.com/office/drawing/2014/main" id="{6C4A215A-523E-BDEF-E65D-A44CC89F7D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4350" y="723900"/>
            <a:ext cx="41148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2000"/>
              <a:t>Slide 1</a:t>
            </a:r>
          </a:p>
        </p:txBody>
      </p:sp>
      <p:sp>
        <p:nvSpPr>
          <p:cNvPr id="7172" name="TextBox 26">
            <a:extLst>
              <a:ext uri="{FF2B5EF4-FFF2-40B4-BE49-F238E27FC236}">
                <a16:creationId xmlns:a16="http://schemas.microsoft.com/office/drawing/2014/main" id="{E51E1888-7BCB-3945-0FA6-3CBDDB3587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62500" y="723900"/>
            <a:ext cx="41148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2000"/>
              <a:t>Slide 2</a:t>
            </a:r>
          </a:p>
        </p:txBody>
      </p:sp>
      <p:cxnSp>
        <p:nvCxnSpPr>
          <p:cNvPr id="7173" name="Straight Connector 5">
            <a:extLst>
              <a:ext uri="{FF2B5EF4-FFF2-40B4-BE49-F238E27FC236}">
                <a16:creationId xmlns:a16="http://schemas.microsoft.com/office/drawing/2014/main" id="{5449BDF5-2E5F-E43A-673A-80152D5185F6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924050" y="2000250"/>
            <a:ext cx="914400" cy="914400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317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0131B619-88F2-A3AC-62B5-467CD07B141D}"/>
              </a:ext>
            </a:extLst>
          </p:cNvPr>
          <p:cNvSpPr txBox="1"/>
          <p:nvPr/>
        </p:nvSpPr>
        <p:spPr>
          <a:xfrm>
            <a:off x="514350" y="1168400"/>
            <a:ext cx="4114800" cy="440120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1400" dirty="0">
                <a:latin typeface="+mn-lt"/>
                <a:cs typeface="Times New Roman" panose="02020603050405020304" pitchFamily="18" charset="0"/>
              </a:rPr>
              <a:t>The Japanese words, kai 改, and </a:t>
            </a:r>
            <a:r>
              <a:rPr lang="en-US" sz="1400" dirty="0" err="1">
                <a:latin typeface="+mn-lt"/>
                <a:cs typeface="Times New Roman" panose="02020603050405020304" pitchFamily="18" charset="0"/>
              </a:rPr>
              <a:t>zen</a:t>
            </a:r>
            <a:r>
              <a:rPr lang="en-US" sz="1400" dirty="0">
                <a:latin typeface="+mn-lt"/>
                <a:cs typeface="Times New Roman" panose="02020603050405020304" pitchFamily="18" charset="0"/>
              </a:rPr>
              <a:t> 善 mean "change" and “good.”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>
                <a:latin typeface="+mn-lt"/>
              </a:rPr>
              <a:t>The Kaizen methodology is that small changes now can have big future impacts.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>
                <a:latin typeface="+mn-lt"/>
              </a:rPr>
              <a:t>Kaizen can be applied in multiple ways:    Point Kaizen          (see a problem and fix it), System Kaizen        (system level problems),    Line Kaizen       (upstream and downstream), Plane Kaizen   (address entire value stream), Cube Kaizen     (address entire organization).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>
                <a:latin typeface="+mn-lt"/>
              </a:rPr>
              <a:t>Before Kaizen, ensure stable operations: machines are working, workers are present, jobs are repeatable, and material is available.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>
                <a:latin typeface="+mn-lt"/>
              </a:rPr>
              <a:t>Kaizen</a:t>
            </a:r>
            <a:r>
              <a:rPr lang="en-US" sz="1400" dirty="0">
                <a:latin typeface="+mn-lt"/>
                <a:cs typeface="Times New Roman" panose="02020603050405020304" pitchFamily="18" charset="0"/>
              </a:rPr>
              <a:t> involves everyone, from the CEO to the most recent hire.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>
                <a:latin typeface="+mn-lt"/>
              </a:rPr>
              <a:t>The five kaizen </a:t>
            </a:r>
            <a:r>
              <a:rPr lang="en-US" sz="1400" i="1" dirty="0">
                <a:latin typeface="+mn-lt"/>
              </a:rPr>
              <a:t>elements</a:t>
            </a:r>
            <a:r>
              <a:rPr lang="en-US" sz="1400" dirty="0">
                <a:latin typeface="+mn-lt"/>
              </a:rPr>
              <a:t> are: know your customer, let it flow, go to Gemba, empower people, and be transparent.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>
                <a:latin typeface="+mn-lt"/>
                <a:cs typeface="Times New Roman" panose="02020603050405020304" pitchFamily="18" charset="0"/>
              </a:rPr>
              <a:t>Kaizen may be called lean or agile management.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E005AA22-5A3A-9B13-815E-890318F774CB}"/>
              </a:ext>
            </a:extLst>
          </p:cNvPr>
          <p:cNvSpPr txBox="1"/>
          <p:nvPr/>
        </p:nvSpPr>
        <p:spPr>
          <a:xfrm>
            <a:off x="4762500" y="1168400"/>
            <a:ext cx="4114800" cy="160043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400" dirty="0">
                <a:latin typeface="Arial" charset="0"/>
              </a:rPr>
              <a:t>A static product</a:t>
            </a:r>
            <a:r>
              <a:rPr lang="en-US" sz="1400" dirty="0"/>
              <a:t> or </a:t>
            </a:r>
            <a:r>
              <a:rPr lang="en-US" sz="1400" dirty="0">
                <a:latin typeface="Arial" charset="0"/>
              </a:rPr>
              <a:t>process is likely to become less useful over time, continuous change is usually needed.</a:t>
            </a: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400" dirty="0"/>
              <a:t>Things can always be improved. Taiichi Ohno (creator of the Toyota Production System) said </a:t>
            </a:r>
            <a:r>
              <a:rPr lang="en-US" sz="1400" i="1" dirty="0"/>
              <a:t>“Having no problems is the biggest problem of all.”</a:t>
            </a:r>
            <a:endParaRPr lang="en-US" sz="1400" i="1" dirty="0">
              <a:latin typeface="Arial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42A643CE-165D-E524-0887-E9E393878449}"/>
              </a:ext>
            </a:extLst>
          </p:cNvPr>
          <p:cNvSpPr txBox="1"/>
          <p:nvPr/>
        </p:nvSpPr>
        <p:spPr>
          <a:xfrm>
            <a:off x="0" y="6618288"/>
            <a:ext cx="2867025" cy="23018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900" dirty="0">
                <a:solidFill>
                  <a:schemeClr val="bg1">
                    <a:lumMod val="50000"/>
                  </a:schemeClr>
                </a:solidFill>
                <a:latin typeface="Arial" charset="0"/>
              </a:rPr>
              <a:t>Copyright © 2024 Dan Zwillinger. All rights reserved.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617E6A7-E79B-C312-7137-BB7528728E0C}"/>
              </a:ext>
            </a:extLst>
          </p:cNvPr>
          <p:cNvSpPr txBox="1"/>
          <p:nvPr/>
        </p:nvSpPr>
        <p:spPr>
          <a:xfrm>
            <a:off x="4762500" y="5765176"/>
            <a:ext cx="4114800" cy="80329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en-US" sz="1200" dirty="0">
                <a:latin typeface="Arial" charset="0"/>
              </a:rPr>
              <a:t>Recommended web sites for more information</a:t>
            </a:r>
          </a:p>
          <a:p>
            <a:pPr marL="171450" indent="-171450">
              <a:lnSpc>
                <a:spcPct val="95000"/>
              </a:lnSpc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https://www.appvizer.com/magazine/operations/bpm/kaizen-approach</a:t>
            </a:r>
            <a:endParaRPr lang="en-US" sz="1200" dirty="0">
              <a:solidFill>
                <a:schemeClr val="tx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indent="-171450">
              <a:lnSpc>
                <a:spcPct val="95000"/>
              </a:lnSpc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https://www.investopedia.com/terms/k/kaizen.asp</a:t>
            </a:r>
            <a:endParaRPr lang="en-US" sz="1200" dirty="0">
              <a:solidFill>
                <a:schemeClr val="tx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604</Words>
  <Application>Microsoft Office PowerPoint</Application>
  <PresentationFormat>On-screen Show (4:3)</PresentationFormat>
  <Paragraphs>70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Times New Roman</vt:lpstr>
      <vt:lpstr>Wingdings</vt:lpstr>
      <vt:lpstr>Default Design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2022-06-18T02:53:21Z</dcterms:created>
  <dcterms:modified xsi:type="dcterms:W3CDTF">2024-01-29T23:24:59Z</dcterms:modified>
</cp:coreProperties>
</file>