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1269" r:id="rId2"/>
    <p:sldId id="268" r:id="rId3"/>
    <p:sldId id="127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DDE1"/>
    <a:srgbClr val="E6E6E6"/>
    <a:srgbClr val="FFFFFF"/>
    <a:srgbClr val="438C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7" autoAdjust="0"/>
    <p:restoredTop sz="94660"/>
  </p:normalViewPr>
  <p:slideViewPr>
    <p:cSldViewPr snapToGrid="0">
      <p:cViewPr varScale="1">
        <p:scale>
          <a:sx n="85" d="100"/>
          <a:sy n="85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852D7-F6C8-410B-A99B-AF8371F4877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F0B32-EF87-4CE7-8BB0-AA8333FF7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40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5AB3837C-C681-D800-B198-E379C07FE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ACC92669-A04B-4D61-954C-D62FDC95C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54680E3B-7C7D-4D70-89E4-7681C4B2A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83F4E-8DE7-4A6B-A17B-8447FBA04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251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DF777BEE-AA98-9473-F4EB-1E75CBF4B4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F981CF97-57A2-919F-314D-BBD5A24F8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839061E7-AC02-B02E-F0B0-35A74A394E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65D909-8F2A-487C-B4DE-909447D25D5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70385B5-46C4-C0DF-EFF5-87E1E748AC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DE1D596B-CE6E-986A-F69B-3CD97A4BE5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5FFFA6E8-5247-7412-0970-7A2690F2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AB7495-1484-46A7-8EC5-C4A641FAB8EF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324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738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21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904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85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579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56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3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07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327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98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85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882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BB96A89E-9A6C-EDC7-B7CD-E233422CFAB1}"/>
              </a:ext>
            </a:extLst>
          </p:cNvPr>
          <p:cNvSpPr/>
          <p:nvPr/>
        </p:nvSpPr>
        <p:spPr>
          <a:xfrm>
            <a:off x="3880861" y="2076469"/>
            <a:ext cx="5098040" cy="611900"/>
          </a:xfrm>
          <a:prstGeom prst="triangle">
            <a:avLst>
              <a:gd name="adj" fmla="val 49954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075" name="Rectangle 150">
            <a:extLst>
              <a:ext uri="{FF2B5EF4-FFF2-40B4-BE49-F238E27FC236}">
                <a16:creationId xmlns:a16="http://schemas.microsoft.com/office/drawing/2014/main" id="{82A0C86E-8B4F-948F-814E-046F1F883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44100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Key Performance Indicator (</a:t>
            </a:r>
            <a:r>
              <a:rPr lang="en-US" altLang="en-US" sz="2800" b="1" dirty="0" err="1"/>
              <a:t>KPI</a:t>
            </a:r>
            <a:r>
              <a:rPr lang="en-US" altLang="en-US" sz="2800" b="1" dirty="0"/>
              <a:t>)</a:t>
            </a:r>
          </a:p>
        </p:txBody>
      </p:sp>
      <p:sp>
        <p:nvSpPr>
          <p:cNvPr id="3076" name="Text Box 161">
            <a:extLst>
              <a:ext uri="{FF2B5EF4-FFF2-40B4-BE49-F238E27FC236}">
                <a16:creationId xmlns:a16="http://schemas.microsoft.com/office/drawing/2014/main" id="{D6A297CC-1EBF-49B8-DBD2-BDBBC1720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762" y="74613"/>
            <a:ext cx="23920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dirty="0"/>
              <a:t>Problem</a:t>
            </a:r>
          </a:p>
          <a:p>
            <a:pPr eaLnBrk="1" hangingPunct="1"/>
            <a:r>
              <a:rPr lang="en-US" altLang="en-US" sz="1600" dirty="0"/>
              <a:t>How to assess performance?</a:t>
            </a:r>
            <a:endParaRPr lang="en-US" altLang="en-US" b="1" i="1" u="sng" dirty="0">
              <a:solidFill>
                <a:srgbClr val="FF0000"/>
              </a:solidFill>
            </a:endParaRPr>
          </a:p>
        </p:txBody>
      </p:sp>
      <p:sp>
        <p:nvSpPr>
          <p:cNvPr id="3077" name="Line 165">
            <a:extLst>
              <a:ext uri="{FF2B5EF4-FFF2-40B4-BE49-F238E27FC236}">
                <a16:creationId xmlns:a16="http://schemas.microsoft.com/office/drawing/2014/main" id="{D0BDFCFA-8F59-3186-7ACE-B27130904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166">
            <a:extLst>
              <a:ext uri="{FF2B5EF4-FFF2-40B4-BE49-F238E27FC236}">
                <a16:creationId xmlns:a16="http://schemas.microsoft.com/office/drawing/2014/main" id="{582D008A-D2EA-304F-87A8-893388D7FC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9525" y="2063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152">
            <a:extLst>
              <a:ext uri="{FF2B5EF4-FFF2-40B4-BE49-F238E27FC236}">
                <a16:creationId xmlns:a16="http://schemas.microsoft.com/office/drawing/2014/main" id="{8AB95115-47B5-8A07-55F3-014484F84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8260" y="2709434"/>
            <a:ext cx="5120640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indent="-228600"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Determine the 2 to 5 key business objectives for your organization.</a:t>
            </a:r>
          </a:p>
          <a:p>
            <a:pPr marL="228600" indent="-228600">
              <a:buFontTx/>
              <a:buAutoNum type="arabicPeriod"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Determine metrics that assess these objectives. </a:t>
            </a:r>
          </a:p>
          <a:p>
            <a:pPr marL="228600" indent="-228600">
              <a:buFontTx/>
              <a:buAutoNum type="arabicPeriod"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Select the vital few metrics that are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KPIs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28600" indent="-228600">
              <a:buFontTx/>
              <a:buAutoNum type="arabicPeriod"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Create an operational definition (clear and detailed description) for each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KPI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28600" indent="-228600"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Flow each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KPI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down to the next level and repeat the above process … this creates 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KPI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tree.</a:t>
            </a:r>
          </a:p>
          <a:p>
            <a:pPr marL="228600" indent="-228600"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Conduct periodic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KPI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reviews. For each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KPI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decide to: keep, kill, or improve.</a:t>
            </a:r>
          </a:p>
        </p:txBody>
      </p:sp>
      <p:sp>
        <p:nvSpPr>
          <p:cNvPr id="3080" name="Rectangle 32">
            <a:extLst>
              <a:ext uri="{FF2B5EF4-FFF2-40B4-BE49-F238E27FC236}">
                <a16:creationId xmlns:a16="http://schemas.microsoft.com/office/drawing/2014/main" id="{67B1F53B-8B49-780D-35B8-8FD513044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62" y="1379537"/>
            <a:ext cx="2478087" cy="1017161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lIns="92927" tIns="46462" rIns="92927" bIns="46462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dirty="0" err="1"/>
              <a:t>KPI</a:t>
            </a:r>
            <a:r>
              <a:rPr lang="en-US" altLang="en-US" sz="2000" b="1" dirty="0"/>
              <a:t>    Development Process     </a:t>
            </a:r>
          </a:p>
        </p:txBody>
      </p:sp>
      <p:cxnSp>
        <p:nvCxnSpPr>
          <p:cNvPr id="3081" name="Straight Arrow Connector 47">
            <a:extLst>
              <a:ext uri="{FF2B5EF4-FFF2-40B4-BE49-F238E27FC236}">
                <a16:creationId xmlns:a16="http://schemas.microsoft.com/office/drawing/2014/main" id="{D53887EE-68C1-89AA-2506-5DEC0C964C5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93013" y="2062692"/>
            <a:ext cx="1171575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2" name="TextBox 44">
            <a:extLst>
              <a:ext uri="{FF2B5EF4-FFF2-40B4-BE49-F238E27FC236}">
                <a16:creationId xmlns:a16="http://schemas.microsoft.com/office/drawing/2014/main" id="{2B0B992E-ECCB-DEC4-AA2C-C61E5FC11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9916" y="1522760"/>
            <a:ext cx="15329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1400" dirty="0">
                <a:solidFill>
                  <a:srgbClr val="0070C0"/>
                </a:solidFill>
              </a:rPr>
              <a:t>Existing/planned process/product</a:t>
            </a:r>
          </a:p>
        </p:txBody>
      </p:sp>
      <p:cxnSp>
        <p:nvCxnSpPr>
          <p:cNvPr id="3083" name="Straight Arrow Connector 47">
            <a:extLst>
              <a:ext uri="{FF2B5EF4-FFF2-40B4-BE49-F238E27FC236}">
                <a16:creationId xmlns:a16="http://schemas.microsoft.com/office/drawing/2014/main" id="{0780B184-9D72-C0C1-0F07-0A996E63F8C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19538" y="2051099"/>
            <a:ext cx="1169987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4" name="TextBox 44">
            <a:extLst>
              <a:ext uri="{FF2B5EF4-FFF2-40B4-BE49-F238E27FC236}">
                <a16:creationId xmlns:a16="http://schemas.microsoft.com/office/drawing/2014/main" id="{7EDD3D3B-43CB-35EA-687B-7AF37F300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3013" y="1749123"/>
            <a:ext cx="130968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1400" dirty="0" err="1">
                <a:solidFill>
                  <a:srgbClr val="0070C0"/>
                </a:solidFill>
              </a:rPr>
              <a:t>KPIs</a:t>
            </a:r>
            <a:endParaRPr lang="en-US" altLang="en-US" sz="1400" dirty="0">
              <a:solidFill>
                <a:srgbClr val="0070C0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ABC3F5F-0259-8E72-AA0A-D6BC91577026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2023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0CB98E-6E33-8E3F-F6B2-C36C435522CF}"/>
              </a:ext>
            </a:extLst>
          </p:cNvPr>
          <p:cNvSpPr txBox="1"/>
          <p:nvPr/>
        </p:nvSpPr>
        <p:spPr>
          <a:xfrm>
            <a:off x="127000" y="1370013"/>
            <a:ext cx="3291840" cy="3293209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400" b="1"/>
            </a:lvl1pPr>
          </a:lstStyle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  <a:latin typeface="Arial" charset="0"/>
              </a:rPr>
              <a:t>Key performance indicators </a:t>
            </a:r>
            <a:r>
              <a:rPr lang="en-US" sz="1600" b="0" dirty="0">
                <a:latin typeface="Arial" charset="0"/>
              </a:rPr>
              <a:t>(</a:t>
            </a:r>
            <a:r>
              <a:rPr lang="en-US" sz="1600" dirty="0" err="1">
                <a:latin typeface="Arial" charset="0"/>
              </a:rPr>
              <a:t>KPIs</a:t>
            </a:r>
            <a:r>
              <a:rPr lang="en-US" sz="1600" b="0" dirty="0">
                <a:latin typeface="Arial" charset="0"/>
              </a:rPr>
              <a:t>) are the vital few metrics assessing the success or failure of a project or product.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0" dirty="0" err="1">
                <a:latin typeface="Arial" charset="0"/>
              </a:rPr>
              <a:t>KPIs</a:t>
            </a:r>
            <a:r>
              <a:rPr lang="en-US" sz="1600" b="0" dirty="0">
                <a:latin typeface="Arial" charset="0"/>
              </a:rPr>
              <a:t> can be quantitative or qualitative and can assess an outcome or a process.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latin typeface="Arial" charset="0"/>
              </a:rPr>
              <a:t>A </a:t>
            </a:r>
            <a:r>
              <a:rPr lang="en-US" sz="1600" b="0" dirty="0" err="1">
                <a:latin typeface="Arial" charset="0"/>
              </a:rPr>
              <a:t>KPI</a:t>
            </a:r>
            <a:r>
              <a:rPr lang="en-US" sz="1600" b="0" dirty="0">
                <a:latin typeface="Arial" charset="0"/>
              </a:rPr>
              <a:t> Tree is a graphical way to flow down and manage </a:t>
            </a:r>
            <a:r>
              <a:rPr lang="en-US" sz="1600" b="0" dirty="0" err="1">
                <a:latin typeface="Arial" charset="0"/>
              </a:rPr>
              <a:t>KPIs</a:t>
            </a:r>
            <a:endParaRPr lang="en-US" sz="1600" b="0" dirty="0">
              <a:latin typeface="Arial" charset="0"/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latin typeface="Arial" charset="0"/>
              </a:rPr>
              <a:t>At each level: use 3-6 </a:t>
            </a:r>
            <a:r>
              <a:rPr lang="en-US" sz="1600" b="0" dirty="0" err="1">
                <a:latin typeface="Arial" charset="0"/>
              </a:rPr>
              <a:t>KPIs</a:t>
            </a:r>
            <a:r>
              <a:rPr lang="en-US" sz="1600" b="0" dirty="0">
                <a:latin typeface="Arial" charset="0"/>
              </a:rPr>
              <a:t>, use outcome &amp; process </a:t>
            </a:r>
            <a:r>
              <a:rPr lang="en-US" sz="1600" b="0" dirty="0" err="1">
                <a:latin typeface="Arial" charset="0"/>
              </a:rPr>
              <a:t>KPIs</a:t>
            </a:r>
            <a:r>
              <a:rPr lang="en-US" sz="1600" b="0" dirty="0">
                <a:latin typeface="Arial" charset="0"/>
              </a:rPr>
              <a:t>, use </a:t>
            </a:r>
            <a:r>
              <a:rPr lang="en-US" sz="1600" b="0" dirty="0" err="1">
                <a:latin typeface="Arial" charset="0"/>
              </a:rPr>
              <a:t>KPIs</a:t>
            </a:r>
            <a:r>
              <a:rPr lang="en-US" sz="1600" b="0" dirty="0">
                <a:latin typeface="Arial" charset="0"/>
              </a:rPr>
              <a:t> that are meaningful, measurable, and manageable.</a:t>
            </a:r>
          </a:p>
        </p:txBody>
      </p:sp>
      <p:sp>
        <p:nvSpPr>
          <p:cNvPr id="3" name="Text Box 44">
            <a:extLst>
              <a:ext uri="{FF2B5EF4-FFF2-40B4-BE49-F238E27FC236}">
                <a16:creationId xmlns:a16="http://schemas.microsoft.com/office/drawing/2014/main" id="{E5BE940B-7BBD-6699-6539-463077F4D8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6292" y="28575"/>
            <a:ext cx="1055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Difficulty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07101B-E529-FB18-8D87-714219E2E4D7}"/>
              </a:ext>
            </a:extLst>
          </p:cNvPr>
          <p:cNvSpPr txBox="1"/>
          <p:nvPr/>
        </p:nvSpPr>
        <p:spPr>
          <a:xfrm>
            <a:off x="7472765" y="357693"/>
            <a:ext cx="1387053" cy="523220"/>
          </a:xfrm>
          <a:prstGeom prst="rect">
            <a:avLst/>
          </a:prstGeom>
          <a:solidFill>
            <a:srgbClr val="BADDE1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Some training required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7B2646-82F7-C78C-EA4F-A0A3371C033E}"/>
              </a:ext>
            </a:extLst>
          </p:cNvPr>
          <p:cNvSpPr txBox="1"/>
          <p:nvPr/>
        </p:nvSpPr>
        <p:spPr>
          <a:xfrm>
            <a:off x="2685955" y="5062276"/>
            <a:ext cx="117230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 err="1">
                <a:latin typeface="Arial" charset="0"/>
              </a:rPr>
              <a:t>KPI</a:t>
            </a:r>
            <a:r>
              <a:rPr lang="en-US" sz="1200" b="1" dirty="0">
                <a:latin typeface="Arial" charset="0"/>
              </a:rPr>
              <a:t> Tree </a:t>
            </a:r>
            <a:endParaRPr lang="en-US" sz="1200" b="1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898CB76-AC4B-5494-B10A-BEB4806468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00" y="5071205"/>
            <a:ext cx="3922482" cy="1457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487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E612F85-C588-9BAB-143F-C4BFB386F6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823" y="797567"/>
            <a:ext cx="5577840" cy="3580832"/>
          </a:xfrm>
          <a:prstGeom prst="rect">
            <a:avLst/>
          </a:prstGeom>
        </p:spPr>
      </p:pic>
      <p:sp>
        <p:nvSpPr>
          <p:cNvPr id="5123" name="Line 6">
            <a:extLst>
              <a:ext uri="{FF2B5EF4-FFF2-40B4-BE49-F238E27FC236}">
                <a16:creationId xmlns:a16="http://schemas.microsoft.com/office/drawing/2014/main" id="{0DAB936D-49F7-1A30-F459-B4030A6CB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508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Rectangle 150">
            <a:extLst>
              <a:ext uri="{FF2B5EF4-FFF2-40B4-BE49-F238E27FC236}">
                <a16:creationId xmlns:a16="http://schemas.microsoft.com/office/drawing/2014/main" id="{A7E82435-976E-4CA7-5C16-D698A53B0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898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 err="1"/>
              <a:t>KPI</a:t>
            </a:r>
            <a:r>
              <a:rPr lang="en-US" altLang="en-US" sz="2800" b="1" dirty="0"/>
              <a:t> – Example – 6in6 “business”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47BA17-8417-BB6F-321A-62FD869F7A83}"/>
              </a:ext>
            </a:extLst>
          </p:cNvPr>
          <p:cNvSpPr txBox="1"/>
          <p:nvPr/>
        </p:nvSpPr>
        <p:spPr>
          <a:xfrm>
            <a:off x="5267023" y="6012125"/>
            <a:ext cx="142816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 err="1"/>
              <a:t>KPI</a:t>
            </a:r>
            <a:r>
              <a:rPr lang="en-US" sz="1400" b="1" dirty="0"/>
              <a:t> operational definition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8E2D83-1E24-E6F8-456F-CB388E1E8376}"/>
              </a:ext>
            </a:extLst>
          </p:cNvPr>
          <p:cNvSpPr txBox="1"/>
          <p:nvPr/>
        </p:nvSpPr>
        <p:spPr>
          <a:xfrm>
            <a:off x="4423198" y="700275"/>
            <a:ext cx="1098881" cy="365091"/>
          </a:xfrm>
          <a:prstGeom prst="rect">
            <a:avLst/>
          </a:prstGeom>
          <a:noFill/>
        </p:spPr>
        <p:txBody>
          <a:bodyPr wrap="none" lIns="36000" tIns="36000" rIns="36000" bIns="36000" rtlCol="0" anchor="ctr" anchorCtr="0">
            <a:spAutoFit/>
          </a:bodyPr>
          <a:lstStyle/>
          <a:p>
            <a:pPr>
              <a:lnSpc>
                <a:spcPct val="95000"/>
              </a:lnSpc>
              <a:buClr>
                <a:schemeClr val="accent1"/>
              </a:buClr>
            </a:pPr>
            <a:r>
              <a:rPr lang="en-US" sz="2000" b="1" dirty="0" err="1">
                <a:solidFill>
                  <a:schemeClr val="tx1">
                    <a:lumMod val="50000"/>
                  </a:schemeClr>
                </a:solidFill>
              </a:rPr>
              <a:t>KPI</a:t>
            </a:r>
            <a:r>
              <a:rPr lang="en-US" sz="2000" b="1" dirty="0">
                <a:solidFill>
                  <a:schemeClr val="tx1">
                    <a:lumMod val="50000"/>
                  </a:schemeClr>
                </a:solidFill>
              </a:rPr>
              <a:t> Tree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BD1A673-F962-B467-47B3-399E76326ADC}"/>
              </a:ext>
            </a:extLst>
          </p:cNvPr>
          <p:cNvSpPr txBox="1"/>
          <p:nvPr/>
        </p:nvSpPr>
        <p:spPr>
          <a:xfrm>
            <a:off x="736073" y="3891869"/>
            <a:ext cx="560016" cy="277375"/>
          </a:xfrm>
          <a:prstGeom prst="rect">
            <a:avLst/>
          </a:prstGeom>
          <a:solidFill>
            <a:srgbClr val="FBBB21">
              <a:lumMod val="40000"/>
              <a:lumOff val="60000"/>
            </a:srgbClr>
          </a:solidFill>
        </p:spPr>
        <p:txBody>
          <a:bodyPr wrap="none" lIns="36000" tIns="36000" rIns="36000" bIns="3600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5496"/>
              </a:buClr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474C4F">
                    <a:lumMod val="50000"/>
                  </a:srgbClr>
                </a:solidFill>
                <a:effectLst/>
                <a:uLnTx/>
                <a:uFillTx/>
                <a:latin typeface="Arial"/>
              </a:rPr>
              <a:t>metric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46D1A41-7BFC-19A5-4F4F-A5D2B12DD2F4}"/>
              </a:ext>
            </a:extLst>
          </p:cNvPr>
          <p:cNvSpPr txBox="1"/>
          <p:nvPr/>
        </p:nvSpPr>
        <p:spPr>
          <a:xfrm>
            <a:off x="237823" y="3891869"/>
            <a:ext cx="362847" cy="277375"/>
          </a:xfrm>
          <a:prstGeom prst="rect">
            <a:avLst/>
          </a:prstGeom>
          <a:solidFill>
            <a:srgbClr val="7DB03C">
              <a:lumMod val="40000"/>
              <a:lumOff val="60000"/>
            </a:srgbClr>
          </a:solidFill>
        </p:spPr>
        <p:txBody>
          <a:bodyPr wrap="none" lIns="36000" tIns="36000" rIns="36000" bIns="3600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5496"/>
              </a:buClr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474C4F">
                    <a:lumMod val="50000"/>
                  </a:srgbClr>
                </a:solidFill>
                <a:effectLst/>
                <a:uLnTx/>
                <a:uFillTx/>
                <a:latin typeface="Arial"/>
              </a:rPr>
              <a:t>KPI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474C4F">
                  <a:lumMod val="50000"/>
                </a:srgbClr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291CAD3-98EA-8EA7-794E-149942B83036}"/>
              </a:ext>
            </a:extLst>
          </p:cNvPr>
          <p:cNvSpPr txBox="1"/>
          <p:nvPr/>
        </p:nvSpPr>
        <p:spPr>
          <a:xfrm>
            <a:off x="6185949" y="1212777"/>
            <a:ext cx="2620286" cy="116955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1600">
                <a:latin typeface="Arial" charset="0"/>
              </a:defRPr>
            </a:lvl1pPr>
          </a:lstStyle>
          <a:p>
            <a:r>
              <a:rPr lang="en-US" sz="1400" dirty="0"/>
              <a:t>Per usual, there are many metrics; most are not </a:t>
            </a:r>
            <a:r>
              <a:rPr lang="en-US" sz="1400" dirty="0" err="1"/>
              <a:t>KPIs</a:t>
            </a:r>
            <a:r>
              <a:rPr lang="en-US" sz="1400" dirty="0"/>
              <a:t>.</a:t>
            </a:r>
          </a:p>
          <a:p>
            <a:r>
              <a:rPr lang="en-US" sz="1400" dirty="0"/>
              <a:t>Not shown are the metrics &amp; </a:t>
            </a:r>
            <a:r>
              <a:rPr lang="en-US" sz="1400" dirty="0" err="1"/>
              <a:t>KPIs</a:t>
            </a:r>
            <a:r>
              <a:rPr lang="en-US" sz="1400" dirty="0"/>
              <a:t> at the business and division levels.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F7E1B29-E5C9-E4E8-010D-F856F4B79BE5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2023 Dan Zwillinger. All rights reserved.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6D690384-AB7E-8664-44D1-1A2DFE9EF47A}"/>
              </a:ext>
            </a:extLst>
          </p:cNvPr>
          <p:cNvSpPr/>
          <p:nvPr/>
        </p:nvSpPr>
        <p:spPr>
          <a:xfrm>
            <a:off x="4403105" y="3295859"/>
            <a:ext cx="1289446" cy="596010"/>
          </a:xfrm>
          <a:prstGeom prst="ellipse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7B74C93D-8659-D2B7-886B-C03D81A43282}"/>
              </a:ext>
            </a:extLst>
          </p:cNvPr>
          <p:cNvCxnSpPr>
            <a:cxnSpLocks/>
            <a:stCxn id="26" idx="6"/>
            <a:endCxn id="5162" idx="3"/>
          </p:cNvCxnSpPr>
          <p:nvPr/>
        </p:nvCxnSpPr>
        <p:spPr>
          <a:xfrm>
            <a:off x="5692551" y="3593864"/>
            <a:ext cx="1241340" cy="1999800"/>
          </a:xfrm>
          <a:prstGeom prst="bentConnector3">
            <a:avLst>
              <a:gd name="adj1" fmla="val 118416"/>
            </a:avLst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5162" name="Picture 5161">
            <a:extLst>
              <a:ext uri="{FF2B5EF4-FFF2-40B4-BE49-F238E27FC236}">
                <a16:creationId xmlns:a16="http://schemas.microsoft.com/office/drawing/2014/main" id="{AFB371FD-C513-E9A8-B79B-95FF741195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823" y="4525051"/>
            <a:ext cx="6696068" cy="2137226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</p:pic>
      <p:sp>
        <p:nvSpPr>
          <p:cNvPr id="5165" name="TextBox 5164">
            <a:extLst>
              <a:ext uri="{FF2B5EF4-FFF2-40B4-BE49-F238E27FC236}">
                <a16:creationId xmlns:a16="http://schemas.microsoft.com/office/drawing/2014/main" id="{4BDC9884-AE96-489E-B244-AB6C7EF34338}"/>
              </a:ext>
            </a:extLst>
          </p:cNvPr>
          <p:cNvSpPr txBox="1"/>
          <p:nvPr/>
        </p:nvSpPr>
        <p:spPr>
          <a:xfrm>
            <a:off x="7171714" y="5674481"/>
            <a:ext cx="156329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KPI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operational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definition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6">
            <a:extLst>
              <a:ext uri="{FF2B5EF4-FFF2-40B4-BE49-F238E27FC236}">
                <a16:creationId xmlns:a16="http://schemas.microsoft.com/office/drawing/2014/main" id="{B9400EB0-370C-B19E-2930-A4F9EC22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"/>
            <a:ext cx="7200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 err="1"/>
              <a:t>KPI</a:t>
            </a:r>
            <a:r>
              <a:rPr lang="en-US" altLang="en-US" sz="2800" b="1" dirty="0"/>
              <a:t>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7171" name="TextBox 3">
            <a:extLst>
              <a:ext uri="{FF2B5EF4-FFF2-40B4-BE49-F238E27FC236}">
                <a16:creationId xmlns:a16="http://schemas.microsoft.com/office/drawing/2014/main" id="{6C4A215A-523E-BDEF-E65D-A44CC89F7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1</a:t>
            </a:r>
          </a:p>
        </p:txBody>
      </p:sp>
      <p:sp>
        <p:nvSpPr>
          <p:cNvPr id="7172" name="TextBox 26">
            <a:extLst>
              <a:ext uri="{FF2B5EF4-FFF2-40B4-BE49-F238E27FC236}">
                <a16:creationId xmlns:a16="http://schemas.microsoft.com/office/drawing/2014/main" id="{E51E1888-7BCB-3945-0FA6-3CBDDB358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2</a:t>
            </a:r>
          </a:p>
        </p:txBody>
      </p:sp>
      <p:cxnSp>
        <p:nvCxnSpPr>
          <p:cNvPr id="7173" name="Straight Connector 5">
            <a:extLst>
              <a:ext uri="{FF2B5EF4-FFF2-40B4-BE49-F238E27FC236}">
                <a16:creationId xmlns:a16="http://schemas.microsoft.com/office/drawing/2014/main" id="{5449BDF5-2E5F-E43A-673A-80152D5185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E005AA22-5A3A-9B13-815E-890318F774CB}"/>
              </a:ext>
            </a:extLst>
          </p:cNvPr>
          <p:cNvSpPr txBox="1"/>
          <p:nvPr/>
        </p:nvSpPr>
        <p:spPr>
          <a:xfrm>
            <a:off x="4762500" y="1168400"/>
            <a:ext cx="4114800" cy="7386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A </a:t>
            </a:r>
            <a:r>
              <a:rPr lang="en-US" sz="1400" dirty="0" err="1">
                <a:latin typeface="Arial" charset="0"/>
              </a:rPr>
              <a:t>KPI</a:t>
            </a:r>
            <a:r>
              <a:rPr lang="en-US" sz="1400" dirty="0">
                <a:latin typeface="Arial" charset="0"/>
              </a:rPr>
              <a:t> definition should include 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who, what, where, and when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when a value is cause for concern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A643CE-165D-E524-0887-E9E393878449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2023 Dan Zwillinger. All rights reserved.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77C03B-C812-DCC9-9F43-CE968559A471}"/>
              </a:ext>
            </a:extLst>
          </p:cNvPr>
          <p:cNvSpPr txBox="1"/>
          <p:nvPr/>
        </p:nvSpPr>
        <p:spPr>
          <a:xfrm>
            <a:off x="514350" y="1168400"/>
            <a:ext cx="4114800" cy="4358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KPIs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are typically in four areas: Productivity and Financial, Customer Service, Process Quality, and Organizational Capacity.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 metric is an Indicator if it</a:t>
            </a: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can be measured and show trends over time. All </a:t>
            </a:r>
            <a:r>
              <a:rPr lang="en-US" sz="14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KPIs</a:t>
            </a: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are metrics, but not all metrics are </a:t>
            </a:r>
            <a:r>
              <a:rPr lang="en-US" sz="14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KPIs</a:t>
            </a: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lnSpc>
                <a:spcPct val="95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It is critical that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KPIs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be aligned throughout the organization. Increasing production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3x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is good, increasing sales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2x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is good; doing both at the same time is a disaster.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One way to identify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KPIs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is to use a balanced scorecard approach; see the corresponding 6in6 presentation.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KPIs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should be 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Clear and simple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Communicated throughout the organization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Consistently evaluated and improved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Employees should know how their work affects the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KPIs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in their area. </a:t>
            </a:r>
          </a:p>
        </p:txBody>
      </p:sp>
    </p:spTree>
    <p:extLst>
      <p:ext uri="{BB962C8B-B14F-4D97-AF65-F5344CB8AC3E}">
        <p14:creationId xmlns:p14="http://schemas.microsoft.com/office/powerpoint/2010/main" val="162516887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10926</TotalTime>
  <Words>417</Words>
  <Application>Microsoft Office PowerPoint</Application>
  <PresentationFormat>On-screen Show (4:3)</PresentationFormat>
  <Paragraphs>49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zwillinger</dc:creator>
  <cp:lastModifiedBy>dan zwillinger</cp:lastModifiedBy>
  <cp:revision>44</cp:revision>
  <dcterms:created xsi:type="dcterms:W3CDTF">2022-08-07T10:33:11Z</dcterms:created>
  <dcterms:modified xsi:type="dcterms:W3CDTF">2024-11-01T14:00:10Z</dcterms:modified>
</cp:coreProperties>
</file>