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69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380" autoAdjust="0"/>
  </p:normalViewPr>
  <p:slideViewPr>
    <p:cSldViewPr>
      <p:cViewPr varScale="1">
        <p:scale>
          <a:sx n="81" d="100"/>
          <a:sy n="81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02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554049" y="1716698"/>
            <a:ext cx="4406158" cy="676476"/>
          </a:xfrm>
          <a:prstGeom prst="triangle">
            <a:avLst>
              <a:gd name="adj" fmla="val 4037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80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Interrelationship Diagram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(Network Diagram)</a:t>
            </a:r>
          </a:p>
          <a:p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044253" y="120811"/>
            <a:ext cx="2709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determine the most important problem factors?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802430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549974" y="2381001"/>
            <a:ext cx="4406158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the problem statement to explore.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Use brainstorming to identify the key factors (or root causes).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Lay out the diagram, with each key factor placed around a circle.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Put arrows on the diagram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each pair of factors A and B, ask “Does A influence B?”. If “yes,” then draw an arrow from A to B (a solid arrow for strong influence, a dotted arrow for a weaker influence). Repeat for “Does B influence A?”.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Count the number of arrows going in to, and out of, each factor.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Optional: weight dotted arrows as ½.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most important factors are the one with the most lines in or out.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647829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altLang="en-US" b="1" dirty="0">
                <a:solidFill>
                  <a:srgbClr val="000000"/>
                </a:solidFill>
              </a:rPr>
              <a:t>Interrelationship Diagram Process</a:t>
            </a:r>
            <a:endParaRPr lang="en-US" b="1" dirty="0">
              <a:latin typeface="Arial" pitchFamily="34" charset="0"/>
            </a:endParaRP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206733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237863" y="1538499"/>
            <a:ext cx="1189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Many root causes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40" y="206733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38432" y="1547155"/>
            <a:ext cx="14269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Most important root causes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5" y="1195915"/>
            <a:ext cx="3826832" cy="183869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en-US" b="0" dirty="0">
                <a:solidFill>
                  <a:schemeClr val="tx1"/>
                </a:solidFill>
              </a:rPr>
              <a:t>An </a:t>
            </a:r>
            <a:r>
              <a:rPr lang="en-US" dirty="0"/>
              <a:t>Interrelationship Diagram </a:t>
            </a:r>
            <a:r>
              <a:rPr lang="en-US" b="0" dirty="0">
                <a:solidFill>
                  <a:schemeClr val="tx1"/>
                </a:solidFill>
              </a:rPr>
              <a:t>(ID) shows the cause and effect relationship among different factors.</a:t>
            </a:r>
          </a:p>
          <a:p>
            <a:r>
              <a:rPr lang="en-US" b="0" dirty="0">
                <a:solidFill>
                  <a:schemeClr val="tx1"/>
                </a:solidFill>
              </a:rPr>
              <a:t>The factors are connected by arrows, tail is a driver and head is an effect.</a:t>
            </a:r>
          </a:p>
          <a:p>
            <a:r>
              <a:rPr lang="en-US" b="0" dirty="0">
                <a:solidFill>
                  <a:schemeClr val="tx1"/>
                </a:solidFill>
              </a:rPr>
              <a:t>An ID finds key factors by counting the number of in and out arrows.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BA68F5F-3439-7978-0927-9746957C4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72" y="3429000"/>
            <a:ext cx="3473676" cy="306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2885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Interrelationship Diagram –</a:t>
            </a:r>
            <a:r>
              <a:rPr lang="en-US" sz="2800" b="1" dirty="0"/>
              <a:t> Example – Attrition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432939-CB9F-44A3-4FAB-EC35D2982FC6}"/>
              </a:ext>
            </a:extLst>
          </p:cNvPr>
          <p:cNvSpPr txBox="1"/>
          <p:nvPr/>
        </p:nvSpPr>
        <p:spPr>
          <a:xfrm>
            <a:off x="270640" y="1431940"/>
            <a:ext cx="3938103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n-lt"/>
              </a:rPr>
              <a:t>Step 1: </a:t>
            </a:r>
            <a:r>
              <a:rPr lang="en-US" dirty="0">
                <a:latin typeface="+mn-lt"/>
              </a:rPr>
              <a:t>“Employees are quitting”</a:t>
            </a:r>
          </a:p>
          <a:p>
            <a:r>
              <a:rPr lang="en-US" b="1" dirty="0">
                <a:latin typeface="+mn-lt"/>
              </a:rPr>
              <a:t>Step 2: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“Disagreements with manager”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“Explore other job opportunities”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“Limited growth opportunities”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“Want less travel”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“Want more salary”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… (for a realistic analysis, many more factors would be included)</a:t>
            </a:r>
          </a:p>
          <a:p>
            <a:r>
              <a:rPr lang="en-US" b="1" dirty="0">
                <a:latin typeface="+mn-lt"/>
              </a:rPr>
              <a:t>Steps 3 &amp; 4: </a:t>
            </a:r>
            <a:r>
              <a:rPr lang="en-US" dirty="0">
                <a:latin typeface="+mn-lt"/>
              </a:rPr>
              <a:t>see figure (top)</a:t>
            </a:r>
          </a:p>
          <a:p>
            <a:r>
              <a:rPr lang="en-US" b="1" dirty="0">
                <a:latin typeface="+mn-lt"/>
              </a:rPr>
              <a:t>Step 5:          </a:t>
            </a:r>
            <a:r>
              <a:rPr lang="en-US" dirty="0">
                <a:latin typeface="+mn-lt"/>
              </a:rPr>
              <a:t>see figure (bottom)</a:t>
            </a:r>
          </a:p>
          <a:p>
            <a:r>
              <a:rPr lang="en-US" b="1" dirty="0">
                <a:latin typeface="+mn-lt"/>
              </a:rPr>
              <a:t>Step 6: </a:t>
            </a:r>
            <a:r>
              <a:rPr lang="en-US" dirty="0">
                <a:latin typeface="+mn-lt"/>
              </a:rPr>
              <a:t>Conclusions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</a:rPr>
              <a:t>Major cause (most out arrows): </a:t>
            </a:r>
            <a:r>
              <a:rPr lang="en-US" dirty="0">
                <a:latin typeface="+mn-lt"/>
              </a:rPr>
              <a:t>“Disagreements with manager”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</a:rPr>
              <a:t>Major impact (most in arrows):</a:t>
            </a:r>
            <a:r>
              <a:rPr lang="en-US" dirty="0">
                <a:latin typeface="+mn-lt"/>
              </a:rPr>
              <a:t> “Explore other job opportunities”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D8619F-7BEF-325E-B549-254329EDD95A}"/>
              </a:ext>
            </a:extLst>
          </p:cNvPr>
          <p:cNvSpPr txBox="1"/>
          <p:nvPr/>
        </p:nvSpPr>
        <p:spPr>
          <a:xfrm>
            <a:off x="162337" y="675309"/>
            <a:ext cx="575383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/>
              <a:t>Problem to address: </a:t>
            </a:r>
            <a:r>
              <a:rPr lang="en-US" b="1" i="1" dirty="0"/>
              <a:t>Why are employees quitting?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E7F351-D81D-B7DD-36F7-02B154D592AC}"/>
              </a:ext>
            </a:extLst>
          </p:cNvPr>
          <p:cNvSpPr txBox="1"/>
          <p:nvPr/>
        </p:nvSpPr>
        <p:spPr>
          <a:xfrm>
            <a:off x="4736937" y="3635743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Steps 3&amp;4 (above), Step 5 (below)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2BFF7F-50DD-A8D1-1454-B4EC96C2AEED}"/>
              </a:ext>
            </a:extLst>
          </p:cNvPr>
          <p:cNvSpPr txBox="1"/>
          <p:nvPr/>
        </p:nvSpPr>
        <p:spPr>
          <a:xfrm>
            <a:off x="6133135" y="4032193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Major cause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FE2A53-F537-83BA-2C03-92D47D1B8C4C}"/>
              </a:ext>
            </a:extLst>
          </p:cNvPr>
          <p:cNvSpPr txBox="1"/>
          <p:nvPr/>
        </p:nvSpPr>
        <p:spPr>
          <a:xfrm>
            <a:off x="4482886" y="4322948"/>
            <a:ext cx="818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Major impact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03B46E-ADC1-CAEE-3CF6-090B8834E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529" y="4261144"/>
            <a:ext cx="4114800" cy="23395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9ACC65-9B81-AE61-26EC-DE2CBDD4F9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4813" y="1401074"/>
            <a:ext cx="4142232" cy="214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Interrelationship Diagram 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Creating an ID helps a team identify a complex problem’s logical relationships and create a common understanding.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 ID can clearly and concisely communicate a problem’s relationships 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 ID can be used to better understand and identify root causes.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 ID helps identify which factors are causing problems and which are an outcome of other factors.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 ID can quantify and prioritize the strength of each factor. Hence, it can find the factors having the largest improvement impact.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 ID can better explore the problem space  after creating a fishbone diagram.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Here are some tips for creating an ID: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Keep the factors simple (few words)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Ensure that the relationships between different factors are clear.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Document, for later review/updating, why a specific link/arrow was created, and what assumptions are behind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Obtain the advice of a SME when assigning different values to solid and dotted lines.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On-screen Show (4:3)</PresentationFormat>
  <Paragraphs>57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2022-06-17T20:53:32Z</dcterms:created>
  <dcterms:modified xsi:type="dcterms:W3CDTF">2024-11-01T13:53:54Z</dcterms:modified>
</cp:coreProperties>
</file>