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889" r:id="rId2"/>
    <p:sldId id="1891" r:id="rId3"/>
    <p:sldId id="1268" r:id="rId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E6E6E6"/>
    <a:srgbClr val="FF0000"/>
    <a:srgbClr val="CCFFCC"/>
    <a:srgbClr val="CCECFF"/>
    <a:srgbClr val="FFFFCC"/>
    <a:srgbClr val="CCFFFF"/>
    <a:srgbClr val="00FFFF"/>
    <a:srgbClr val="00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3" autoAdjust="0"/>
    <p:restoredTop sz="94692" autoAdjust="0"/>
  </p:normalViewPr>
  <p:slideViewPr>
    <p:cSldViewPr>
      <p:cViewPr varScale="1">
        <p:scale>
          <a:sx n="77" d="100"/>
          <a:sy n="77" d="100"/>
        </p:scale>
        <p:origin x="996" y="29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2058" y="78"/>
      </p:cViewPr>
      <p:guideLst/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843" y="0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6/7/2025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79" tIns="47540" rIns="95079" bIns="4754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53" y="4560570"/>
            <a:ext cx="5851496" cy="4320540"/>
          </a:xfrm>
          <a:prstGeom prst="rect">
            <a:avLst/>
          </a:prstGeom>
        </p:spPr>
        <p:txBody>
          <a:bodyPr vert="horz" lIns="95079" tIns="47540" rIns="95079" bIns="475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96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843" y="9119496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5AB3837C-C681-D800-B198-E379C07FE8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ACC92669-A04B-4D61-954C-D62FDC95C0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54680E3B-7C7D-4D70-89E4-7681C4B2AA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A83F4E-8DE7-4A6B-A17B-8447FBA049AA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4121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DF777BEE-AA98-9473-F4EB-1E75CBF4B4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F981CF97-57A2-919F-314D-BBD5A24F8C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839061E7-AC02-B02E-F0B0-35A74A394E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65D909-8F2A-487C-B4DE-909447D25D54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70385B5-46C4-C0DF-EFF5-87E1E748AC1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DE1D596B-CE6E-986A-F69B-3CD97A4BE5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5FFFA6E8-5247-7412-0970-7A2690F2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AB7495-1484-46A7-8EC5-C4A641FAB8EF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3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03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545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72C1694-0957-E69D-1A14-948F01E3C65A}"/>
              </a:ext>
            </a:extLst>
          </p:cNvPr>
          <p:cNvGrpSpPr/>
          <p:nvPr userDrawn="1"/>
        </p:nvGrpSpPr>
        <p:grpSpPr>
          <a:xfrm>
            <a:off x="-480" y="0"/>
            <a:ext cx="9153185" cy="6854017"/>
            <a:chOff x="-480" y="0"/>
            <a:chExt cx="9153185" cy="6854017"/>
          </a:xfrm>
          <a:solidFill>
            <a:schemeClr val="bg1">
              <a:lumMod val="65000"/>
            </a:schemeClr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7B81529-7497-FCFD-811E-4C7EC3267C89}"/>
                </a:ext>
              </a:extLst>
            </p:cNvPr>
            <p:cNvSpPr/>
            <p:nvPr userDrawn="1"/>
          </p:nvSpPr>
          <p:spPr>
            <a:xfrm>
              <a:off x="0" y="0"/>
              <a:ext cx="9144000" cy="457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C854854-E4EA-1FE3-517F-8A14ED1204A9}"/>
                </a:ext>
              </a:extLst>
            </p:cNvPr>
            <p:cNvSpPr/>
            <p:nvPr userDrawn="1"/>
          </p:nvSpPr>
          <p:spPr>
            <a:xfrm>
              <a:off x="8705" y="6812453"/>
              <a:ext cx="9144000" cy="41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D045BFC-BFA8-EEF6-F005-1063A31172BB}"/>
                </a:ext>
              </a:extLst>
            </p:cNvPr>
            <p:cNvSpPr/>
            <p:nvPr userDrawn="1"/>
          </p:nvSpPr>
          <p:spPr>
            <a:xfrm rot="16200000">
              <a:off x="-3358614" y="3405759"/>
              <a:ext cx="6766560" cy="5029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589E52B-4F6D-8911-F2D7-5B8B42041E0D}"/>
                </a:ext>
              </a:extLst>
            </p:cNvPr>
            <p:cNvSpPr/>
            <p:nvPr userDrawn="1"/>
          </p:nvSpPr>
          <p:spPr>
            <a:xfrm rot="16200000">
              <a:off x="5744760" y="3401728"/>
              <a:ext cx="6766560" cy="41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1" r:id="rId2"/>
    <p:sldLayoutId id="2147483662" r:id="rId3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TextBox 44">
            <a:extLst>
              <a:ext uri="{FF2B5EF4-FFF2-40B4-BE49-F238E27FC236}">
                <a16:creationId xmlns:a16="http://schemas.microsoft.com/office/drawing/2014/main" id="{2B0B992E-ECCB-DEC4-AA2C-C61E5FC11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0860" y="1355426"/>
            <a:ext cx="1309688" cy="116955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70C0"/>
                </a:solidFill>
              </a:rPr>
              <a:t>Objectives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70C0"/>
                </a:solidFill>
              </a:rPr>
              <a:t>Decision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70C0"/>
                </a:solidFill>
              </a:rPr>
              <a:t>Uncertain events</a:t>
            </a:r>
            <a:endParaRPr lang="en-US" altLang="en-US" sz="1400" dirty="0">
              <a:solidFill>
                <a:srgbClr val="0070C0"/>
              </a:solidFill>
            </a:endParaRPr>
          </a:p>
        </p:txBody>
      </p:sp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BB96A89E-9A6C-EDC7-B7CD-E233422CFAB1}"/>
              </a:ext>
            </a:extLst>
          </p:cNvPr>
          <p:cNvSpPr/>
          <p:nvPr/>
        </p:nvSpPr>
        <p:spPr>
          <a:xfrm>
            <a:off x="4225925" y="1878013"/>
            <a:ext cx="4752975" cy="1092832"/>
          </a:xfrm>
          <a:prstGeom prst="triangle">
            <a:avLst>
              <a:gd name="adj" fmla="val 33989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3075" name="Rectangle 150">
            <a:extLst>
              <a:ext uri="{FF2B5EF4-FFF2-40B4-BE49-F238E27FC236}">
                <a16:creationId xmlns:a16="http://schemas.microsoft.com/office/drawing/2014/main" id="{82A0C86E-8B4F-948F-814E-046F1F883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4410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/>
              <a:t>Influence Diagram</a:t>
            </a:r>
          </a:p>
        </p:txBody>
      </p:sp>
      <p:sp>
        <p:nvSpPr>
          <p:cNvPr id="3077" name="Line 165">
            <a:extLst>
              <a:ext uri="{FF2B5EF4-FFF2-40B4-BE49-F238E27FC236}">
                <a16:creationId xmlns:a16="http://schemas.microsoft.com/office/drawing/2014/main" id="{D0BDFCFA-8F59-3186-7ACE-B27130904795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Line 166">
            <a:extLst>
              <a:ext uri="{FF2B5EF4-FFF2-40B4-BE49-F238E27FC236}">
                <a16:creationId xmlns:a16="http://schemas.microsoft.com/office/drawing/2014/main" id="{582D008A-D2EA-304F-87A8-893388D7FC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89525" y="2063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" name="Rectangle 32">
            <a:extLst>
              <a:ext uri="{FF2B5EF4-FFF2-40B4-BE49-F238E27FC236}">
                <a16:creationId xmlns:a16="http://schemas.microsoft.com/office/drawing/2014/main" id="{67B1F53B-8B49-780D-35B8-8FD513044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2862" y="1379537"/>
            <a:ext cx="2478087" cy="1324938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square" lIns="92927" tIns="46462" rIns="92927" bIns="46462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 sz="2000" b="1" dirty="0"/>
          </a:p>
          <a:p>
            <a:pPr algn="ctr"/>
            <a:r>
              <a:rPr lang="en-US" altLang="en-US" sz="2000" b="1" dirty="0"/>
              <a:t>Influence Diagram</a:t>
            </a:r>
          </a:p>
          <a:p>
            <a:pPr algn="ctr"/>
            <a:r>
              <a:rPr lang="en-US" altLang="en-US" sz="2000" b="1" dirty="0"/>
              <a:t>Creation &amp; Use</a:t>
            </a:r>
          </a:p>
          <a:p>
            <a:pPr algn="ctr"/>
            <a:r>
              <a:rPr lang="en-US" altLang="en-US" sz="2000" b="1" dirty="0"/>
              <a:t>  </a:t>
            </a:r>
          </a:p>
        </p:txBody>
      </p:sp>
      <p:sp>
        <p:nvSpPr>
          <p:cNvPr id="3084" name="TextBox 44">
            <a:extLst>
              <a:ext uri="{FF2B5EF4-FFF2-40B4-BE49-F238E27FC236}">
                <a16:creationId xmlns:a16="http://schemas.microsoft.com/office/drawing/2014/main" id="{7EDD3D3B-43CB-35EA-687B-7AF37F300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0949" y="1299324"/>
            <a:ext cx="1550987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sz="1400" dirty="0">
                <a:solidFill>
                  <a:srgbClr val="0070C0"/>
                </a:solidFill>
              </a:rPr>
              <a:t>Visual representation of how decisions influence outcomes.</a:t>
            </a:r>
            <a:endParaRPr lang="en-US" sz="14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ABC3F5F-0259-8E72-AA0A-D6BC91577026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2025 Dan Zwillinger. All rights reserved.</a:t>
            </a:r>
          </a:p>
        </p:txBody>
      </p:sp>
      <p:cxnSp>
        <p:nvCxnSpPr>
          <p:cNvPr id="3" name="Straight Arrow Connector 47">
            <a:extLst>
              <a:ext uri="{FF2B5EF4-FFF2-40B4-BE49-F238E27FC236}">
                <a16:creationId xmlns:a16="http://schemas.microsoft.com/office/drawing/2014/main" id="{78CA3D6B-B358-9A78-AF3E-0627F939A3A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600949" y="2507280"/>
            <a:ext cx="1171575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" name="Straight Arrow Connector 47">
            <a:extLst>
              <a:ext uri="{FF2B5EF4-FFF2-40B4-BE49-F238E27FC236}">
                <a16:creationId xmlns:a16="http://schemas.microsoft.com/office/drawing/2014/main" id="{0FE0173A-9376-E5D7-C222-0737814B822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0711" y="2511550"/>
            <a:ext cx="1169987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6" name="Text Box 161">
            <a:extLst>
              <a:ext uri="{FF2B5EF4-FFF2-40B4-BE49-F238E27FC236}">
                <a16:creationId xmlns:a16="http://schemas.microsoft.com/office/drawing/2014/main" id="{D6A297CC-1EBF-49B8-DBD2-BDBBC1720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8762" y="74613"/>
            <a:ext cx="219042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 dirty="0"/>
              <a:t>Problem</a:t>
            </a:r>
          </a:p>
          <a:p>
            <a:pPr lvl="0"/>
            <a:r>
              <a:rPr lang="en-US" sz="1600" dirty="0"/>
              <a:t>How to visual decision-making scenarios?</a:t>
            </a:r>
          </a:p>
        </p:txBody>
      </p:sp>
      <p:sp>
        <p:nvSpPr>
          <p:cNvPr id="6" name="Text Box 44">
            <a:extLst>
              <a:ext uri="{FF2B5EF4-FFF2-40B4-BE49-F238E27FC236}">
                <a16:creationId xmlns:a16="http://schemas.microsoft.com/office/drawing/2014/main" id="{1D85B12C-FC29-3F17-6199-1A3C27564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6292" y="28575"/>
            <a:ext cx="10556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Difficulty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5A7B045-C32D-2A9E-2F49-64C56D92D9D6}"/>
              </a:ext>
            </a:extLst>
          </p:cNvPr>
          <p:cNvSpPr txBox="1"/>
          <p:nvPr/>
        </p:nvSpPr>
        <p:spPr>
          <a:xfrm>
            <a:off x="7472765" y="357693"/>
            <a:ext cx="1387053" cy="523220"/>
          </a:xfrm>
          <a:prstGeom prst="rect">
            <a:avLst/>
          </a:prstGeom>
          <a:solidFill>
            <a:srgbClr val="BADDE1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400" dirty="0"/>
              <a:t>Some training required</a:t>
            </a:r>
          </a:p>
        </p:txBody>
      </p:sp>
      <p:sp>
        <p:nvSpPr>
          <p:cNvPr id="32" name="Text Box 152">
            <a:extLst>
              <a:ext uri="{FF2B5EF4-FFF2-40B4-BE49-F238E27FC236}">
                <a16:creationId xmlns:a16="http://schemas.microsoft.com/office/drawing/2014/main" id="{8AB95115-47B5-8A07-55F3-014484F84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0255" y="2952095"/>
            <a:ext cx="5120640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/>
              <a:t>Concisely define the decision &amp; project outcomes.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Identify the relevant variables and factors that may impact the project outcomes. Represent as nodes.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Map the relationships between variables/nodes.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Determine direct and indirect cause-and-effect relationships and dependencies between the nodes. Show using arrows.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Assign probabilities &amp; values to the chance &amp; value nodes. Use available data and expert opinions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Use diagram to visually and concisely: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Identify critical factors and scenarios.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Facilitate effective communication and stakeholder engagement.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0CB98E-6E33-8E3F-F6B2-C36C435522CF}"/>
              </a:ext>
            </a:extLst>
          </p:cNvPr>
          <p:cNvSpPr txBox="1"/>
          <p:nvPr/>
        </p:nvSpPr>
        <p:spPr>
          <a:xfrm>
            <a:off x="127000" y="1370013"/>
            <a:ext cx="3291840" cy="353943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400" b="1"/>
            </a:lvl1pPr>
          </a:lstStyle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/>
              <a:t>An </a:t>
            </a:r>
            <a:r>
              <a:rPr lang="en-US" sz="1600" dirty="0">
                <a:solidFill>
                  <a:srgbClr val="0070C0"/>
                </a:solidFill>
              </a:rPr>
              <a:t>Influence Diagram (ID)</a:t>
            </a:r>
            <a:r>
              <a:rPr lang="en-US" sz="1600" b="0" dirty="0"/>
              <a:t> is decision analysis tool graphically representing relationships among decisions, uncertainties, and objectives. 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/>
              <a:t>A decision could be a yes/no question or a decision with a value, such as a budget. 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70C0"/>
                </a:solidFill>
              </a:rPr>
              <a:t>ID</a:t>
            </a:r>
            <a:r>
              <a:rPr lang="en-US" sz="1600" b="0" dirty="0"/>
              <a:t>’s can be expanded to be detailed decision trees, useful for quantitative analysis.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70C0"/>
                </a:solidFill>
              </a:rPr>
              <a:t>ID</a:t>
            </a:r>
            <a:r>
              <a:rPr lang="en-US" sz="1600" b="0" dirty="0"/>
              <a:t>’s have standard node types and arrows which indicate the direction of influence.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6A2A5AC-CCA9-8CF8-F9CD-3785D13084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310" y="5234035"/>
            <a:ext cx="2364441" cy="1095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639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6">
            <a:extLst>
              <a:ext uri="{FF2B5EF4-FFF2-40B4-BE49-F238E27FC236}">
                <a16:creationId xmlns:a16="http://schemas.microsoft.com/office/drawing/2014/main" id="{0DAB936D-49F7-1A30-F459-B4030A6CB57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508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Rectangle 150">
            <a:extLst>
              <a:ext uri="{FF2B5EF4-FFF2-40B4-BE49-F238E27FC236}">
                <a16:creationId xmlns:a16="http://schemas.microsoft.com/office/drawing/2014/main" id="{A7E82435-976E-4CA7-5C16-D698A53B0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8982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/>
              <a:t>Influence Diagram – Example – 6in6 Training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B64F05-1F6A-FD5E-1E67-DD8F10EF5048}"/>
              </a:ext>
            </a:extLst>
          </p:cNvPr>
          <p:cNvSpPr txBox="1"/>
          <p:nvPr/>
        </p:nvSpPr>
        <p:spPr>
          <a:xfrm>
            <a:off x="161924" y="703263"/>
            <a:ext cx="855781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latin typeface="Arial" charset="0"/>
              </a:rPr>
              <a:t>Suppose you need to arrange 6in6 training for your company’s employees</a:t>
            </a: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latin typeface="Arial" charset="0"/>
              </a:rPr>
              <a:t>There are multiple decisions to make, such as: “Who get training?” and “How much training should they get?” and “How big should the classes be?”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An influence diagram shows how these decisions influence the training cost.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54EC73-A428-4C2E-150D-88B26897A92E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2025 Dan Zwillinger. All rights reserved.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9597E57-E3C1-C3ED-AEC8-D12066ADCE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450" y="1931205"/>
            <a:ext cx="7949835" cy="412542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772784F-9587-5AFD-B9D7-7E2C766DB3B4}"/>
              </a:ext>
            </a:extLst>
          </p:cNvPr>
          <p:cNvSpPr txBox="1"/>
          <p:nvPr/>
        </p:nvSpPr>
        <p:spPr>
          <a:xfrm>
            <a:off x="3727090" y="1969610"/>
            <a:ext cx="4224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This uncertainty could be a key driver to the training cost. </a:t>
            </a:r>
          </a:p>
          <a:p>
            <a:r>
              <a:rPr lang="en-US" sz="1200" i="1" dirty="0"/>
              <a:t>Quotes should be obtained from multiple vendors </a:t>
            </a:r>
          </a:p>
        </p:txBody>
      </p: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770B3A38-B91A-0C5C-60D6-89473F83EB76}"/>
              </a:ext>
            </a:extLst>
          </p:cNvPr>
          <p:cNvCxnSpPr>
            <a:cxnSpLocks/>
            <a:stCxn id="11" idx="2"/>
          </p:cNvCxnSpPr>
          <p:nvPr/>
        </p:nvCxnSpPr>
        <p:spPr>
          <a:xfrm rot="5400000">
            <a:off x="5474919" y="2411671"/>
            <a:ext cx="344842" cy="384050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1A0C21EE-C6D1-9EC0-A553-0887B25C129D}"/>
              </a:ext>
            </a:extLst>
          </p:cNvPr>
          <p:cNvSpPr txBox="1"/>
          <p:nvPr/>
        </p:nvSpPr>
        <p:spPr>
          <a:xfrm>
            <a:off x="3535065" y="5886920"/>
            <a:ext cx="2880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This uncertainty can likely be estimated from previous training activities.  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58B52FF-69C2-2B2F-919F-D2A7E027AF02}"/>
              </a:ext>
            </a:extLst>
          </p:cNvPr>
          <p:cNvCxnSpPr>
            <a:cxnSpLocks/>
            <a:stCxn id="19" idx="0"/>
          </p:cNvCxnSpPr>
          <p:nvPr/>
        </p:nvCxnSpPr>
        <p:spPr>
          <a:xfrm flipV="1">
            <a:off x="4975253" y="4926795"/>
            <a:ext cx="0" cy="96012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6">
            <a:extLst>
              <a:ext uri="{FF2B5EF4-FFF2-40B4-BE49-F238E27FC236}">
                <a16:creationId xmlns:a16="http://schemas.microsoft.com/office/drawing/2014/main" id="{B9400EB0-370C-B19E-2930-A4F9EC229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"/>
            <a:ext cx="72009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/>
              <a:t>Influence Diagram </a:t>
            </a:r>
            <a:r>
              <a:rPr lang="en-US" altLang="en-US" sz="2800" b="1" dirty="0">
                <a:solidFill>
                  <a:srgbClr val="000000"/>
                </a:solidFill>
              </a:rPr>
              <a:t>– Notes</a:t>
            </a:r>
          </a:p>
        </p:txBody>
      </p:sp>
      <p:sp>
        <p:nvSpPr>
          <p:cNvPr id="7171" name="TextBox 3">
            <a:extLst>
              <a:ext uri="{FF2B5EF4-FFF2-40B4-BE49-F238E27FC236}">
                <a16:creationId xmlns:a16="http://schemas.microsoft.com/office/drawing/2014/main" id="{6C4A215A-523E-BDEF-E65D-A44CC89F7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1</a:t>
            </a:r>
          </a:p>
        </p:txBody>
      </p:sp>
      <p:sp>
        <p:nvSpPr>
          <p:cNvPr id="7172" name="TextBox 26">
            <a:extLst>
              <a:ext uri="{FF2B5EF4-FFF2-40B4-BE49-F238E27FC236}">
                <a16:creationId xmlns:a16="http://schemas.microsoft.com/office/drawing/2014/main" id="{E51E1888-7BCB-3945-0FA6-3CBDDB358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50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2</a:t>
            </a:r>
          </a:p>
        </p:txBody>
      </p:sp>
      <p:cxnSp>
        <p:nvCxnSpPr>
          <p:cNvPr id="7173" name="Straight Connector 5">
            <a:extLst>
              <a:ext uri="{FF2B5EF4-FFF2-40B4-BE49-F238E27FC236}">
                <a16:creationId xmlns:a16="http://schemas.microsoft.com/office/drawing/2014/main" id="{5449BDF5-2E5F-E43A-673A-80152D5185F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131B619-88F2-A3AC-62B5-467CD07B141D}"/>
              </a:ext>
            </a:extLst>
          </p:cNvPr>
          <p:cNvSpPr txBox="1"/>
          <p:nvPr/>
        </p:nvSpPr>
        <p:spPr>
          <a:xfrm>
            <a:off x="514350" y="1168400"/>
            <a:ext cx="4114800" cy="52629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sz="1400" dirty="0"/>
              <a:t>Influence Diagrams are less complex than some other decision-making visualizations, such as Decision Trees.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Diagram applications include: Decision Analysis, Project Planning, and Risk Analysis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By analyzing an influence diagram, managers identify critical factors and scenarios that have the highest impact on project outcomes.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Influence Diagrams </a:t>
            </a:r>
            <a:r>
              <a:rPr lang="en-US" sz="1400" dirty="0">
                <a:cs typeface="Times New Roman" panose="02020603050405020304" pitchFamily="18" charset="0"/>
              </a:rPr>
              <a:t>are used by </a:t>
            </a:r>
            <a:r>
              <a:rPr lang="en-US" sz="1400" dirty="0" err="1">
                <a:cs typeface="Times New Roman" panose="02020603050405020304" pitchFamily="18" charset="0"/>
              </a:rPr>
              <a:t>PMPs</a:t>
            </a:r>
            <a:r>
              <a:rPr lang="en-US" sz="1400" dirty="0"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Influence Diagrams pros: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/>
              <a:t>Easy for everyone to understand 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/>
              <a:t>Enhances communication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/>
              <a:t>Facilitates identification of critical variables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cs typeface="Times New Roman" panose="02020603050405020304" pitchFamily="18" charset="0"/>
              </a:rPr>
              <a:t>Focuses on relationships.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/>
              <a:t>Helps identify optimal strategies.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/>
              <a:t>Simplifies complex decision-making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400" dirty="0"/>
              <a:t>Influence Diagrams cons: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/>
              <a:t>Can be time-consuming to create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/>
              <a:t>May be biased.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/>
              <a:t>May oversimplify complex relationships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/>
              <a:t>Requires accurate information 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Thinking through the arrow creation is often where the </a:t>
            </a:r>
            <a:r>
              <a:rPr lang="en-US" sz="1400" dirty="0">
                <a:cs typeface="Times New Roman" panose="02020603050405020304" pitchFamily="18" charset="0"/>
              </a:rPr>
              <a:t>power of the diagram occurs: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005AA22-5A3A-9B13-815E-890318F774CB}"/>
              </a:ext>
            </a:extLst>
          </p:cNvPr>
          <p:cNvSpPr txBox="1"/>
          <p:nvPr/>
        </p:nvSpPr>
        <p:spPr>
          <a:xfrm>
            <a:off x="4762500" y="1168400"/>
            <a:ext cx="4114800" cy="13849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There are multiple implicitly known values, such as the hourly cost of employee labor.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/>
              <a:t>There are two uncertainties shown. For the lower one (facilities) a good estimate is likely available. Hence, to better estimate costs the upper one (trainer costs) should be explored.</a:t>
            </a:r>
            <a:endParaRPr lang="en-US" sz="1400" dirty="0">
              <a:latin typeface="Arial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17E6A7-E79B-C312-7137-BB7528728E0C}"/>
              </a:ext>
            </a:extLst>
          </p:cNvPr>
          <p:cNvSpPr txBox="1"/>
          <p:nvPr/>
        </p:nvSpPr>
        <p:spPr>
          <a:xfrm>
            <a:off x="4762500" y="5039595"/>
            <a:ext cx="4114800" cy="138499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>
            <a:defPPr>
              <a:defRPr lang="en-US"/>
            </a:defPPr>
            <a:lvl1pPr marL="342900" indent="-342900" eaLnBrk="1" hangingPunct="1">
              <a:buFont typeface="+mj-lt"/>
              <a:buAutoNum type="arabicPeriod"/>
              <a:defRPr sz="1400"/>
            </a:lvl1pPr>
          </a:lstStyle>
          <a:p>
            <a:pPr marL="0" indent="0">
              <a:buNone/>
            </a:pPr>
            <a:r>
              <a:rPr lang="en-US" sz="1200" dirty="0"/>
              <a:t>Recommended web sites for additional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https://www.managementyogi.com/2015/09/PMP-or-RMP-Exam-Influence-Diagram-in-Risk-Management.htmlt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https://pmiuk.co.uk/influence-diagrams-a-comprehensive-guide-to-improve-project-management/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92196E-52DF-9707-6C7C-28EB136B10A4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2025 Dan Zwillinger. All rights reserved.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525</Words>
  <Application>Microsoft Office PowerPoint</Application>
  <PresentationFormat>On-screen Show (4:3)</PresentationFormat>
  <Paragraphs>63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2022-06-18T02:53:21Z</dcterms:created>
  <dcterms:modified xsi:type="dcterms:W3CDTF">2025-06-08T01:17:23Z</dcterms:modified>
</cp:coreProperties>
</file>