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889" r:id="rId2"/>
    <p:sldId id="1891" r:id="rId3"/>
    <p:sldId id="1268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FF0000"/>
    <a:srgbClr val="CCFFCC"/>
    <a:srgbClr val="CCECFF"/>
    <a:srgbClr val="FFFFCC"/>
    <a:srgbClr val="CCFFFF"/>
    <a:srgbClr val="00FFFF"/>
    <a:srgbClr val="0099FF"/>
    <a:srgbClr val="CC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899" autoAdjust="0"/>
    <p:restoredTop sz="94692" autoAdjust="0"/>
  </p:normalViewPr>
  <p:slideViewPr>
    <p:cSldViewPr>
      <p:cViewPr varScale="1">
        <p:scale>
          <a:sx n="84" d="100"/>
          <a:sy n="84" d="100"/>
        </p:scale>
        <p:origin x="23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058" y="78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843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53" y="4560570"/>
            <a:ext cx="5851496" cy="4320540"/>
          </a:xfrm>
          <a:prstGeom prst="rect">
            <a:avLst/>
          </a:prstGeom>
        </p:spPr>
        <p:txBody>
          <a:bodyPr vert="horz" lIns="95079" tIns="47540" rIns="95079" bIns="475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843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4121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4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72C1694-0957-E69D-1A14-948F01E3C65A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7B81529-7497-FCFD-811E-4C7EC3267C89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854854-E4EA-1FE3-517F-8A14ED1204A9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045BFC-BFA8-EEF6-F005-1063A31172BB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89E52B-4F6D-8911-F2D7-5B8B42041E0D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1" r:id="rId2"/>
    <p:sldLayoutId id="2147483662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3890255" y="1878013"/>
            <a:ext cx="5088645" cy="829833"/>
          </a:xfrm>
          <a:prstGeom prst="triangle">
            <a:avLst>
              <a:gd name="adj" fmla="val 3398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25645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b="1" dirty="0"/>
              <a:t>Individual Development Plan (IDP)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3920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encourage employee growth?</a:t>
            </a: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255" y="2699305"/>
            <a:ext cx="5120640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Create a company-wide IDP template</a:t>
            </a:r>
            <a:endParaRPr lang="en-US" sz="1600" dirty="0"/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Obtain needed employee information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1600" dirty="0"/>
              <a:t>Manager gives </a:t>
            </a:r>
            <a:r>
              <a:rPr lang="en-US" sz="1600" dirty="0">
                <a:latin typeface="Arial" charset="0"/>
              </a:rPr>
              <a:t>employee</a:t>
            </a:r>
            <a:r>
              <a:rPr lang="en-US" sz="1600" dirty="0"/>
              <a:t> the manager’s IDP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1600" dirty="0"/>
              <a:t>E</a:t>
            </a:r>
            <a:r>
              <a:rPr lang="en-US" sz="1600" dirty="0">
                <a:latin typeface="Arial" charset="0"/>
              </a:rPr>
              <a:t>mployee captures relevant information (perhaps via a questionnaire)</a:t>
            </a:r>
          </a:p>
          <a:p>
            <a:pPr marL="228600" indent="-228600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Create employee IDP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1600" dirty="0">
                <a:latin typeface="Arial" charset="0"/>
              </a:rPr>
              <a:t>Manager and employee meet (maybe 1 hour)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1600" dirty="0"/>
              <a:t>They r</a:t>
            </a:r>
            <a:r>
              <a:rPr lang="en-US" sz="1600" dirty="0">
                <a:latin typeface="Arial" charset="0"/>
              </a:rPr>
              <a:t>eview: questionnaire information and recent performance reviews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1600" dirty="0"/>
              <a:t>They discuss: goals, passions, and skills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lphaUcPeriod"/>
              <a:defRPr/>
            </a:pPr>
            <a:r>
              <a:rPr lang="en-US" sz="1600" dirty="0"/>
              <a:t>They document an individualized employee IDP (leveraging questionnaire info) </a:t>
            </a:r>
            <a:endParaRPr lang="en-US" sz="1600" dirty="0">
              <a:latin typeface="Arial" charset="0"/>
            </a:endParaRP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1017161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sz="2000" b="1" dirty="0"/>
          </a:p>
          <a:p>
            <a:pPr algn="ctr"/>
            <a:r>
              <a:rPr lang="en-US" altLang="en-US" sz="2000" b="1" dirty="0"/>
              <a:t>IDP Process</a:t>
            </a:r>
          </a:p>
          <a:p>
            <a:pPr algn="ctr"/>
            <a:endParaRPr lang="en-US" altLang="en-US" sz="2000" b="1" dirty="0"/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00949" y="2081249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8840" y="1346161"/>
            <a:ext cx="184750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People-oriented  manager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Sharing employee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2875" y="2079980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3828" y="1341316"/>
            <a:ext cx="15509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/>
            <a:r>
              <a:rPr lang="en-US" altLang="en-US" sz="1400" dirty="0">
                <a:solidFill>
                  <a:srgbClr val="0070C0"/>
                </a:solidFill>
              </a:rPr>
              <a:t>Employee direction and action plan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291840" cy="3293209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/>
              <a:t>An </a:t>
            </a:r>
            <a:r>
              <a:rPr lang="en-US" sz="1600" dirty="0">
                <a:solidFill>
                  <a:srgbClr val="0070C0"/>
                </a:solidFill>
              </a:rPr>
              <a:t>individual development plan (IDP) </a:t>
            </a:r>
            <a:r>
              <a:rPr lang="en-US" sz="1600" b="0" dirty="0"/>
              <a:t>helps employees improve their job performance and achieve their career goals.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/>
              <a:t>A company’s</a:t>
            </a:r>
            <a:r>
              <a:rPr lang="en-US" sz="1600" b="0" dirty="0">
                <a:latin typeface="Arial" charset="0"/>
              </a:rPr>
              <a:t> tailored IDP template </a:t>
            </a:r>
            <a:r>
              <a:rPr lang="en-US" sz="1600" b="0" dirty="0"/>
              <a:t>includes: 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/>
              <a:t>Professional goals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/>
              <a:t>Strengths and talents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New skills to be obtained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How performance will be enhanced 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An action plan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…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2858E0-EAA6-9077-0B4D-9557936052A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26" t="16721"/>
          <a:stretch/>
        </p:blipFill>
        <p:spPr>
          <a:xfrm>
            <a:off x="2088790" y="4825395"/>
            <a:ext cx="1346106" cy="152407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6135CE6-0D16-BF41-F0D9-79F02B7147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6359" y="4878718"/>
            <a:ext cx="1444752" cy="1417424"/>
          </a:xfrm>
          <a:prstGeom prst="rect">
            <a:avLst/>
          </a:prstGeom>
        </p:spPr>
      </p:pic>
      <p:sp>
        <p:nvSpPr>
          <p:cNvPr id="6" name="Text Box 44">
            <a:extLst>
              <a:ext uri="{FF2B5EF4-FFF2-40B4-BE49-F238E27FC236}">
                <a16:creationId xmlns:a16="http://schemas.microsoft.com/office/drawing/2014/main" id="{C096E8C8-E449-A3D5-8D31-4D6A487AB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6292" y="28575"/>
            <a:ext cx="1055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Difficulty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CB9738-61C1-DAAA-18F5-C4D4D794E1FA}"/>
              </a:ext>
            </a:extLst>
          </p:cNvPr>
          <p:cNvSpPr txBox="1"/>
          <p:nvPr/>
        </p:nvSpPr>
        <p:spPr>
          <a:xfrm>
            <a:off x="7472765" y="357693"/>
            <a:ext cx="1387053" cy="523220"/>
          </a:xfrm>
          <a:prstGeom prst="rect">
            <a:avLst/>
          </a:prstGeom>
          <a:solidFill>
            <a:srgbClr val="BADDE1"/>
          </a:solidFill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1400" dirty="0"/>
              <a:t>Some training required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AFC9DE0-20F5-6B86-B393-668E6BEB7FF2}"/>
              </a:ext>
            </a:extLst>
          </p:cNvPr>
          <p:cNvSpPr txBox="1"/>
          <p:nvPr/>
        </p:nvSpPr>
        <p:spPr>
          <a:xfrm>
            <a:off x="3890255" y="5926810"/>
            <a:ext cx="33700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latin typeface="Arial" panose="020B0604020202020204" pitchFamily="34" charset="0"/>
                <a:cs typeface="Arial" panose="020B0604020202020204" pitchFamily="34" charset="0"/>
              </a:rPr>
              <a:t>https://www.freepik.com/free-vector/businessman-businesswoman-talking-office_5712994.htm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/>
              <a:t>https://commons.wikimedia.org/wiki/File:Cartoon_Man_Arriving_At_A_Career_Crossroad.svg</a:t>
            </a:r>
          </a:p>
        </p:txBody>
      </p:sp>
    </p:spTree>
    <p:extLst>
      <p:ext uri="{BB962C8B-B14F-4D97-AF65-F5344CB8AC3E}">
        <p14:creationId xmlns:p14="http://schemas.microsoft.com/office/powerpoint/2010/main" val="287263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800" b="1" dirty="0"/>
              <a:t>IDP</a:t>
            </a:r>
            <a:r>
              <a:rPr lang="en-US" altLang="en-US" sz="2800" b="1" dirty="0"/>
              <a:t> – Example – Web Designer Advancement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E0898-6F33-1E18-5AB3-6EEEA5B2C7BE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B64F05-1F6A-FD5E-1E67-DD8F10EF5048}"/>
              </a:ext>
            </a:extLst>
          </p:cNvPr>
          <p:cNvSpPr txBox="1"/>
          <p:nvPr/>
        </p:nvSpPr>
        <p:spPr>
          <a:xfrm>
            <a:off x="156879" y="627784"/>
            <a:ext cx="8634625" cy="326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Here’s a completed IDP for a Web Designer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1D4E71-3EFB-8447-C483-7674DADE79CA}"/>
              </a:ext>
            </a:extLst>
          </p:cNvPr>
          <p:cNvSpPr txBox="1"/>
          <p:nvPr/>
        </p:nvSpPr>
        <p:spPr>
          <a:xfrm>
            <a:off x="257175" y="3275013"/>
            <a:ext cx="3162300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Arial" charset="0"/>
              </a:rPr>
              <a:t>Ariel 16 </a:t>
            </a:r>
            <a:r>
              <a:rPr lang="en-US" sz="1600" dirty="0" err="1">
                <a:latin typeface="Arial" charset="0"/>
              </a:rPr>
              <a:t>pt</a:t>
            </a:r>
            <a:endParaRPr lang="en-US" sz="1600" dirty="0">
              <a:latin typeface="Arial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82C7056-211D-C5B7-C610-D2613364D0BA}"/>
              </a:ext>
            </a:extLst>
          </p:cNvPr>
          <p:cNvSpPr txBox="1"/>
          <p:nvPr/>
        </p:nvSpPr>
        <p:spPr>
          <a:xfrm>
            <a:off x="1039668" y="5446653"/>
            <a:ext cx="95891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000" dirty="0">
                <a:latin typeface="Arial" charset="0"/>
              </a:rPr>
              <a:t>Figure credits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000" dirty="0">
                <a:latin typeface="Arial" charset="0"/>
              </a:rPr>
              <a:t>Ariel 10 </a:t>
            </a:r>
            <a:r>
              <a:rPr lang="en-US" sz="1000" dirty="0" err="1">
                <a:latin typeface="Arial" charset="0"/>
              </a:rPr>
              <a:t>pt</a:t>
            </a:r>
            <a:endParaRPr lang="en-US" sz="1000" dirty="0">
              <a:latin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85BA10-CABC-080E-46C3-E79C05D37506}"/>
              </a:ext>
            </a:extLst>
          </p:cNvPr>
          <p:cNvSpPr txBox="1"/>
          <p:nvPr/>
        </p:nvSpPr>
        <p:spPr>
          <a:xfrm>
            <a:off x="227935" y="930935"/>
            <a:ext cx="8568614" cy="56865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Employee name: </a:t>
            </a:r>
            <a:r>
              <a:rPr lang="en-US" sz="1600" dirty="0">
                <a:solidFill>
                  <a:srgbClr val="0070C0"/>
                </a:solidFill>
              </a:rPr>
              <a:t>Pat Smith                                    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Date: </a:t>
            </a:r>
            <a:r>
              <a:rPr lang="en-US" sz="1600" dirty="0">
                <a:solidFill>
                  <a:srgbClr val="0070C0"/>
                </a:solidFill>
              </a:rPr>
              <a:t>10/15/20XX</a:t>
            </a:r>
          </a:p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Position, title: </a:t>
            </a:r>
            <a:r>
              <a:rPr lang="en-US" sz="1600" dirty="0">
                <a:solidFill>
                  <a:srgbClr val="0070C0"/>
                </a:solidFill>
              </a:rPr>
              <a:t>Artist level 3, web designer              </a:t>
            </a:r>
            <a:r>
              <a:rPr lang="en-US" sz="1400" dirty="0">
                <a:solidFill>
                  <a:srgbClr val="0070C0"/>
                </a:solidFill>
              </a:rPr>
              <a:t> 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Function: </a:t>
            </a:r>
            <a:r>
              <a:rPr lang="en-US" sz="1600" dirty="0">
                <a:solidFill>
                  <a:srgbClr val="0070C0"/>
                </a:solidFill>
              </a:rPr>
              <a:t>maintain/update web site design</a:t>
            </a:r>
          </a:p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What drives me: </a:t>
            </a:r>
            <a:r>
              <a:rPr lang="en-US" sz="1600" dirty="0">
                <a:solidFill>
                  <a:srgbClr val="0070C0"/>
                </a:solidFill>
              </a:rPr>
              <a:t>(1) Clarity of communication (2) Every piece I create should be a work of art</a:t>
            </a:r>
          </a:p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What I dislike: </a:t>
            </a:r>
            <a:r>
              <a:rPr lang="en-US" sz="1600" dirty="0">
                <a:solidFill>
                  <a:srgbClr val="0070C0"/>
                </a:solidFill>
              </a:rPr>
              <a:t>“Cookie cutter” approaches, use of the color purple</a:t>
            </a:r>
          </a:p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My skills:  </a:t>
            </a:r>
            <a:r>
              <a:rPr lang="en-US" sz="1600" dirty="0">
                <a:solidFill>
                  <a:srgbClr val="0070C0"/>
                </a:solidFill>
              </a:rPr>
              <a:t>&lt;long list of items&gt;</a:t>
            </a:r>
          </a:p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My professional goals and aspirations</a:t>
            </a:r>
          </a:p>
          <a:p>
            <a:pPr lvl="1">
              <a:lnSpc>
                <a:spcPct val="95000"/>
              </a:lnSpc>
              <a:buClr>
                <a:schemeClr val="accent1"/>
              </a:buClr>
            </a:pPr>
            <a:r>
              <a:rPr lang="en-US" sz="1600" b="1" dirty="0">
                <a:solidFill>
                  <a:srgbClr val="0070C0"/>
                </a:solidFill>
              </a:rPr>
              <a:t>Internal</a:t>
            </a:r>
          </a:p>
          <a:p>
            <a:pPr lvl="2"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rgbClr val="0070C0"/>
                </a:solidFill>
              </a:rPr>
              <a:t>Mature my video creation skills, become leader in the field</a:t>
            </a:r>
          </a:p>
          <a:p>
            <a:pPr lvl="2"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rgbClr val="0070C0"/>
                </a:solidFill>
              </a:rPr>
              <a:t>Manage design of all print materials</a:t>
            </a:r>
          </a:p>
          <a:p>
            <a:pPr lvl="1">
              <a:lnSpc>
                <a:spcPct val="95000"/>
              </a:lnSpc>
              <a:buClr>
                <a:schemeClr val="accent1"/>
              </a:buClr>
            </a:pPr>
            <a:r>
              <a:rPr lang="en-US" sz="1600" b="1" dirty="0">
                <a:solidFill>
                  <a:srgbClr val="0070C0"/>
                </a:solidFill>
              </a:rPr>
              <a:t>External</a:t>
            </a:r>
          </a:p>
          <a:p>
            <a:pPr lvl="2"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rgbClr val="0070C0"/>
                </a:solidFill>
              </a:rPr>
              <a:t>Obtain peer recognition for my artistic business outreach</a:t>
            </a:r>
          </a:p>
          <a:p>
            <a:pPr lvl="2"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rgbClr val="0070C0"/>
                </a:solidFill>
              </a:rPr>
              <a:t>Win juried shows of my large stone carvings (&gt; 20 kg)</a:t>
            </a:r>
          </a:p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What I do</a:t>
            </a:r>
          </a:p>
          <a:p>
            <a:pPr marL="742950" lvl="1" indent="-2857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Never give up, always exceed expectations</a:t>
            </a:r>
          </a:p>
          <a:p>
            <a:pPr marL="742950" lvl="1" indent="-2857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Work products are universally admired</a:t>
            </a:r>
          </a:p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What I could do (development opportunities)</a:t>
            </a:r>
          </a:p>
          <a:p>
            <a:pPr marL="742950" lvl="1" indent="-2857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Influence the communication goals to which I now respond</a:t>
            </a:r>
          </a:p>
          <a:p>
            <a:pPr marL="742950" lvl="1" indent="-2857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Have more latitude in how I create solutions</a:t>
            </a:r>
            <a:endParaRPr lang="en-US" sz="16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Action plan (specific steps/tasks to achieve goals)</a:t>
            </a:r>
          </a:p>
          <a:p>
            <a:pPr lvl="1">
              <a:lnSpc>
                <a:spcPct val="95000"/>
              </a:lnSpc>
              <a:buClr>
                <a:schemeClr val="accent1"/>
              </a:buClr>
            </a:pPr>
            <a:r>
              <a:rPr lang="en-US" sz="1600" b="1" dirty="0">
                <a:solidFill>
                  <a:srgbClr val="0070C0"/>
                </a:solidFill>
              </a:rPr>
              <a:t>Short term (next 3 months)</a:t>
            </a:r>
          </a:p>
          <a:p>
            <a:pPr lvl="1">
              <a:lnSpc>
                <a:spcPct val="95000"/>
              </a:lnSpc>
              <a:buClr>
                <a:schemeClr val="accent1"/>
              </a:buClr>
            </a:pPr>
            <a:r>
              <a:rPr lang="en-US" sz="1600" b="1" dirty="0">
                <a:solidFill>
                  <a:srgbClr val="0070C0"/>
                </a:solidFill>
              </a:rPr>
              <a:t>	</a:t>
            </a:r>
            <a:r>
              <a:rPr lang="en-US" sz="1600" dirty="0">
                <a:solidFill>
                  <a:srgbClr val="0070C0"/>
                </a:solidFill>
              </a:rPr>
              <a:t>Practice creating video product solutions, at least 2 designs per project</a:t>
            </a:r>
          </a:p>
          <a:p>
            <a:pPr lvl="1"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rgbClr val="0070C0"/>
                </a:solidFill>
              </a:rPr>
              <a:t>	Attend and observe bi-weekly business outreach discussions</a:t>
            </a:r>
          </a:p>
          <a:p>
            <a:pPr lvl="1">
              <a:lnSpc>
                <a:spcPct val="95000"/>
              </a:lnSpc>
              <a:buClr>
                <a:schemeClr val="accent1"/>
              </a:buClr>
            </a:pPr>
            <a:r>
              <a:rPr lang="en-US" sz="1600" b="1" dirty="0">
                <a:solidFill>
                  <a:srgbClr val="0070C0"/>
                </a:solidFill>
              </a:rPr>
              <a:t>Long term (within 1 year)</a:t>
            </a:r>
            <a:r>
              <a:rPr lang="en-US" sz="1600" dirty="0">
                <a:solidFill>
                  <a:srgbClr val="0070C0"/>
                </a:solidFill>
              </a:rPr>
              <a:t>: </a:t>
            </a:r>
          </a:p>
          <a:p>
            <a:pPr lvl="1">
              <a:lnSpc>
                <a:spcPct val="95000"/>
              </a:lnSpc>
              <a:buClr>
                <a:schemeClr val="accent1"/>
              </a:buClr>
            </a:pPr>
            <a:r>
              <a:rPr lang="en-US" sz="1600" dirty="0">
                <a:solidFill>
                  <a:srgbClr val="0070C0"/>
                </a:solidFill>
              </a:rPr>
              <a:t>	Learn the business’ needs and contribute to business outreach discussions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Name – Arial 28 </a:t>
            </a:r>
            <a:r>
              <a:rPr lang="en-US" altLang="en-US" sz="2800" b="1" dirty="0" err="1"/>
              <a:t>pt</a:t>
            </a:r>
            <a:r>
              <a:rPr lang="en-US" altLang="en-US" sz="2800" b="1" dirty="0">
                <a:solidFill>
                  <a:srgbClr val="000000"/>
                </a:solidFill>
              </a:rPr>
              <a:t> 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Everyone in an organization should have an IDP, including satisfactory and high-performing employees. 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It is crucial that an employee’s manager help create the IDP; this ensures both business alignment and </a:t>
            </a: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management support.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An IDP can change from year to year.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An IDP is forward-looking, it is not a backwards-looking performance review.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An IDP should focus on a few developmental activities. They should be challenging, but not  but not  impossible to complete.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</a:rPr>
              <a:t>Some companies use “personal development plan“ and not “individual development plan.”</a:t>
            </a:r>
            <a:endParaRPr lang="en-US" sz="14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main difference between the IDP and a “gap analysis” (see the 6in6 presentation) is that an IDP is more short term and is created with a manager.</a:t>
            </a:r>
            <a:endParaRPr lang="en-US" sz="1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Action plans in an IDP should always be achievable.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An action plan may include: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/>
              <a:t>Apprentice work in a new area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/>
              <a:t>Rotational assignments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/>
              <a:t>Shadow assignments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/>
              <a:t>Leadership interviews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/>
              <a:t>In-class or on-line training or self study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2023 Dan Zwillinger. All rights reserved.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17E6A7-E79B-C312-7137-BB7528728E0C}"/>
              </a:ext>
            </a:extLst>
          </p:cNvPr>
          <p:cNvSpPr txBox="1"/>
          <p:nvPr/>
        </p:nvSpPr>
        <p:spPr>
          <a:xfrm>
            <a:off x="4762500" y="5464126"/>
            <a:ext cx="4114800" cy="115416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latin typeface="Arial" charset="0"/>
              </a:rPr>
              <a:t>Recommended web sites for more information</a:t>
            </a:r>
          </a:p>
          <a:p>
            <a:pPr marL="171450" indent="-1714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200" i="1" dirty="0"/>
              <a:t>The Individual Development Plan (IDP) Process </a:t>
            </a:r>
            <a:r>
              <a:rPr lang="en-US" sz="1200" dirty="0"/>
              <a:t>https://www.nrc.gov/docs/ML0904/ML090490452.pdf</a:t>
            </a:r>
          </a:p>
          <a:p>
            <a:pPr marL="171450" indent="-171450">
              <a:lnSpc>
                <a:spcPct val="95000"/>
              </a:lnSpc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1200" i="1" dirty="0"/>
              <a:t>Individual Development Plan (With Template and Example) </a:t>
            </a:r>
            <a:r>
              <a:rPr lang="en-US" sz="1200" dirty="0"/>
              <a:t>https://www.indeed.com/hire/c/info/individual-development-plan-examples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680</Words>
  <Application>Microsoft Office PowerPoint</Application>
  <PresentationFormat>On-screen Show (4:3)</PresentationFormat>
  <Paragraphs>84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2022-06-18T02:53:21Z</dcterms:created>
  <dcterms:modified xsi:type="dcterms:W3CDTF">2023-11-10T20:44:11Z</dcterms:modified>
</cp:coreProperties>
</file>