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5" r:id="rId2"/>
    <p:sldId id="1284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CCFFCC"/>
    <a:srgbClr val="CCECFF"/>
    <a:srgbClr val="FF0000"/>
    <a:srgbClr val="FFFFCC"/>
    <a:srgbClr val="CCFFFF"/>
    <a:srgbClr val="00FFFF"/>
    <a:srgbClr val="0099FF"/>
    <a:srgbClr val="CC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9" autoAdjust="0"/>
    <p:restoredTop sz="95087" autoAdjust="0"/>
  </p:normalViewPr>
  <p:slideViewPr>
    <p:cSldViewPr>
      <p:cViewPr varScale="1">
        <p:scale>
          <a:sx n="85" d="100"/>
          <a:sy n="85" d="100"/>
        </p:scale>
        <p:origin x="50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32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60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325751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Hoshin Planning          (h</a:t>
            </a:r>
            <a:r>
              <a:rPr lang="en-US" altLang="en-US" sz="2800" b="1" dirty="0">
                <a:solidFill>
                  <a:schemeClr val="tx2"/>
                </a:solidFill>
              </a:rPr>
              <a:t>oshin </a:t>
            </a:r>
            <a:r>
              <a:rPr lang="en-US" altLang="en-US" sz="2800" b="1" dirty="0" err="1">
                <a:solidFill>
                  <a:schemeClr val="tx2"/>
                </a:solidFill>
              </a:rPr>
              <a:t>kanri</a:t>
            </a:r>
            <a:r>
              <a:rPr lang="en-US" altLang="en-US" sz="2800" b="1" dirty="0">
                <a:solidFill>
                  <a:schemeClr val="tx2"/>
                </a:solidFill>
              </a:rPr>
              <a:t>)</a:t>
            </a:r>
            <a:endParaRPr lang="en-US" sz="2800" b="1" dirty="0"/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5009072" y="142859"/>
            <a:ext cx="245825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align employees with corporate goals?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4683834" y="8811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542D0BE3-CA96-4D05-A9B0-A4C6B4EA9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746" y="1371600"/>
            <a:ext cx="3298032" cy="22860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b="1" dirty="0">
                <a:solidFill>
                  <a:srgbClr val="0070C0"/>
                </a:solidFill>
              </a:rPr>
              <a:t>Hoshin Planning </a:t>
            </a:r>
            <a:r>
              <a:rPr lang="en-US" sz="1600" dirty="0"/>
              <a:t>creates corporate goals, disseminates them to all, and creates plans to achieve them.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err="1">
                <a:solidFill>
                  <a:srgbClr val="0070C0"/>
                </a:solidFill>
              </a:rPr>
              <a:t>Catchball</a:t>
            </a:r>
            <a:r>
              <a:rPr lang="en-US" sz="1600" dirty="0">
                <a:effectLst/>
              </a:rPr>
              <a:t> is a part of </a:t>
            </a:r>
            <a:r>
              <a:rPr lang="en-US" altLang="en-US" sz="1600" dirty="0">
                <a:solidFill>
                  <a:schemeClr val="tx2"/>
                </a:solidFill>
              </a:rPr>
              <a:t>Hoshin Planning </a:t>
            </a:r>
            <a:r>
              <a:rPr lang="en-US" sz="1600" dirty="0">
                <a:effectLst/>
              </a:rPr>
              <a:t>in which ideas are passed between levels of an organization's hierarchy for feedback and action planning.</a:t>
            </a:r>
            <a:endParaRPr lang="en-US" sz="1600" dirty="0"/>
          </a:p>
          <a:p>
            <a:pPr>
              <a:spcBef>
                <a:spcPts val="0"/>
              </a:spcBef>
            </a:pPr>
            <a:endParaRPr lang="en-US" altLang="en-US" sz="1600" kern="0" dirty="0"/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1B1D788B-1608-461E-B43D-70DBF9CBB495}"/>
              </a:ext>
            </a:extLst>
          </p:cNvPr>
          <p:cNvSpPr/>
          <p:nvPr/>
        </p:nvSpPr>
        <p:spPr>
          <a:xfrm>
            <a:off x="4444717" y="2095592"/>
            <a:ext cx="4249434" cy="436783"/>
          </a:xfrm>
          <a:prstGeom prst="triangle">
            <a:avLst>
              <a:gd name="adj" fmla="val 51162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 Box 20">
            <a:extLst>
              <a:ext uri="{FF2B5EF4-FFF2-40B4-BE49-F238E27FC236}">
                <a16:creationId xmlns:a16="http://schemas.microsoft.com/office/drawing/2014/main" id="{6BA42D76-7BA6-4764-8E85-E37D92C07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4717" y="2502987"/>
            <a:ext cx="4389120" cy="246221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Create a 10-year vision.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Build 3 to 5-year stretch goals, no more than 5.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Create yearly objectives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Use </a:t>
            </a:r>
            <a:r>
              <a:rPr lang="en-US" sz="1400" dirty="0" err="1"/>
              <a:t>catchball</a:t>
            </a:r>
            <a:r>
              <a:rPr lang="en-US" sz="1400" dirty="0"/>
              <a:t> process to determine how to achieve the yearly objectives (e.g., determine resource demands) and create metrics. Communicate info to teams for execution.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Methodically execute the yearly objectives.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At appropriate intervals, review if the yearly objectives are being met and update as needed.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Analyze &amp; update objectives for the next year.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BA2F058-B167-4D23-B84B-D4F42017800C}"/>
              </a:ext>
            </a:extLst>
          </p:cNvPr>
          <p:cNvSpPr txBox="1"/>
          <p:nvPr/>
        </p:nvSpPr>
        <p:spPr>
          <a:xfrm>
            <a:off x="5753368" y="1371600"/>
            <a:ext cx="1752063" cy="92333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US" sz="1800" b="1" dirty="0">
                <a:solidFill>
                  <a:schemeClr val="tx2"/>
                </a:solidFill>
              </a:rPr>
              <a:t>Hoshin</a:t>
            </a:r>
            <a:endParaRPr lang="en-US" sz="1800" b="1" dirty="0"/>
          </a:p>
          <a:p>
            <a:pPr algn="ctr"/>
            <a:r>
              <a:rPr lang="en-US" b="1" dirty="0"/>
              <a:t>Planning</a:t>
            </a:r>
          </a:p>
          <a:p>
            <a:pPr algn="ctr"/>
            <a:endParaRPr lang="en-US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B593755-EBE0-4C98-851F-58A922E59B40}"/>
              </a:ext>
            </a:extLst>
          </p:cNvPr>
          <p:cNvSpPr txBox="1"/>
          <p:nvPr/>
        </p:nvSpPr>
        <p:spPr>
          <a:xfrm>
            <a:off x="4297929" y="1465359"/>
            <a:ext cx="14478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>
                <a:solidFill>
                  <a:srgbClr val="0070C0"/>
                </a:solidFill>
              </a:rPr>
              <a:t>Corporate goals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A370E8B-C37D-44BB-8EF9-DE34333888FC}"/>
              </a:ext>
            </a:extLst>
          </p:cNvPr>
          <p:cNvCxnSpPr>
            <a:cxnSpLocks/>
          </p:cNvCxnSpPr>
          <p:nvPr/>
        </p:nvCxnSpPr>
        <p:spPr>
          <a:xfrm>
            <a:off x="7520645" y="1690859"/>
            <a:ext cx="1077489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E4C67759-32FB-49D6-AD9F-3B3DBE4EA5B3}"/>
              </a:ext>
            </a:extLst>
          </p:cNvPr>
          <p:cNvSpPr txBox="1"/>
          <p:nvPr/>
        </p:nvSpPr>
        <p:spPr>
          <a:xfrm>
            <a:off x="7505430" y="1153189"/>
            <a:ext cx="1188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Engaged employees</a:t>
            </a:r>
          </a:p>
        </p:txBody>
      </p:sp>
      <p:sp>
        <p:nvSpPr>
          <p:cNvPr id="39" name="Text Box 44">
            <a:extLst>
              <a:ext uri="{FF2B5EF4-FFF2-40B4-BE49-F238E27FC236}">
                <a16:creationId xmlns:a16="http://schemas.microsoft.com/office/drawing/2014/main" id="{D634A8AA-6253-48D7-99B6-0F093B599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31" y="28979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17C119E-D091-4431-A537-18EC58056287}"/>
              </a:ext>
            </a:extLst>
          </p:cNvPr>
          <p:cNvSpPr txBox="1"/>
          <p:nvPr/>
        </p:nvSpPr>
        <p:spPr>
          <a:xfrm>
            <a:off x="7880330" y="357693"/>
            <a:ext cx="979488" cy="52322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Work with an SME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F68230F-2F37-487B-A568-3E8316C75C85}"/>
              </a:ext>
            </a:extLst>
          </p:cNvPr>
          <p:cNvSpPr txBox="1"/>
          <p:nvPr/>
        </p:nvSpPr>
        <p:spPr>
          <a:xfrm>
            <a:off x="4435618" y="5349250"/>
            <a:ext cx="4389120" cy="118872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 sz="1600"/>
            </a:lvl1pPr>
            <a:lvl2pPr marL="742950" lvl="1" indent="-285750">
              <a:buFont typeface="Arial" panose="020B0604020202020204" pitchFamily="34" charset="0"/>
              <a:buChar char="•"/>
              <a:defRPr sz="1600" b="1"/>
            </a:lvl2pPr>
          </a:lstStyle>
          <a:p>
            <a:pPr marL="0" indent="0">
              <a:buNone/>
            </a:pPr>
            <a:r>
              <a:rPr lang="en-US" sz="1400" b="1" dirty="0"/>
              <a:t>Benefits of Hoshin Planning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Creates a strategy for continuous improvement.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Aligns strategy with actions.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Hoshin </a:t>
            </a:r>
            <a:r>
              <a:rPr lang="en-US" sz="1400" dirty="0" err="1"/>
              <a:t>catchball</a:t>
            </a:r>
            <a:r>
              <a:rPr lang="en-US" sz="1400" dirty="0"/>
              <a:t> engages the entire organization.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Hoshin Planning provides structure &amp; uniformity.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DD712AB-2C3E-412B-9F1A-1D627302F5D9}"/>
              </a:ext>
            </a:extLst>
          </p:cNvPr>
          <p:cNvSpPr txBox="1"/>
          <p:nvPr/>
        </p:nvSpPr>
        <p:spPr>
          <a:xfrm>
            <a:off x="7505430" y="1696192"/>
            <a:ext cx="118872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Plans at many levels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1C66315-76A4-4E17-B0B2-5A118A1E2893}"/>
              </a:ext>
            </a:extLst>
          </p:cNvPr>
          <p:cNvCxnSpPr>
            <a:cxnSpLocks/>
          </p:cNvCxnSpPr>
          <p:nvPr/>
        </p:nvCxnSpPr>
        <p:spPr>
          <a:xfrm>
            <a:off x="7520645" y="2161635"/>
            <a:ext cx="1077489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A6126BA-721D-4965-8ABA-85093EECE730}"/>
              </a:ext>
            </a:extLst>
          </p:cNvPr>
          <p:cNvCxnSpPr>
            <a:cxnSpLocks/>
          </p:cNvCxnSpPr>
          <p:nvPr/>
        </p:nvCxnSpPr>
        <p:spPr>
          <a:xfrm>
            <a:off x="4675879" y="1776332"/>
            <a:ext cx="1077489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FF44FEB0-0141-4C88-B07F-3159890E763C}"/>
              </a:ext>
            </a:extLst>
          </p:cNvPr>
          <p:cNvSpPr txBox="1"/>
          <p:nvPr/>
        </p:nvSpPr>
        <p:spPr>
          <a:xfrm>
            <a:off x="4435618" y="1802111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>
                <a:solidFill>
                  <a:srgbClr val="0070C0"/>
                </a:solidFill>
              </a:rPr>
              <a:t>All employees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1E735E56-8FAF-4B96-8EC8-AC1A0E6BC24C}"/>
              </a:ext>
            </a:extLst>
          </p:cNvPr>
          <p:cNvCxnSpPr>
            <a:cxnSpLocks/>
          </p:cNvCxnSpPr>
          <p:nvPr/>
        </p:nvCxnSpPr>
        <p:spPr>
          <a:xfrm>
            <a:off x="4666092" y="2113084"/>
            <a:ext cx="1077489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>
            <a:extLst>
              <a:ext uri="{FF2B5EF4-FFF2-40B4-BE49-F238E27FC236}">
                <a16:creationId xmlns:a16="http://schemas.microsoft.com/office/drawing/2014/main" id="{EB72AF53-EAD0-C2DA-23D6-B4ED19B3F3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294" y="3766681"/>
            <a:ext cx="3056484" cy="281518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C6971E7-5831-3A66-5AFE-BA80B85A3E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7" y="6609644"/>
            <a:ext cx="3194581" cy="24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113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E0F784B6-D00D-DF93-4AF9-8C9F6E8FC6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1775" y="1507058"/>
            <a:ext cx="3723024" cy="295628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032E74A6-D6FF-CEF8-A275-0323331A20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137" y="1395137"/>
            <a:ext cx="4305088" cy="2619499"/>
          </a:xfrm>
          <a:prstGeom prst="rect">
            <a:avLst/>
          </a:prstGeom>
        </p:spPr>
      </p:pic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0" y="601464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7" y="76200"/>
            <a:ext cx="86293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chemeClr val="tx2"/>
                </a:solidFill>
              </a:rPr>
              <a:t>Hoshin Planning</a:t>
            </a:r>
            <a:r>
              <a:rPr lang="en-US" sz="2800" b="1" dirty="0"/>
              <a:t> – Example – Improve Company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32EFEC-EEEF-454A-BA54-C54EBEE65397}"/>
              </a:ext>
            </a:extLst>
          </p:cNvPr>
          <p:cNvSpPr txBox="1"/>
          <p:nvPr/>
        </p:nvSpPr>
        <p:spPr>
          <a:xfrm>
            <a:off x="480705" y="722042"/>
            <a:ext cx="4305811" cy="307777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Corner grids show dependences between activities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C7960D9-9A69-4627-90DD-BD61D74D36DD}"/>
              </a:ext>
            </a:extLst>
          </p:cNvPr>
          <p:cNvSpPr/>
          <p:nvPr/>
        </p:nvSpPr>
        <p:spPr>
          <a:xfrm>
            <a:off x="347450" y="3275380"/>
            <a:ext cx="1005840" cy="731520"/>
          </a:xfrm>
          <a:prstGeom prst="rect">
            <a:avLst/>
          </a:prstGeom>
          <a:noFill/>
          <a:ln w="3810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5301885-B0E2-4A67-AA85-041B1421046E}"/>
              </a:ext>
            </a:extLst>
          </p:cNvPr>
          <p:cNvSpPr txBox="1"/>
          <p:nvPr/>
        </p:nvSpPr>
        <p:spPr>
          <a:xfrm>
            <a:off x="3692141" y="5324187"/>
            <a:ext cx="4668445" cy="9144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>
              <a:defRPr sz="1600"/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In “</a:t>
            </a:r>
            <a:r>
              <a:rPr lang="en-US" sz="1400" dirty="0" err="1"/>
              <a:t>catchball</a:t>
            </a:r>
            <a:r>
              <a:rPr lang="en-US" sz="1400" dirty="0"/>
              <a:t>” objectives are passed, like a ball, from top-level management to every organizational level.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Each level sends feedback and proposals up the management chain.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DDC9280B-6868-4353-AA88-A0007A972C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4354" y="664477"/>
            <a:ext cx="3723024" cy="725948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400" dirty="0"/>
              <a:t>A hoshin </a:t>
            </a:r>
            <a:r>
              <a:rPr lang="en-US" sz="1400" dirty="0" err="1"/>
              <a:t>kanri</a:t>
            </a:r>
            <a:r>
              <a:rPr lang="en-US" sz="1400" dirty="0"/>
              <a:t> </a:t>
            </a:r>
            <a:r>
              <a:rPr lang="en-US" sz="1400" b="1" dirty="0">
                <a:solidFill>
                  <a:srgbClr val="0070C0"/>
                </a:solidFill>
              </a:rPr>
              <a:t>x matrix</a:t>
            </a:r>
            <a:r>
              <a:rPr lang="en-US" sz="1400" dirty="0"/>
              <a:t>, also called a </a:t>
            </a:r>
            <a:r>
              <a:rPr lang="en-US" sz="1400" b="1" dirty="0">
                <a:solidFill>
                  <a:srgbClr val="0070C0"/>
                </a:solidFill>
              </a:rPr>
              <a:t>policy deployment</a:t>
            </a:r>
            <a:r>
              <a:rPr lang="en-US" sz="1400" dirty="0"/>
              <a:t> (pd) document, includes “what,” “how,” “who,” and “how much.”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E16DCF-5247-435A-9540-E6335D66FC29}"/>
              </a:ext>
            </a:extLst>
          </p:cNvPr>
          <p:cNvCxnSpPr>
            <a:cxnSpLocks/>
          </p:cNvCxnSpPr>
          <p:nvPr/>
        </p:nvCxnSpPr>
        <p:spPr>
          <a:xfrm flipV="1">
            <a:off x="1805" y="4342960"/>
            <a:ext cx="3703320" cy="77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>
            <a:extLst>
              <a:ext uri="{FF2B5EF4-FFF2-40B4-BE49-F238E27FC236}">
                <a16:creationId xmlns:a16="http://schemas.microsoft.com/office/drawing/2014/main" id="{2372C874-2CCA-470D-5A70-88EC312CF9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7537" y="4544428"/>
            <a:ext cx="3194604" cy="206888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31B6655-BE01-1A1C-681B-AB83D4873ACD}"/>
              </a:ext>
            </a:extLst>
          </p:cNvPr>
          <p:cNvSpPr txBox="1"/>
          <p:nvPr/>
        </p:nvSpPr>
        <p:spPr>
          <a:xfrm>
            <a:off x="587136" y="4342960"/>
            <a:ext cx="1951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>
                <a:solidFill>
                  <a:srgbClr val="0070C0"/>
                </a:solidFill>
              </a:rPr>
              <a:t>Catchball</a:t>
            </a:r>
            <a:r>
              <a:rPr lang="en-US" sz="1600" b="1" dirty="0">
                <a:solidFill>
                  <a:srgbClr val="0070C0"/>
                </a:solidFill>
              </a:rPr>
              <a:t> process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7AD2299-363D-44F4-CA0D-841BF21642CD}"/>
              </a:ext>
            </a:extLst>
          </p:cNvPr>
          <p:cNvSpPr/>
          <p:nvPr/>
        </p:nvSpPr>
        <p:spPr>
          <a:xfrm>
            <a:off x="335714" y="1412713"/>
            <a:ext cx="1005840" cy="731520"/>
          </a:xfrm>
          <a:prstGeom prst="rect">
            <a:avLst/>
          </a:prstGeom>
          <a:noFill/>
          <a:ln w="3810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9D5C387-248E-A3BE-9DF0-EC08832C9435}"/>
              </a:ext>
            </a:extLst>
          </p:cNvPr>
          <p:cNvSpPr/>
          <p:nvPr/>
        </p:nvSpPr>
        <p:spPr>
          <a:xfrm>
            <a:off x="2920585" y="1412713"/>
            <a:ext cx="946815" cy="731520"/>
          </a:xfrm>
          <a:prstGeom prst="rect">
            <a:avLst/>
          </a:prstGeom>
          <a:noFill/>
          <a:ln w="3810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2B3399F-C9DC-93EE-2324-DA9DDD6ADB24}"/>
              </a:ext>
            </a:extLst>
          </p:cNvPr>
          <p:cNvSpPr/>
          <p:nvPr/>
        </p:nvSpPr>
        <p:spPr>
          <a:xfrm>
            <a:off x="3885334" y="1412713"/>
            <a:ext cx="731520" cy="731520"/>
          </a:xfrm>
          <a:prstGeom prst="rect">
            <a:avLst/>
          </a:prstGeom>
          <a:noFill/>
          <a:ln w="3810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FD520AC7-D58C-8290-CEED-ABB53DFCFA6B}"/>
              </a:ext>
            </a:extLst>
          </p:cNvPr>
          <p:cNvCxnSpPr>
            <a:cxnSpLocks/>
            <a:stCxn id="33" idx="0"/>
            <a:endCxn id="6" idx="2"/>
          </p:cNvCxnSpPr>
          <p:nvPr/>
        </p:nvCxnSpPr>
        <p:spPr>
          <a:xfrm rot="16200000" flipV="1">
            <a:off x="2822355" y="841075"/>
            <a:ext cx="382894" cy="760382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5C56F8E5-1DEB-9A64-BC35-950B2845C80D}"/>
              </a:ext>
            </a:extLst>
          </p:cNvPr>
          <p:cNvCxnSpPr>
            <a:cxnSpLocks/>
            <a:stCxn id="32" idx="0"/>
            <a:endCxn id="6" idx="2"/>
          </p:cNvCxnSpPr>
          <p:nvPr/>
        </p:nvCxnSpPr>
        <p:spPr>
          <a:xfrm rot="5400000" flipH="1" flipV="1">
            <a:off x="1544675" y="323778"/>
            <a:ext cx="382894" cy="1794977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A2F7ED97-898A-7AE4-BDAD-10448EBCDB72}"/>
              </a:ext>
            </a:extLst>
          </p:cNvPr>
          <p:cNvSpPr txBox="1"/>
          <p:nvPr/>
        </p:nvSpPr>
        <p:spPr>
          <a:xfrm>
            <a:off x="1476586" y="2515041"/>
            <a:ext cx="14829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Generic x matrix layout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41203D-F813-3C73-4930-E45146433080}"/>
              </a:ext>
            </a:extLst>
          </p:cNvPr>
          <p:cNvSpPr txBox="1"/>
          <p:nvPr/>
        </p:nvSpPr>
        <p:spPr>
          <a:xfrm>
            <a:off x="2974044" y="3695965"/>
            <a:ext cx="1186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Start here</a:t>
            </a:r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D3A4A998-BA88-20E2-726B-371FD360736C}"/>
              </a:ext>
            </a:extLst>
          </p:cNvPr>
          <p:cNvSpPr/>
          <p:nvPr/>
        </p:nvSpPr>
        <p:spPr>
          <a:xfrm rot="10800000">
            <a:off x="3110307" y="3367633"/>
            <a:ext cx="946815" cy="345641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0BB966DD-091C-C611-2DF6-34CDD8F4FF15}"/>
              </a:ext>
            </a:extLst>
          </p:cNvPr>
          <p:cNvCxnSpPr>
            <a:cxnSpLocks/>
            <a:stCxn id="35" idx="0"/>
            <a:endCxn id="6" idx="2"/>
          </p:cNvCxnSpPr>
          <p:nvPr/>
        </p:nvCxnSpPr>
        <p:spPr>
          <a:xfrm rot="16200000" flipV="1">
            <a:off x="3250906" y="412524"/>
            <a:ext cx="382894" cy="1617483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A5FADC85-5905-2CA5-807F-7074A8DC6EF5}"/>
              </a:ext>
            </a:extLst>
          </p:cNvPr>
          <p:cNvCxnSpPr>
            <a:cxnSpLocks/>
            <a:stCxn id="24" idx="1"/>
            <a:endCxn id="6" idx="1"/>
          </p:cNvCxnSpPr>
          <p:nvPr/>
        </p:nvCxnSpPr>
        <p:spPr>
          <a:xfrm rot="10800000" flipH="1">
            <a:off x="347449" y="875932"/>
            <a:ext cx="133255" cy="2765209"/>
          </a:xfrm>
          <a:prstGeom prst="bentConnector3">
            <a:avLst>
              <a:gd name="adj1" fmla="val -171551"/>
            </a:avLst>
          </a:prstGeom>
          <a:noFill/>
          <a:ln w="1905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" name="Arrow: Right 7">
            <a:extLst>
              <a:ext uri="{FF2B5EF4-FFF2-40B4-BE49-F238E27FC236}">
                <a16:creationId xmlns:a16="http://schemas.microsoft.com/office/drawing/2014/main" id="{85E3D551-1B6A-15D6-2A90-33892BB3A357}"/>
              </a:ext>
            </a:extLst>
          </p:cNvPr>
          <p:cNvSpPr/>
          <p:nvPr/>
        </p:nvSpPr>
        <p:spPr>
          <a:xfrm rot="10800000">
            <a:off x="7737984" y="4111694"/>
            <a:ext cx="946815" cy="345641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5E57E96-0373-FD32-04D4-4022FB53B456}"/>
              </a:ext>
            </a:extLst>
          </p:cNvPr>
          <p:cNvCxnSpPr>
            <a:cxnSpLocks/>
          </p:cNvCxnSpPr>
          <p:nvPr/>
        </p:nvCxnSpPr>
        <p:spPr>
          <a:xfrm>
            <a:off x="3692141" y="4926795"/>
            <a:ext cx="54518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FD184DD-BA12-EB56-B82C-B0F04C005E91}"/>
              </a:ext>
            </a:extLst>
          </p:cNvPr>
          <p:cNvCxnSpPr>
            <a:cxnSpLocks/>
          </p:cNvCxnSpPr>
          <p:nvPr/>
        </p:nvCxnSpPr>
        <p:spPr>
          <a:xfrm>
            <a:off x="3692141" y="4342960"/>
            <a:ext cx="0" cy="5937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05B8350-01C8-6943-1CC6-E874AC729DDD}"/>
              </a:ext>
            </a:extLst>
          </p:cNvPr>
          <p:cNvSpPr txBox="1"/>
          <p:nvPr/>
        </p:nvSpPr>
        <p:spPr>
          <a:xfrm>
            <a:off x="0" y="6618357"/>
            <a:ext cx="31935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2022 -2023 Dan Zwillinger. All rights reserved.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DD255E-3414-7DC4-8C39-2594B0C682A3}"/>
              </a:ext>
            </a:extLst>
          </p:cNvPr>
          <p:cNvSpPr txBox="1"/>
          <p:nvPr/>
        </p:nvSpPr>
        <p:spPr>
          <a:xfrm>
            <a:off x="4956049" y="4496848"/>
            <a:ext cx="4052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Example: how to improve company </a:t>
            </a:r>
          </a:p>
        </p:txBody>
      </p:sp>
    </p:spTree>
    <p:extLst>
      <p:ext uri="{BB962C8B-B14F-4D97-AF65-F5344CB8AC3E}">
        <p14:creationId xmlns:p14="http://schemas.microsoft.com/office/powerpoint/2010/main" val="2824557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599" y="76200"/>
            <a:ext cx="8673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chemeClr val="tx2"/>
                </a:solidFill>
              </a:rPr>
              <a:t>Hoshin Planning</a:t>
            </a:r>
            <a:r>
              <a:rPr lang="en-US" sz="2800" b="1" dirty="0"/>
              <a:t> </a:t>
            </a:r>
            <a:r>
              <a:rPr lang="en-US" altLang="en-US" sz="2800" b="1">
                <a:solidFill>
                  <a:srgbClr val="000000"/>
                </a:solidFill>
              </a:rPr>
              <a:t>– Notes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Hoshin Planning is a Japanese concept and is translated as “policy management”,  “management compass,” “policy deployment” or “strategy deployment”. 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Hoshin Planning is not a planning tool. It is a communication tool which ensures alignment to top management, while allowing teams to determine solutions as needed.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Hoshin Planning tries to get all employees aligned on goals.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87180" y="1147310"/>
            <a:ext cx="4114800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The hoshin </a:t>
            </a:r>
            <a:r>
              <a:rPr lang="en-US" sz="1400" dirty="0" err="1"/>
              <a:t>kanri</a:t>
            </a:r>
            <a:r>
              <a:rPr lang="en-US" sz="1400"/>
              <a:t> x </a:t>
            </a:r>
            <a:r>
              <a:rPr lang="en-US" sz="1400" dirty="0"/>
              <a:t>matrix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is understandable by all employees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is a living document that is regularly updated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432E13-8695-AF8F-016F-23DBF387827A}"/>
              </a:ext>
            </a:extLst>
          </p:cNvPr>
          <p:cNvSpPr txBox="1"/>
          <p:nvPr/>
        </p:nvSpPr>
        <p:spPr>
          <a:xfrm>
            <a:off x="0" y="6618357"/>
            <a:ext cx="31935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2022 -2023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396</Words>
  <Application>Microsoft Office PowerPoint</Application>
  <PresentationFormat>On-screen Show (4:3)</PresentationFormat>
  <Paragraphs>48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2022-06-18T03:10:50Z</dcterms:created>
  <dcterms:modified xsi:type="dcterms:W3CDTF">2024-11-01T14:04:54Z</dcterms:modified>
</cp:coreProperties>
</file>