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128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FFCC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128" autoAdjust="0"/>
  </p:normalViewPr>
  <p:slideViewPr>
    <p:cSldViewPr>
      <p:cViewPr varScale="1">
        <p:scale>
          <a:sx n="85" d="100"/>
          <a:sy n="85" d="100"/>
        </p:scale>
        <p:origin x="93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32575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Hoshin Planning          (h</a:t>
            </a:r>
            <a:r>
              <a:rPr lang="en-US" altLang="en-US" sz="2800" b="1" dirty="0">
                <a:solidFill>
                  <a:schemeClr val="tx2"/>
                </a:solidFill>
              </a:rPr>
              <a:t>oshin </a:t>
            </a:r>
            <a:r>
              <a:rPr lang="en-US" altLang="en-US" sz="2800" b="1" dirty="0" err="1">
                <a:solidFill>
                  <a:schemeClr val="tx2"/>
                </a:solidFill>
              </a:rPr>
              <a:t>kanri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09072" y="142859"/>
            <a:ext cx="24582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align employees with corporate goals?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83834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298032" cy="2286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70C0"/>
                </a:solidFill>
              </a:rPr>
              <a:t>Hoshin Planning </a:t>
            </a:r>
            <a:r>
              <a:rPr lang="en-US" sz="1600" dirty="0"/>
              <a:t>creates corporate goals, disseminates them to all, and creates plans to achieve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rgbClr val="0070C0"/>
                </a:solidFill>
              </a:rPr>
              <a:t>Catchball</a:t>
            </a:r>
            <a:r>
              <a:rPr lang="en-US" sz="1600" dirty="0">
                <a:effectLst/>
              </a:rPr>
              <a:t> is a part of </a:t>
            </a:r>
            <a:r>
              <a:rPr lang="en-US" altLang="en-US" sz="1600" dirty="0">
                <a:solidFill>
                  <a:schemeClr val="tx2"/>
                </a:solidFill>
              </a:rPr>
              <a:t>Hoshin Planning </a:t>
            </a:r>
            <a:r>
              <a:rPr lang="en-US" sz="1600" dirty="0">
                <a:effectLst/>
              </a:rPr>
              <a:t>in which ideas are passed between levels of an organization's hierarchy for feedback and action planning.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altLang="en-US" sz="1600" kern="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444717" y="2095592"/>
            <a:ext cx="4249434" cy="436783"/>
          </a:xfrm>
          <a:prstGeom prst="triangle">
            <a:avLst>
              <a:gd name="adj" fmla="val 5116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17" y="2502987"/>
            <a:ext cx="438912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a 10-year vision.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Build 3 to 5-year stretch goals, no more than 5.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Create yearly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</a:t>
            </a:r>
            <a:r>
              <a:rPr lang="en-US" sz="1400" dirty="0" err="1"/>
              <a:t>catchball</a:t>
            </a:r>
            <a:r>
              <a:rPr lang="en-US" sz="1400" dirty="0"/>
              <a:t> process to determine how to achieve the yearly objectives (e.g., determine resource demands) and create metrics. Communicate info to teams for execution.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Methodically execute the yearly objectives.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At appropriate intervals, review if the yearly objectives are being met and update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Analyze &amp; update objectives for the next year.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71600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800" b="1" dirty="0">
                <a:solidFill>
                  <a:schemeClr val="tx2"/>
                </a:solidFill>
              </a:rPr>
              <a:t>Hoshin</a:t>
            </a:r>
            <a:endParaRPr lang="en-US" sz="1800" b="1" dirty="0"/>
          </a:p>
          <a:p>
            <a:pPr algn="ctr"/>
            <a:r>
              <a:rPr lang="en-US" b="1" dirty="0"/>
              <a:t>Planning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297929" y="1465359"/>
            <a:ext cx="144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Corporate goals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0645" y="1690859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430" y="1153189"/>
            <a:ext cx="118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Engaged employees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68230F-2F37-487B-A568-3E8316C75C85}"/>
              </a:ext>
            </a:extLst>
          </p:cNvPr>
          <p:cNvSpPr txBox="1"/>
          <p:nvPr/>
        </p:nvSpPr>
        <p:spPr>
          <a:xfrm>
            <a:off x="4435618" y="5349250"/>
            <a:ext cx="4389120" cy="1188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 marL="742950" lvl="1" indent="-285750">
              <a:buFont typeface="Arial" panose="020B0604020202020204" pitchFamily="34" charset="0"/>
              <a:buChar char="•"/>
              <a:defRPr sz="1600" b="1"/>
            </a:lvl2pPr>
          </a:lstStyle>
          <a:p>
            <a:pPr marL="0" indent="0">
              <a:buNone/>
            </a:pPr>
            <a:r>
              <a:rPr lang="en-US" sz="1400" b="1" dirty="0"/>
              <a:t>Benefits of Hoshin Planning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Creates a strategy for continuous improvement.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Aligns strategy with actions.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Hoshin </a:t>
            </a:r>
            <a:r>
              <a:rPr lang="en-US" sz="1400" dirty="0" err="1"/>
              <a:t>catchball</a:t>
            </a:r>
            <a:r>
              <a:rPr lang="en-US" sz="1400" dirty="0"/>
              <a:t> engages the entire organization.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Hoshin Planning provides structure &amp; uniformity.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D712AB-2C3E-412B-9F1A-1D627302F5D9}"/>
              </a:ext>
            </a:extLst>
          </p:cNvPr>
          <p:cNvSpPr txBox="1"/>
          <p:nvPr/>
        </p:nvSpPr>
        <p:spPr>
          <a:xfrm>
            <a:off x="7505430" y="1696192"/>
            <a:ext cx="118872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Plans at many levels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1C66315-76A4-4E17-B0B2-5A118A1E2893}"/>
              </a:ext>
            </a:extLst>
          </p:cNvPr>
          <p:cNvCxnSpPr>
            <a:cxnSpLocks/>
          </p:cNvCxnSpPr>
          <p:nvPr/>
        </p:nvCxnSpPr>
        <p:spPr>
          <a:xfrm>
            <a:off x="7520645" y="2161635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6126BA-721D-4965-8ABA-85093EECE730}"/>
              </a:ext>
            </a:extLst>
          </p:cNvPr>
          <p:cNvCxnSpPr>
            <a:cxnSpLocks/>
          </p:cNvCxnSpPr>
          <p:nvPr/>
        </p:nvCxnSpPr>
        <p:spPr>
          <a:xfrm>
            <a:off x="4675879" y="1776332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F44FEB0-0141-4C88-B07F-3159890E763C}"/>
              </a:ext>
            </a:extLst>
          </p:cNvPr>
          <p:cNvSpPr txBox="1"/>
          <p:nvPr/>
        </p:nvSpPr>
        <p:spPr>
          <a:xfrm>
            <a:off x="4435618" y="1802111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All employees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E735E56-8FAF-4B96-8EC8-AC1A0E6BC24C}"/>
              </a:ext>
            </a:extLst>
          </p:cNvPr>
          <p:cNvCxnSpPr>
            <a:cxnSpLocks/>
          </p:cNvCxnSpPr>
          <p:nvPr/>
        </p:nvCxnSpPr>
        <p:spPr>
          <a:xfrm>
            <a:off x="4666092" y="2113084"/>
            <a:ext cx="10774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id="{EB72AF53-EAD0-C2DA-23D6-B4ED19B3F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94" y="3766681"/>
            <a:ext cx="3056484" cy="2815182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94D70E9-61CA-5C25-7DC4-3E55F9C499C3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6971E7-5831-3A66-5AFE-BA80B85A3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" y="6609644"/>
            <a:ext cx="3194581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1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0F784B6-D00D-DF93-4AF9-8C9F6E8FC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775" y="1507058"/>
            <a:ext cx="3723024" cy="295628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32E74A6-D6FF-CEF8-A275-0323331A2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7" y="1395137"/>
            <a:ext cx="4305088" cy="2619499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14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6293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Hoshin Planning</a:t>
            </a:r>
            <a:r>
              <a:rPr lang="en-US" sz="2800" b="1" dirty="0"/>
              <a:t> – Example – Improve Company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2EFEC-EEEF-454A-BA54-C54EBEE65397}"/>
              </a:ext>
            </a:extLst>
          </p:cNvPr>
          <p:cNvSpPr txBox="1"/>
          <p:nvPr/>
        </p:nvSpPr>
        <p:spPr>
          <a:xfrm>
            <a:off x="480705" y="722042"/>
            <a:ext cx="4305811" cy="30777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Corner grids show dependences between activities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7960D9-9A69-4627-90DD-BD61D74D36DD}"/>
              </a:ext>
            </a:extLst>
          </p:cNvPr>
          <p:cNvSpPr/>
          <p:nvPr/>
        </p:nvSpPr>
        <p:spPr>
          <a:xfrm>
            <a:off x="347450" y="3275380"/>
            <a:ext cx="100584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01885-B0E2-4A67-AA85-041B1421046E}"/>
              </a:ext>
            </a:extLst>
          </p:cNvPr>
          <p:cNvSpPr txBox="1"/>
          <p:nvPr/>
        </p:nvSpPr>
        <p:spPr>
          <a:xfrm>
            <a:off x="3692141" y="5324187"/>
            <a:ext cx="4668445" cy="914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defRPr sz="1600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“</a:t>
            </a:r>
            <a:r>
              <a:rPr lang="en-US" sz="1400" dirty="0" err="1"/>
              <a:t>catchball</a:t>
            </a:r>
            <a:r>
              <a:rPr lang="en-US" sz="1400" dirty="0"/>
              <a:t>” objectives are passed, like a ball, from top-level management to every organizational 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level sends feedback and proposals up the management chain.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DC9280B-6868-4353-AA88-A0007A972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54" y="664477"/>
            <a:ext cx="3723024" cy="72594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A hoshin </a:t>
            </a:r>
            <a:r>
              <a:rPr lang="en-US" sz="1400" dirty="0" err="1"/>
              <a:t>kanri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x matrix</a:t>
            </a:r>
            <a:r>
              <a:rPr lang="en-US" sz="1400" dirty="0"/>
              <a:t>, also called a </a:t>
            </a:r>
            <a:r>
              <a:rPr lang="en-US" sz="1400" b="1" dirty="0">
                <a:solidFill>
                  <a:srgbClr val="0070C0"/>
                </a:solidFill>
              </a:rPr>
              <a:t>policy deployment</a:t>
            </a:r>
            <a:r>
              <a:rPr lang="en-US" sz="1400" dirty="0"/>
              <a:t> (pd) document, includes “what,” “how,” “who,” and “how much.”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E16DCF-5247-435A-9540-E6335D66FC29}"/>
              </a:ext>
            </a:extLst>
          </p:cNvPr>
          <p:cNvCxnSpPr>
            <a:cxnSpLocks/>
          </p:cNvCxnSpPr>
          <p:nvPr/>
        </p:nvCxnSpPr>
        <p:spPr>
          <a:xfrm flipV="1">
            <a:off x="1805" y="4342960"/>
            <a:ext cx="3703320" cy="7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2372C874-2CCA-470D-5A70-88EC312CF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37" y="4544428"/>
            <a:ext cx="3194604" cy="20688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1B6655-BE01-1A1C-681B-AB83D4873ACD}"/>
              </a:ext>
            </a:extLst>
          </p:cNvPr>
          <p:cNvSpPr txBox="1"/>
          <p:nvPr/>
        </p:nvSpPr>
        <p:spPr>
          <a:xfrm>
            <a:off x="587136" y="4342960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70C0"/>
                </a:solidFill>
              </a:rPr>
              <a:t>Catchball</a:t>
            </a:r>
            <a:r>
              <a:rPr lang="en-US" sz="1600" b="1" dirty="0">
                <a:solidFill>
                  <a:srgbClr val="0070C0"/>
                </a:solidFill>
              </a:rPr>
              <a:t>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7AD2299-363D-44F4-CA0D-841BF21642CD}"/>
              </a:ext>
            </a:extLst>
          </p:cNvPr>
          <p:cNvSpPr/>
          <p:nvPr/>
        </p:nvSpPr>
        <p:spPr>
          <a:xfrm>
            <a:off x="335714" y="1412713"/>
            <a:ext cx="100584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D5C387-248E-A3BE-9DF0-EC08832C9435}"/>
              </a:ext>
            </a:extLst>
          </p:cNvPr>
          <p:cNvSpPr/>
          <p:nvPr/>
        </p:nvSpPr>
        <p:spPr>
          <a:xfrm>
            <a:off x="2920585" y="1412713"/>
            <a:ext cx="946815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B3399F-C9DC-93EE-2324-DA9DDD6ADB24}"/>
              </a:ext>
            </a:extLst>
          </p:cNvPr>
          <p:cNvSpPr/>
          <p:nvPr/>
        </p:nvSpPr>
        <p:spPr>
          <a:xfrm>
            <a:off x="3885334" y="1412713"/>
            <a:ext cx="731520" cy="73152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FD520AC7-D58C-8290-CEED-ABB53DFCFA6B}"/>
              </a:ext>
            </a:extLst>
          </p:cNvPr>
          <p:cNvCxnSpPr>
            <a:cxnSpLocks/>
            <a:stCxn id="33" idx="0"/>
            <a:endCxn id="6" idx="2"/>
          </p:cNvCxnSpPr>
          <p:nvPr/>
        </p:nvCxnSpPr>
        <p:spPr>
          <a:xfrm rot="16200000" flipV="1">
            <a:off x="2822355" y="841075"/>
            <a:ext cx="382894" cy="7603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5C56F8E5-1DEB-9A64-BC35-950B2845C80D}"/>
              </a:ext>
            </a:extLst>
          </p:cNvPr>
          <p:cNvCxnSpPr>
            <a:cxnSpLocks/>
            <a:stCxn id="32" idx="0"/>
            <a:endCxn id="6" idx="2"/>
          </p:cNvCxnSpPr>
          <p:nvPr/>
        </p:nvCxnSpPr>
        <p:spPr>
          <a:xfrm rot="5400000" flipH="1" flipV="1">
            <a:off x="1544675" y="323778"/>
            <a:ext cx="382894" cy="179497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2F7ED97-898A-7AE4-BDAD-10448EBCDB72}"/>
              </a:ext>
            </a:extLst>
          </p:cNvPr>
          <p:cNvSpPr txBox="1"/>
          <p:nvPr/>
        </p:nvSpPr>
        <p:spPr>
          <a:xfrm>
            <a:off x="1476586" y="2515041"/>
            <a:ext cx="148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Generic x matrix layout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41203D-F813-3C73-4930-E45146433080}"/>
              </a:ext>
            </a:extLst>
          </p:cNvPr>
          <p:cNvSpPr txBox="1"/>
          <p:nvPr/>
        </p:nvSpPr>
        <p:spPr>
          <a:xfrm>
            <a:off x="2974044" y="3695965"/>
            <a:ext cx="1186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 here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3A4A998-BA88-20E2-726B-371FD360736C}"/>
              </a:ext>
            </a:extLst>
          </p:cNvPr>
          <p:cNvSpPr/>
          <p:nvPr/>
        </p:nvSpPr>
        <p:spPr>
          <a:xfrm rot="10800000">
            <a:off x="3110307" y="3367633"/>
            <a:ext cx="946815" cy="34564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0BB966DD-091C-C611-2DF6-34CDD8F4FF15}"/>
              </a:ext>
            </a:extLst>
          </p:cNvPr>
          <p:cNvCxnSpPr>
            <a:cxnSpLocks/>
            <a:stCxn id="35" idx="0"/>
            <a:endCxn id="6" idx="2"/>
          </p:cNvCxnSpPr>
          <p:nvPr/>
        </p:nvCxnSpPr>
        <p:spPr>
          <a:xfrm rot="16200000" flipV="1">
            <a:off x="3250906" y="412524"/>
            <a:ext cx="382894" cy="161748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A5FADC85-5905-2CA5-807F-7074A8DC6EF5}"/>
              </a:ext>
            </a:extLst>
          </p:cNvPr>
          <p:cNvCxnSpPr>
            <a:cxnSpLocks/>
            <a:stCxn id="24" idx="1"/>
            <a:endCxn id="6" idx="1"/>
          </p:cNvCxnSpPr>
          <p:nvPr/>
        </p:nvCxnSpPr>
        <p:spPr>
          <a:xfrm rot="10800000" flipH="1">
            <a:off x="347449" y="875932"/>
            <a:ext cx="133255" cy="2765209"/>
          </a:xfrm>
          <a:prstGeom prst="bentConnector3">
            <a:avLst>
              <a:gd name="adj1" fmla="val -171551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85E3D551-1B6A-15D6-2A90-33892BB3A357}"/>
              </a:ext>
            </a:extLst>
          </p:cNvPr>
          <p:cNvSpPr/>
          <p:nvPr/>
        </p:nvSpPr>
        <p:spPr>
          <a:xfrm rot="10800000">
            <a:off x="7737984" y="4111694"/>
            <a:ext cx="946815" cy="34564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E57E96-0373-FD32-04D4-4022FB53B456}"/>
              </a:ext>
            </a:extLst>
          </p:cNvPr>
          <p:cNvCxnSpPr>
            <a:cxnSpLocks/>
          </p:cNvCxnSpPr>
          <p:nvPr/>
        </p:nvCxnSpPr>
        <p:spPr>
          <a:xfrm>
            <a:off x="3692141" y="4926795"/>
            <a:ext cx="54518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D184DD-BA12-EB56-B82C-B0F04C005E91}"/>
              </a:ext>
            </a:extLst>
          </p:cNvPr>
          <p:cNvCxnSpPr>
            <a:cxnSpLocks/>
          </p:cNvCxnSpPr>
          <p:nvPr/>
        </p:nvCxnSpPr>
        <p:spPr>
          <a:xfrm>
            <a:off x="3692141" y="4342960"/>
            <a:ext cx="0" cy="593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5B8350-01C8-6943-1CC6-E874AC729DDD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541937F5-B3D0-6C89-F7E4-8ECA455A21BE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D255E-3414-7DC4-8C39-2594B0C682A3}"/>
              </a:ext>
            </a:extLst>
          </p:cNvPr>
          <p:cNvSpPr txBox="1"/>
          <p:nvPr/>
        </p:nvSpPr>
        <p:spPr>
          <a:xfrm>
            <a:off x="4956049" y="4496848"/>
            <a:ext cx="4052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 how to improve company </a:t>
            </a:r>
          </a:p>
        </p:txBody>
      </p:sp>
    </p:spTree>
    <p:extLst>
      <p:ext uri="{BB962C8B-B14F-4D97-AF65-F5344CB8AC3E}">
        <p14:creationId xmlns:p14="http://schemas.microsoft.com/office/powerpoint/2010/main" val="282455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Hoshin Planning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is a Japanese concept and is translated as “policy management”,  “management compass,” “policy deployment” or “strategy deployment”.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is not a planning tool. It is a communication tool which ensures alignment to top management, while allowing teams to determine solutions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Hoshin Planning tries to get all employees aligned on goals.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hoshin </a:t>
            </a:r>
            <a:r>
              <a:rPr lang="en-US" sz="1400" dirty="0" err="1"/>
              <a:t>kanri</a:t>
            </a:r>
            <a:r>
              <a:rPr lang="en-US" sz="1400" dirty="0"/>
              <a:t> X matrix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understandable by all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a living document that is regularly updated</a:t>
            </a: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51F3DE15-EA0A-891B-EFA8-0AE94C1D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32E13-8695-AF8F-016F-23DBF387827A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91C5D8-F0BD-A1D2-433D-8957914B83B7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2022-06-18T03:10:50Z</dcterms:created>
  <dcterms:modified xsi:type="dcterms:W3CDTF">2023-04-29T16:51:48Z</dcterms:modified>
</cp:coreProperties>
</file>