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9" r:id="rId2"/>
    <p:sldId id="127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FF0000"/>
    <a:srgbClr val="0066FF"/>
    <a:srgbClr val="CCECFF"/>
    <a:srgbClr val="CC0000"/>
    <a:srgbClr val="CCFFCC"/>
    <a:srgbClr val="FFFFCC"/>
    <a:srgbClr val="CCFFFF"/>
    <a:srgbClr val="00FF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26" autoAdjust="0"/>
    <p:restoredTop sz="94474" autoAdjust="0"/>
  </p:normalViewPr>
  <p:slideViewPr>
    <p:cSldViewPr>
      <p:cViewPr varScale="1">
        <p:scale>
          <a:sx n="99" d="100"/>
          <a:sy n="99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22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82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79384D6-C471-12AA-0670-914DB97DDA3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4C7DF1E-41C7-52DD-3AFB-54B1048AE743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7CE6234-6186-AC50-ECFC-0D9C9FAFD90C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AF6071F-08DB-E254-CACA-FE55DFE0E476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4BE005B-51C7-D622-646E-A3A8089837AA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Gap Analysis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341571" y="145380"/>
            <a:ext cx="23242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determine needed improvements?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391911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46" y="1371599"/>
            <a:ext cx="3143054" cy="3055931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Gap Analysis </a:t>
            </a:r>
            <a:r>
              <a:rPr lang="en-US" sz="1400" dirty="0"/>
              <a:t>is used to compare where you are (current state) against where you want to be (future state).  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There is no standard </a:t>
            </a:r>
            <a:r>
              <a:rPr lang="en-US" sz="1400" b="1" dirty="0">
                <a:solidFill>
                  <a:srgbClr val="0070C0"/>
                </a:solidFill>
              </a:rPr>
              <a:t>Gap Analysis </a:t>
            </a:r>
            <a:r>
              <a:rPr lang="en-US" sz="1400" dirty="0"/>
              <a:t>process, the process is  tailored as needed.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 gap is an improvement opportunity. Metrics, such as performance indicators, quantify the gap.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Gap analyses is often used for: HR, performance (most common), product, and profit.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53B3ECA1-7187-4F24-B00E-70C7261B971E}"/>
              </a:ext>
            </a:extLst>
          </p:cNvPr>
          <p:cNvSpPr/>
          <p:nvPr/>
        </p:nvSpPr>
        <p:spPr>
          <a:xfrm>
            <a:off x="3573470" y="1965491"/>
            <a:ext cx="5418187" cy="632592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2" name="Text Box 52">
            <a:extLst>
              <a:ext uri="{FF2B5EF4-FFF2-40B4-BE49-F238E27FC236}">
                <a16:creationId xmlns:a16="http://schemas.microsoft.com/office/drawing/2014/main" id="{F6C03DB9-84DA-470C-BEE2-B816059D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70" y="2596185"/>
            <a:ext cx="539496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Select a specific problem area on which to focus.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Identify relevant metrics for the problem area.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Using those metrics, do the following (in either order):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Identify the desired future state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Use data to document the current state.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US" sz="1400" dirty="0"/>
              <a:t>Compare the current and desired future states, this is the gap. </a:t>
            </a:r>
          </a:p>
          <a:p>
            <a:pPr marL="342900" indent="-342900" rtl="0">
              <a:buFont typeface="+mj-lt"/>
              <a:buAutoNum type="arabicPeriod"/>
            </a:pPr>
            <a:r>
              <a:rPr lang="en-US" sz="1400" dirty="0"/>
              <a:t>Sometimes a gap analysis includes gap closure steps: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Analyze the causes of the gap.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Create SMART goals to remove the gap.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/>
              <a:t>Create action plans to achieve the SMART goals.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8902EB-C92E-4432-91AC-C985B7FAAC4D}"/>
              </a:ext>
            </a:extLst>
          </p:cNvPr>
          <p:cNvSpPr txBox="1"/>
          <p:nvPr/>
        </p:nvSpPr>
        <p:spPr>
          <a:xfrm>
            <a:off x="5432981" y="1305421"/>
            <a:ext cx="1691182" cy="830997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en-US" altLang="en-US" sz="1600" dirty="0"/>
              <a:t>Gap Analysis Process</a:t>
            </a:r>
          </a:p>
          <a:p>
            <a:endParaRPr lang="en-US" sz="16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46FBA1-ECDD-4009-B362-E13E2BB067B4}"/>
              </a:ext>
            </a:extLst>
          </p:cNvPr>
          <p:cNvSpPr txBox="1"/>
          <p:nvPr/>
        </p:nvSpPr>
        <p:spPr>
          <a:xfrm>
            <a:off x="7175835" y="1316188"/>
            <a:ext cx="929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Gap 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927049D-E797-4026-B949-9C49B385735F}"/>
              </a:ext>
            </a:extLst>
          </p:cNvPr>
          <p:cNvCxnSpPr>
            <a:cxnSpLocks/>
          </p:cNvCxnSpPr>
          <p:nvPr/>
        </p:nvCxnSpPr>
        <p:spPr>
          <a:xfrm>
            <a:off x="7124163" y="1623965"/>
            <a:ext cx="129279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21C1C33-CA15-4CA0-A4BD-72693F864E0E}"/>
              </a:ext>
            </a:extLst>
          </p:cNvPr>
          <p:cNvSpPr txBox="1"/>
          <p:nvPr/>
        </p:nvSpPr>
        <p:spPr>
          <a:xfrm>
            <a:off x="3905308" y="1086295"/>
            <a:ext cx="1373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buNone/>
              <a:defRPr sz="1200">
                <a:solidFill>
                  <a:srgbClr val="0070C0"/>
                </a:solidFill>
              </a:defRPr>
            </a:lvl1pPr>
          </a:lstStyle>
          <a:p>
            <a:r>
              <a:rPr lang="en-US" sz="1400" dirty="0"/>
              <a:t>Problem area with metrics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4DEF6B-826D-D3E9-F3C5-EA9ADD5D511E}"/>
              </a:ext>
            </a:extLst>
          </p:cNvPr>
          <p:cNvSpPr txBox="1"/>
          <p:nvPr/>
        </p:nvSpPr>
        <p:spPr>
          <a:xfrm>
            <a:off x="3905308" y="1585560"/>
            <a:ext cx="1292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buNone/>
              <a:defRPr sz="1200">
                <a:solidFill>
                  <a:srgbClr val="0070C0"/>
                </a:solidFill>
              </a:defRPr>
            </a:lvl1pPr>
          </a:lstStyle>
          <a:p>
            <a:r>
              <a:rPr lang="en-US" sz="1400" dirty="0"/>
              <a:t>Current and future states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65EBEB6-F796-990F-ABED-EBBE6C499E7B}"/>
              </a:ext>
            </a:extLst>
          </p:cNvPr>
          <p:cNvCxnSpPr>
            <a:cxnSpLocks/>
          </p:cNvCxnSpPr>
          <p:nvPr/>
        </p:nvCxnSpPr>
        <p:spPr>
          <a:xfrm>
            <a:off x="4140191" y="1623965"/>
            <a:ext cx="129279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B88F800-AB55-C5FB-C945-7A9D21F45A92}"/>
              </a:ext>
            </a:extLst>
          </p:cNvPr>
          <p:cNvCxnSpPr>
            <a:cxnSpLocks/>
          </p:cNvCxnSpPr>
          <p:nvPr/>
        </p:nvCxnSpPr>
        <p:spPr>
          <a:xfrm>
            <a:off x="4140191" y="2123230"/>
            <a:ext cx="129279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14D00FC-BA00-4F27-CB44-B3521EF47B6F}"/>
              </a:ext>
            </a:extLst>
          </p:cNvPr>
          <p:cNvCxnSpPr>
            <a:cxnSpLocks/>
          </p:cNvCxnSpPr>
          <p:nvPr/>
        </p:nvCxnSpPr>
        <p:spPr>
          <a:xfrm>
            <a:off x="7124163" y="2123230"/>
            <a:ext cx="129279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8D0A1A9-6BF2-FB66-D10A-D938EEA0AA28}"/>
              </a:ext>
            </a:extLst>
          </p:cNvPr>
          <p:cNvSpPr txBox="1"/>
          <p:nvPr/>
        </p:nvSpPr>
        <p:spPr>
          <a:xfrm>
            <a:off x="7162321" y="1585560"/>
            <a:ext cx="1019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>
                <a:solidFill>
                  <a:srgbClr val="0070C0"/>
                </a:solidFill>
              </a:rPr>
              <a:t>Actions to close gap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64C80B1-142F-CBB1-39B8-58DC98025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07" y="5054844"/>
            <a:ext cx="8047594" cy="12467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7565D2-0520-3F8F-AB05-6A59D21282B0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</a:t>
            </a:r>
            <a:r>
              <a:rPr lang="en-US" sz="900">
                <a:solidFill>
                  <a:schemeClr val="bg1">
                    <a:lumMod val="50000"/>
                  </a:schemeClr>
                </a:solidFill>
              </a:rPr>
              <a:t>© 2022-2024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87025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8711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000000"/>
                </a:solidFill>
              </a:rPr>
              <a:t>Gap Analysis </a:t>
            </a:r>
            <a:r>
              <a:rPr lang="en-US" sz="2800" b="1" dirty="0"/>
              <a:t>– Example – Employee Attrition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3EEC4EB-3DB3-12D0-37D9-177C26E97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203" y="2789033"/>
            <a:ext cx="8047594" cy="124670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968EBB7-CC21-99E4-9738-AE8C771D6496}"/>
              </a:ext>
            </a:extLst>
          </p:cNvPr>
          <p:cNvSpPr/>
          <p:nvPr/>
        </p:nvSpPr>
        <p:spPr>
          <a:xfrm>
            <a:off x="270640" y="2701893"/>
            <a:ext cx="8602720" cy="1399343"/>
          </a:xfrm>
          <a:prstGeom prst="rect">
            <a:avLst/>
          </a:prstGeom>
          <a:solidFill>
            <a:srgbClr val="F2F2F2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DCEA825-BF14-E40C-0CCC-B61EB5A10BCC}"/>
              </a:ext>
            </a:extLst>
          </p:cNvPr>
          <p:cNvSpPr/>
          <p:nvPr/>
        </p:nvSpPr>
        <p:spPr>
          <a:xfrm>
            <a:off x="270640" y="745962"/>
            <a:ext cx="2194560" cy="822960"/>
          </a:xfrm>
          <a:prstGeom prst="wedgeRectCallout">
            <a:avLst>
              <a:gd name="adj1" fmla="val -34749"/>
              <a:gd name="adj2" fmla="val 23636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There are not enough employees, affecting production capability</a:t>
            </a:r>
          </a:p>
        </p:txBody>
      </p:sp>
      <p:sp>
        <p:nvSpPr>
          <p:cNvPr id="29" name="Speech Bubble: Rectangle 28">
            <a:extLst>
              <a:ext uri="{FF2B5EF4-FFF2-40B4-BE49-F238E27FC236}">
                <a16:creationId xmlns:a16="http://schemas.microsoft.com/office/drawing/2014/main" id="{E2558BB3-8EDF-7470-BB64-27EDC3148F68}"/>
              </a:ext>
            </a:extLst>
          </p:cNvPr>
          <p:cNvSpPr/>
          <p:nvPr/>
        </p:nvSpPr>
        <p:spPr>
          <a:xfrm>
            <a:off x="1367920" y="1684136"/>
            <a:ext cx="1371600" cy="548640"/>
          </a:xfrm>
          <a:prstGeom prst="wedgeRectCallout">
            <a:avLst>
              <a:gd name="adj1" fmla="val -16648"/>
              <a:gd name="adj2" fmla="val 21017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Measure attrition rate</a:t>
            </a:r>
          </a:p>
        </p:txBody>
      </p:sp>
      <p:sp>
        <p:nvSpPr>
          <p:cNvPr id="31" name="Speech Bubble: Rectangle 30">
            <a:extLst>
              <a:ext uri="{FF2B5EF4-FFF2-40B4-BE49-F238E27FC236}">
                <a16:creationId xmlns:a16="http://schemas.microsoft.com/office/drawing/2014/main" id="{C82328BB-78C3-AF1C-7AA3-B35F102E8CFA}"/>
              </a:ext>
            </a:extLst>
          </p:cNvPr>
          <p:cNvSpPr/>
          <p:nvPr/>
        </p:nvSpPr>
        <p:spPr>
          <a:xfrm>
            <a:off x="2635500" y="745962"/>
            <a:ext cx="1920240" cy="548640"/>
          </a:xfrm>
          <a:prstGeom prst="wedgeRectCallout">
            <a:avLst>
              <a:gd name="adj1" fmla="val -22590"/>
              <a:gd name="adj2" fmla="val 32584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Current attrition rate is 9% per year</a:t>
            </a:r>
          </a:p>
        </p:txBody>
      </p:sp>
      <p:sp>
        <p:nvSpPr>
          <p:cNvPr id="32" name="Speech Bubble: Rectangle 31">
            <a:extLst>
              <a:ext uri="{FF2B5EF4-FFF2-40B4-BE49-F238E27FC236}">
                <a16:creationId xmlns:a16="http://schemas.microsoft.com/office/drawing/2014/main" id="{2EE36E30-156C-F30A-6287-4A12822508F8}"/>
              </a:ext>
            </a:extLst>
          </p:cNvPr>
          <p:cNvSpPr/>
          <p:nvPr/>
        </p:nvSpPr>
        <p:spPr>
          <a:xfrm>
            <a:off x="4726039" y="745962"/>
            <a:ext cx="2194560" cy="822960"/>
          </a:xfrm>
          <a:prstGeom prst="wedgeRectCallout">
            <a:avLst>
              <a:gd name="adj1" fmla="val -69991"/>
              <a:gd name="adj2" fmla="val 29105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Industry standard attrition rate is 4% per year – that is our goal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A3AFC88D-A203-26C3-9431-3A8B93557959}"/>
              </a:ext>
            </a:extLst>
          </p:cNvPr>
          <p:cNvSpPr/>
          <p:nvPr/>
        </p:nvSpPr>
        <p:spPr>
          <a:xfrm>
            <a:off x="5685745" y="1684136"/>
            <a:ext cx="1920240" cy="548640"/>
          </a:xfrm>
          <a:prstGeom prst="wedgeRectCallout">
            <a:avLst>
              <a:gd name="adj1" fmla="val -54316"/>
              <a:gd name="adj2" fmla="val 20808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Gap: change attrition rate by 5%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442C2115-5B6B-A2CB-CDCF-3345BDB64263}"/>
              </a:ext>
            </a:extLst>
          </p:cNvPr>
          <p:cNvSpPr/>
          <p:nvPr/>
        </p:nvSpPr>
        <p:spPr>
          <a:xfrm>
            <a:off x="3650280" y="4158695"/>
            <a:ext cx="4937760" cy="2459662"/>
          </a:xfrm>
          <a:prstGeom prst="wedgeRectCallout">
            <a:avLst>
              <a:gd name="adj1" fmla="val 23420"/>
              <a:gd name="adj2" fmla="val -6351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solidFill>
                  <a:schemeClr val="tx1"/>
                </a:solidFill>
              </a:rPr>
              <a:t>Gap Causes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solidFill>
                  <a:schemeClr val="tx1"/>
                </a:solidFill>
              </a:rPr>
              <a:t>Benefit package is worse than industry average.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solidFill>
                  <a:schemeClr val="tx1"/>
                </a:solidFill>
              </a:rPr>
              <a:t>Less ability to work off-site than industry standard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solidFill>
                  <a:schemeClr val="tx1"/>
                </a:solidFill>
              </a:rPr>
              <a:t>…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solidFill>
                  <a:schemeClr val="tx1"/>
                </a:solidFill>
              </a:rPr>
              <a:t>Gap Closure Goals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solidFill>
                  <a:schemeClr val="tx1"/>
                </a:solidFill>
              </a:rPr>
              <a:t>Within 2 months define changes to match industry standard benefit package and determine the cost.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solidFill>
                  <a:schemeClr val="tx1"/>
                </a:solidFill>
              </a:rPr>
              <a:t>…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>
                <a:solidFill>
                  <a:schemeClr val="tx1"/>
                </a:solidFill>
              </a:rPr>
              <a:t>Gap Closure Actions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solidFill>
                  <a:schemeClr val="tx1"/>
                </a:solidFill>
              </a:rPr>
              <a:t>Form HR team to make recommendation, …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" name="Line 6">
            <a:extLst>
              <a:ext uri="{FF2B5EF4-FFF2-40B4-BE49-F238E27FC236}">
                <a16:creationId xmlns:a16="http://schemas.microsoft.com/office/drawing/2014/main" id="{127BD3E9-5773-1A22-E5DB-0776FF4E190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2543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3F1C6D-8202-E1BC-8C51-41853CDBD905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51387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Gap Analysis 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400"/>
            </a:lvl1pPr>
          </a:lstStyle>
          <a:p>
            <a:r>
              <a:rPr lang="en-US" dirty="0">
                <a:latin typeface="+mn-lt"/>
              </a:rPr>
              <a:t>You can use gap analysis to compare your business with others in the same area, especially industry leaders.</a:t>
            </a:r>
          </a:p>
          <a:p>
            <a:r>
              <a:rPr lang="en-US" dirty="0">
                <a:latin typeface="+mn-lt"/>
              </a:rPr>
              <a:t>While a gap analysis uses the current state, a risk assessment uses estimated future states.</a:t>
            </a:r>
          </a:p>
          <a:p>
            <a:r>
              <a:rPr lang="en-US" dirty="0">
                <a:latin typeface="+mn-lt"/>
              </a:rPr>
              <a:t>Gap analysis is also known as </a:t>
            </a:r>
            <a:r>
              <a:rPr lang="en-US" i="1" dirty="0">
                <a:latin typeface="+mn-lt"/>
              </a:rPr>
              <a:t>need analysis </a:t>
            </a:r>
            <a:r>
              <a:rPr lang="en-US" dirty="0">
                <a:latin typeface="+mn-lt"/>
              </a:rPr>
              <a:t>or </a:t>
            </a:r>
            <a:r>
              <a:rPr lang="en-US" i="1" dirty="0">
                <a:latin typeface="+mn-lt"/>
              </a:rPr>
              <a:t>need assessment. </a:t>
            </a:r>
            <a:endParaRPr lang="en-US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+mn-lt"/>
              </a:rPr>
              <a:t>A gap analysis can be performed at the strategic, operational, or process level.</a:t>
            </a:r>
          </a:p>
          <a:p>
            <a:r>
              <a:rPr lang="en-US" dirty="0">
                <a:latin typeface="+mn-lt"/>
              </a:rPr>
              <a:t>Reasons to perform a gap analysis include:</a:t>
            </a:r>
          </a:p>
          <a:p>
            <a:pPr marL="4000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Advertising: Identify underserved markets.</a:t>
            </a:r>
          </a:p>
          <a:p>
            <a:pPr marL="4000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Benchmarking: Compare company to others.</a:t>
            </a:r>
          </a:p>
          <a:p>
            <a:pPr marL="4000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Management: Determine why strategic goals or profit goals were not met.</a:t>
            </a:r>
          </a:p>
          <a:p>
            <a:pPr marL="4000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Marketing: Determine potential market size.</a:t>
            </a:r>
          </a:p>
          <a:p>
            <a:pPr marL="4000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Process performance: Identify inefficiencies.</a:t>
            </a:r>
          </a:p>
          <a:p>
            <a:pPr marL="4000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Sales: Identify new products to sell and old products to discontinue.</a:t>
            </a:r>
          </a:p>
          <a:p>
            <a:r>
              <a:rPr lang="en-US" dirty="0">
                <a:latin typeface="+mn-lt"/>
              </a:rPr>
              <a:t>A gap analysis is often followed by an improvement plan.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Normally, multiple metrics are selected and gaps for each area are identified.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Once a gap is identified and quantified, an improvement plan can use six sigma tools to reduce the gap.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747BAA-B6EF-A37D-9DAB-E236BA6DE2E1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Microsoft Office PowerPoint</Application>
  <PresentationFormat>On-screen Show (4:3)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2022-06-18T03:14:46Z</dcterms:created>
  <dcterms:modified xsi:type="dcterms:W3CDTF">2024-11-11T01:38:13Z</dcterms:modified>
</cp:coreProperties>
</file>