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64" r:id="rId1"/>
    <p:sldMasterId id="2147483684" r:id="rId2"/>
    <p:sldMasterId id="2147483754" r:id="rId3"/>
  </p:sldMasterIdLst>
  <p:notesMasterIdLst>
    <p:notesMasterId r:id="rId7"/>
  </p:notesMasterIdLst>
  <p:handoutMasterIdLst>
    <p:handoutMasterId r:id="rId8"/>
  </p:handoutMasterIdLst>
  <p:sldIdLst>
    <p:sldId id="1267" r:id="rId4"/>
    <p:sldId id="1275" r:id="rId5"/>
    <p:sldId id="1268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3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EAEAEA"/>
    <a:srgbClr val="DDDDDD"/>
    <a:srgbClr val="CCECFF"/>
    <a:srgbClr val="FFFF99"/>
    <a:srgbClr val="FFFF66"/>
    <a:srgbClr val="6699FF"/>
    <a:srgbClr val="B2B2B2"/>
    <a:srgbClr val="FFFFC5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5380" autoAdjust="0"/>
  </p:normalViewPr>
  <p:slideViewPr>
    <p:cSldViewPr snapToGrid="0">
      <p:cViewPr varScale="1">
        <p:scale>
          <a:sx n="84" d="100"/>
          <a:sy n="84" d="100"/>
        </p:scale>
        <p:origin x="4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2897" tIns="46448" rIns="92897" bIns="4644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8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1" y="0"/>
            <a:ext cx="3048000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2897" tIns="46448" rIns="92897" bIns="4644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8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2897" tIns="46448" rIns="92897" bIns="4644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8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1" y="8839200"/>
            <a:ext cx="3048000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2897" tIns="46448" rIns="92897" bIns="4644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2FFC904-450F-4DB5-AB8B-20FB2F351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39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2892" tIns="46445" rIns="92892" bIns="46445" numCol="1" anchor="t" anchorCtr="0" compatLnSpc="1">
            <a:prstTxWarp prst="textNoShape">
              <a:avLst/>
            </a:prstTxWarp>
          </a:bodyPr>
          <a:lstStyle>
            <a:lvl1pPr defTabSz="927006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2892" tIns="46445" rIns="92892" bIns="46445" numCol="1" anchor="t" anchorCtr="0" compatLnSpc="1">
            <a:prstTxWarp prst="textNoShape">
              <a:avLst/>
            </a:prstTxWarp>
          </a:bodyPr>
          <a:lstStyle>
            <a:lvl1pPr algn="r" defTabSz="927006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0650" y="601663"/>
            <a:ext cx="4152900" cy="311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1963" y="3921125"/>
            <a:ext cx="6200775" cy="4678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92" tIns="46445" rIns="92892" bIns="46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2892" tIns="46445" rIns="92892" bIns="46445" numCol="1" anchor="b" anchorCtr="0" compatLnSpc="1">
            <a:prstTxWarp prst="textNoShape">
              <a:avLst/>
            </a:prstTxWarp>
          </a:bodyPr>
          <a:lstStyle>
            <a:lvl1pPr defTabSz="927006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831264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2892" tIns="46445" rIns="92892" bIns="46445" numCol="1" anchor="b" anchorCtr="0" compatLnSpc="1">
            <a:prstTxWarp prst="textNoShape">
              <a:avLst/>
            </a:prstTxWarp>
          </a:bodyPr>
          <a:lstStyle>
            <a:lvl1pPr algn="r" defTabSz="927006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438CEDB-B96B-40F1-9B35-B568354C5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96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indent="-1905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None/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469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0E9DFB-1C6F-460F-9907-ADEC25C3E80F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600321" y="808797"/>
            <a:ext cx="3143741" cy="7743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/>
          <a:lstStyle>
            <a:lvl1pPr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74725" y="366713"/>
            <a:ext cx="4903788" cy="36782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336" y="4313581"/>
            <a:ext cx="6056022" cy="41613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8544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None/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7E3139A7-F220-4AC0-A456-1CA16C6D8C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26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1E3A95FF-A545-4617-B34F-11D9907C39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80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4DEFB36E-F508-4CC3-AF10-E7D26B062E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00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28495DA3-D285-4072-9781-8BB11C8DC4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22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52E132F4-FF4C-43FE-99A9-9FC49FA482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95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F7CB0827-3F43-4BC7-87F4-BBBAD68DE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538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931F5550-AFAB-4216-9362-B117568F22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82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84306E91-8EE2-43E4-9B29-34C75280DA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15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278895B3-7C92-46F5-9B8A-57E998CE7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78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853D88D9-DC46-4C55-9047-FE637B03E9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49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3645EB11-2D7F-4B39-9B08-8F0A87ADA5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78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B0620824-DC03-48D1-B897-C4E46452B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80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1AA70D5E-6C88-4C2E-A2D7-5D4BE74D9A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81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A6735C11-5136-460D-9A8A-299D8B3F34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71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BB6E4D97-62F8-485B-91AF-C54AA8ABA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2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689984A2-E0B8-4AA6-B26C-CD899AEFB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2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5DF4E84D-A4A2-49F0-9409-CDCC99FCE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2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67637E72-BFB1-48B7-8F0C-91486F66A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3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EE584824-3653-4209-B935-AD935F257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8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5F6495D5-1038-4164-896D-7F493BB697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5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AADC8647-767F-40DA-BE31-DC9219453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A1F62FAA-6233-44C6-829D-6599255F0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F8A98CB3-0488-4C19-BDF3-98A2B0269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9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81E89C65-D285-4BB8-907D-144196F6E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1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15621165-620A-4A73-94F1-B8FD594E1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5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93FCE8B5-60CE-4D40-B548-11DB74FFF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BD87A4AC-B0A4-4621-BF97-638DDA24A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07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46D630E3-0BB9-4652-9846-B67815C60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5C0BCB4B-8E1A-46D9-AA15-D3E5D36D3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0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C77D98BA-E7F2-45FE-84DD-0822ED7FD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8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2B6B936F-40F6-4C1C-AE2E-06377A18A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C1397274-DFE6-45DD-B527-8E57C4C07E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505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D5F6B5C6-72B1-407F-8034-6A424498F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2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8185CA86-D3CD-47CA-85E4-565E9CC17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0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E2844F34-3B29-4366-AA1A-173604B30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0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BEA3C5E1-6448-4277-9833-C1EB5A9E8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8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6B5A9B54-468C-4FA9-9C53-168E4E5AAB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34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781AC1EE-B474-4BA2-B5E9-DCBBDA2574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864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04F18E2F-C268-4126-9626-AC7719BACE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47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C0880F79-DDB5-4823-B758-B0625C6F9A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61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defRPr/>
              </a:pPr>
              <a:t>1/3/2025</a:t>
            </a:fld>
            <a:r>
              <a:rPr lang="en-US" altLang="en-US"/>
              <a:t> | </a:t>
            </a:r>
            <a:fld id="{C6ED0615-627C-48CA-804B-5EEADA2691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78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6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2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2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92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8175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2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2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6198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900">
                <a:solidFill>
                  <a:srgbClr val="0066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F2A09A79-F68D-4688-94C5-517BA8B4B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0" r:id="rId2"/>
    <p:sldLayoutId id="2147483671" r:id="rId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92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8175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92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92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6198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66FF"/>
                </a:solidFill>
                <a:latin typeface="Times New Roman" panose="02020603050405020304" pitchFamily="18" charset="0"/>
              </a:defRPr>
            </a:lvl1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Zwillinger | </a:t>
            </a:r>
            <a:fld id="{FCAA596B-DC0B-4A51-834B-A1A5C77BA93B}" type="datetime1">
              <a:rPr lang="en-US" altLang="en-US"/>
              <a:pPr>
                <a:spcBef>
                  <a:spcPct val="0"/>
                </a:spcBef>
                <a:buFontTx/>
                <a:buNone/>
                <a:defRPr/>
              </a:pPr>
              <a:t>1/3/2025</a:t>
            </a:fld>
            <a:r>
              <a:rPr lang="en-US" altLang="en-US"/>
              <a:t> | </a:t>
            </a:r>
            <a:fld id="{7D99511F-4FC3-4EB1-A57B-6F59F45AA5BC}" type="slidenum">
              <a:rPr lang="en-US" altLang="en-US"/>
              <a:pPr>
                <a:spcBef>
                  <a:spcPct val="0"/>
                </a:spcBef>
                <a:buFontTx/>
                <a:buNone/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0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92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8175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92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92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6198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900">
                <a:solidFill>
                  <a:srgbClr val="0066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Zwillinger | </a:t>
            </a:r>
            <a:fld id="{4F441469-53AD-46F6-9226-9F02BBAF2CB6}" type="datetime1">
              <a:rPr lang="en-US"/>
              <a:pPr>
                <a:defRPr/>
              </a:pPr>
              <a:t>1/3/2025</a:t>
            </a:fld>
            <a:r>
              <a:rPr lang="en-US"/>
              <a:t> | </a:t>
            </a:r>
            <a:fld id="{A9B4532E-FCE5-42CA-A183-226A866BA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9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  <p:sldLayoutId id="2147483772" r:id="rId18"/>
    <p:sldLayoutId id="2147483773" r:id="rId19"/>
    <p:sldLayoutId id="2147483774" r:id="rId20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Isosceles Triangle 43"/>
          <p:cNvSpPr/>
          <p:nvPr/>
        </p:nvSpPr>
        <p:spPr>
          <a:xfrm>
            <a:off x="3480771" y="2337890"/>
            <a:ext cx="5381733" cy="688943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075" name="Line 3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4191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Gage R&amp;R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(</a:t>
            </a:r>
            <a:r>
              <a:rPr lang="en-US" altLang="en-US" sz="2000" dirty="0"/>
              <a:t>R</a:t>
            </a:r>
            <a:r>
              <a:rPr lang="en-US" sz="2000" dirty="0"/>
              <a:t>eproducibility &amp; Repeatability</a:t>
            </a:r>
            <a:r>
              <a:rPr lang="en-US" altLang="en-US" sz="2000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078" name="Line 46"/>
          <p:cNvSpPr>
            <a:spLocks noChangeShapeType="1"/>
          </p:cNvSpPr>
          <p:nvPr/>
        </p:nvSpPr>
        <p:spPr bwMode="auto">
          <a:xfrm flipV="1">
            <a:off x="4679190" y="-10577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9" name="Text Box 47"/>
          <p:cNvSpPr txBox="1">
            <a:spLocks noChangeArrowheads="1"/>
          </p:cNvSpPr>
          <p:nvPr/>
        </p:nvSpPr>
        <p:spPr bwMode="auto">
          <a:xfrm>
            <a:off x="4938781" y="67079"/>
            <a:ext cx="22991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Problem</a:t>
            </a:r>
            <a:endParaRPr lang="en-US" altLang="en-US" sz="18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Hot to assess a measurement system?</a:t>
            </a:r>
          </a:p>
        </p:txBody>
      </p:sp>
      <p:sp>
        <p:nvSpPr>
          <p:cNvPr id="2100" name="Text Box 52"/>
          <p:cNvSpPr txBox="1">
            <a:spLocks noChangeArrowheads="1"/>
          </p:cNvSpPr>
          <p:nvPr/>
        </p:nvSpPr>
        <p:spPr bwMode="auto">
          <a:xfrm>
            <a:off x="3454137" y="3003508"/>
            <a:ext cx="54864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0"/>
              </a:spcBef>
              <a:buFontTx/>
              <a:buNone/>
              <a:defRPr/>
            </a:pPr>
            <a:r>
              <a:rPr lang="en-US" sz="1600" b="1" dirty="0">
                <a:solidFill>
                  <a:srgbClr val="000000"/>
                </a:solidFill>
              </a:rPr>
              <a:t>Process</a:t>
            </a:r>
          </a:p>
          <a:p>
            <a:pPr marL="342900" indent="-342900" eaLnBrk="1" hangingPunct="1">
              <a:spcBef>
                <a:spcPct val="0"/>
              </a:spcBef>
              <a:buFont typeface="Symbol" pitchFamily="18" charset="2"/>
              <a:buAutoNum type="arabicPeriod"/>
              <a:defRPr/>
            </a:pPr>
            <a:r>
              <a:rPr lang="en-US" sz="1400" dirty="0"/>
              <a:t>Determine standard that must be met</a:t>
            </a:r>
          </a:p>
          <a:p>
            <a:pPr marL="742950" lvl="1" indent="-285750" eaLnBrk="1" hangingPunct="1">
              <a:spcBef>
                <a:spcPct val="0"/>
              </a:spcBef>
              <a:defRPr/>
            </a:pPr>
            <a:r>
              <a:rPr lang="en-US" sz="1400" dirty="0"/>
              <a:t>Example: </a:t>
            </a:r>
            <a:r>
              <a:rPr lang="en-US" sz="1400" dirty="0" err="1"/>
              <a:t>AIAG</a:t>
            </a:r>
            <a:r>
              <a:rPr lang="en-US" sz="1400" dirty="0"/>
              <a:t> = Automotive Industry Action Group 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400" dirty="0"/>
              <a:t>Specify measurement strategy</a:t>
            </a:r>
          </a:p>
          <a:p>
            <a:pPr marL="742950" lvl="1" indent="-285750" eaLnBrk="1" hangingPunct="1">
              <a:spcBef>
                <a:spcPct val="0"/>
              </a:spcBef>
              <a:defRPr/>
            </a:pPr>
            <a:r>
              <a:rPr lang="en-US" sz="1400" dirty="0"/>
              <a:t>Example: 10 parts &amp; 3 operators &amp; 3 measurements each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400" dirty="0"/>
              <a:t>Specify how samples are obtained</a:t>
            </a:r>
          </a:p>
          <a:p>
            <a:pPr marL="742950" lvl="1" indent="-285750" eaLnBrk="1" hangingPunct="1">
              <a:spcBef>
                <a:spcPct val="0"/>
              </a:spcBef>
              <a:defRPr/>
            </a:pPr>
            <a:r>
              <a:rPr lang="en-US" sz="1400" dirty="0"/>
              <a:t>Example: “randomly” or “sequentially”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400" dirty="0"/>
              <a:t>Obtain samples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400" dirty="0"/>
              <a:t>Obtain measurements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</a:rPr>
              <a:t>Perform analysis of data and make conclusions</a:t>
            </a:r>
          </a:p>
          <a:p>
            <a:pPr marL="742950" lvl="1" indent="-285750" eaLnBrk="1" hangingPunct="1">
              <a:spcBef>
                <a:spcPct val="0"/>
              </a:spcBef>
              <a:defRPr/>
            </a:pPr>
            <a:r>
              <a:rPr lang="en-US" sz="1400" dirty="0">
                <a:solidFill>
                  <a:srgbClr val="000000"/>
                </a:solidFill>
              </a:rPr>
              <a:t>Use of a software package is recommended!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</a:rPr>
              <a:t>Document the results</a:t>
            </a:r>
          </a:p>
        </p:txBody>
      </p:sp>
      <p:cxnSp>
        <p:nvCxnSpPr>
          <p:cNvPr id="3083" name="Straight Connector 46"/>
          <p:cNvCxnSpPr>
            <a:cxnSpLocks noChangeShapeType="1"/>
          </p:cNvCxnSpPr>
          <p:nvPr/>
        </p:nvCxnSpPr>
        <p:spPr bwMode="auto">
          <a:xfrm>
            <a:off x="5943610" y="0"/>
            <a:ext cx="228588" cy="491699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26" name="Rectangle 25"/>
          <p:cNvSpPr/>
          <p:nvPr/>
        </p:nvSpPr>
        <p:spPr>
          <a:xfrm>
            <a:off x="222751" y="3328456"/>
            <a:ext cx="2800350" cy="138499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/>
              <a:t>Measurement variance includes</a:t>
            </a:r>
          </a:p>
          <a:p>
            <a:pPr marL="285750" indent="-285750">
              <a:spcBef>
                <a:spcPts val="0"/>
              </a:spcBef>
            </a:pPr>
            <a:r>
              <a:rPr lang="en-US" sz="1400" dirty="0"/>
              <a:t>The </a:t>
            </a:r>
            <a:r>
              <a:rPr lang="en-US" sz="1400" b="1" i="1" dirty="0">
                <a:solidFill>
                  <a:srgbClr val="0070C0"/>
                </a:solidFill>
              </a:rPr>
              <a:t>product</a:t>
            </a:r>
            <a:r>
              <a:rPr lang="en-US" sz="1400" i="1" dirty="0">
                <a:solidFill>
                  <a:srgbClr val="0070C0"/>
                </a:solidFill>
              </a:rPr>
              <a:t> </a:t>
            </a:r>
            <a:r>
              <a:rPr lang="en-US" sz="1400" i="1" dirty="0"/>
              <a:t>variation</a:t>
            </a:r>
          </a:p>
          <a:p>
            <a:pPr marL="285750" indent="-285750">
              <a:spcBef>
                <a:spcPts val="0"/>
              </a:spcBef>
            </a:pPr>
            <a:r>
              <a:rPr lang="en-US" sz="1400" dirty="0"/>
              <a:t>The </a:t>
            </a:r>
            <a:r>
              <a:rPr lang="en-US" sz="1400" b="1" i="1" dirty="0">
                <a:solidFill>
                  <a:srgbClr val="0070C0"/>
                </a:solidFill>
              </a:rPr>
              <a:t>equipment</a:t>
            </a:r>
            <a:r>
              <a:rPr lang="en-US" sz="1400" b="1" i="1" dirty="0"/>
              <a:t> </a:t>
            </a:r>
            <a:r>
              <a:rPr lang="en-US" sz="1400" dirty="0"/>
              <a:t>variation </a:t>
            </a:r>
            <a:r>
              <a:rPr lang="en-US" sz="1400" i="1" u="sng" dirty="0"/>
              <a:t>(</a:t>
            </a:r>
            <a:r>
              <a:rPr lang="en-US" sz="1400" i="1" dirty="0"/>
              <a:t>repeatability) </a:t>
            </a:r>
          </a:p>
          <a:p>
            <a:pPr marL="285750" indent="-285750">
              <a:spcBef>
                <a:spcPts val="0"/>
              </a:spcBef>
            </a:pPr>
            <a:r>
              <a:rPr lang="en-US" sz="1400" dirty="0"/>
              <a:t>The </a:t>
            </a:r>
            <a:r>
              <a:rPr lang="en-US" sz="1400" b="1" i="1" dirty="0">
                <a:solidFill>
                  <a:srgbClr val="0070C0"/>
                </a:solidFill>
              </a:rPr>
              <a:t>operator</a:t>
            </a:r>
            <a:r>
              <a:rPr lang="en-US" sz="1400" i="1" dirty="0"/>
              <a:t> </a:t>
            </a:r>
            <a:r>
              <a:rPr lang="en-US" sz="1400" dirty="0"/>
              <a:t>variation </a:t>
            </a:r>
            <a:r>
              <a:rPr lang="en-US" sz="1400" i="1" dirty="0"/>
              <a:t>(reproducibility)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83759" y="1486509"/>
            <a:ext cx="1691182" cy="946413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en-US" sz="105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Gage R&amp;R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600" b="1" dirty="0"/>
              <a:t>Process</a:t>
            </a:r>
          </a:p>
          <a:p>
            <a:pPr algn="ctr">
              <a:buNone/>
            </a:pPr>
            <a:endParaRPr lang="en-US" sz="1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104397" y="1624735"/>
            <a:ext cx="1633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Measurement system adequacy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026402" y="1612943"/>
            <a:ext cx="35305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26402" y="1833076"/>
            <a:ext cx="35305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026402" y="2053209"/>
            <a:ext cx="35305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1863" y="2156380"/>
            <a:ext cx="164592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28950" y="1275495"/>
            <a:ext cx="19916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Measurement system to be analyzed</a:t>
            </a:r>
          </a:p>
          <a:p>
            <a:pPr algn="r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Components</a:t>
            </a:r>
          </a:p>
          <a:p>
            <a:pPr algn="r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Operators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0" y="6627168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2022-2025 Dan Zwillinger. All rights reserved.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6" y="1435485"/>
            <a:ext cx="2794495" cy="160043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</a:pPr>
            <a:r>
              <a:rPr lang="en-US" sz="1400" dirty="0"/>
              <a:t>A </a:t>
            </a:r>
            <a:r>
              <a:rPr lang="en-US" sz="1400" b="1" i="1" dirty="0">
                <a:solidFill>
                  <a:srgbClr val="0070C0"/>
                </a:solidFill>
              </a:rPr>
              <a:t>Gage </a:t>
            </a:r>
            <a:r>
              <a:rPr lang="en-US" sz="1400" b="1" i="1" dirty="0" err="1">
                <a:solidFill>
                  <a:srgbClr val="0070C0"/>
                </a:solidFill>
              </a:rPr>
              <a:t>R&amp;R</a:t>
            </a:r>
            <a:r>
              <a:rPr lang="en-US" sz="1400" b="1" i="1" dirty="0">
                <a:solidFill>
                  <a:srgbClr val="0070C0"/>
                </a:solidFill>
              </a:rPr>
              <a:t> (GRR) </a:t>
            </a:r>
            <a:r>
              <a:rPr lang="en-US" sz="1400" dirty="0"/>
              <a:t>study</a:t>
            </a:r>
            <a:r>
              <a:rPr lang="en-US" sz="1400" b="1" i="1" dirty="0">
                <a:solidFill>
                  <a:srgbClr val="0070C0"/>
                </a:solidFill>
              </a:rPr>
              <a:t> </a:t>
            </a:r>
            <a:r>
              <a:rPr lang="en-US" sz="1400" dirty="0"/>
              <a:t>finds the </a:t>
            </a:r>
            <a:r>
              <a:rPr lang="en-US" sz="1400" b="1" dirty="0"/>
              <a:t>measurement error </a:t>
            </a:r>
            <a:r>
              <a:rPr lang="en-US" sz="1400" dirty="0"/>
              <a:t>in a measurement system.        </a:t>
            </a:r>
          </a:p>
          <a:p>
            <a:pPr marL="285750" indent="-285750">
              <a:spcBef>
                <a:spcPts val="0"/>
              </a:spcBef>
            </a:pPr>
            <a:r>
              <a:rPr lang="en-US" sz="1400" dirty="0"/>
              <a:t>It addresses measurement system </a:t>
            </a:r>
            <a:r>
              <a:rPr lang="en-US" sz="1400" b="1" i="1" dirty="0">
                <a:solidFill>
                  <a:srgbClr val="0070C0"/>
                </a:solidFill>
              </a:rPr>
              <a:t>precision</a:t>
            </a:r>
            <a:r>
              <a:rPr lang="en-US" sz="1400" dirty="0"/>
              <a:t> (it does not address </a:t>
            </a:r>
            <a:r>
              <a:rPr lang="en-US" sz="1400" b="1" i="1" dirty="0">
                <a:solidFill>
                  <a:srgbClr val="0070C0"/>
                </a:solidFill>
              </a:rPr>
              <a:t>accuracy</a:t>
            </a:r>
            <a:r>
              <a:rPr lang="en-US" sz="1400" dirty="0"/>
              <a:t>).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22751" y="5005983"/>
            <a:ext cx="2800350" cy="138499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/>
              <a:t>There are different </a:t>
            </a:r>
            <a:r>
              <a:rPr lang="en-US" sz="1400" b="1" i="1" dirty="0">
                <a:solidFill>
                  <a:srgbClr val="0070C0"/>
                </a:solidFill>
              </a:rPr>
              <a:t>Gage </a:t>
            </a:r>
            <a:r>
              <a:rPr lang="en-US" sz="1400" b="1" i="1" dirty="0" err="1">
                <a:solidFill>
                  <a:srgbClr val="0070C0"/>
                </a:solidFill>
              </a:rPr>
              <a:t>R&amp;R</a:t>
            </a:r>
            <a:r>
              <a:rPr lang="en-US" sz="1400" b="1" i="1" dirty="0">
                <a:solidFill>
                  <a:srgbClr val="0070C0"/>
                </a:solidFill>
              </a:rPr>
              <a:t> </a:t>
            </a:r>
            <a:r>
              <a:rPr lang="en-US" sz="1400" dirty="0"/>
              <a:t>approaches</a:t>
            </a:r>
          </a:p>
          <a:p>
            <a:pPr marL="285750" indent="-285750">
              <a:spcBef>
                <a:spcPts val="0"/>
              </a:spcBef>
            </a:pPr>
            <a:r>
              <a:rPr lang="en-US" sz="1400" dirty="0"/>
              <a:t>ANOVA approach</a:t>
            </a:r>
          </a:p>
          <a:p>
            <a:pPr marL="285750" indent="-285750">
              <a:spcBef>
                <a:spcPts val="0"/>
              </a:spcBef>
            </a:pPr>
            <a:r>
              <a:rPr lang="en-US" sz="1400" dirty="0" err="1"/>
              <a:t>AIAG</a:t>
            </a:r>
            <a:r>
              <a:rPr lang="en-US" sz="1400" dirty="0"/>
              <a:t> approach</a:t>
            </a:r>
          </a:p>
          <a:p>
            <a:pPr marL="285750" indent="-285750">
              <a:spcBef>
                <a:spcPts val="0"/>
              </a:spcBef>
            </a:pPr>
            <a:r>
              <a:rPr lang="en-US" sz="1400" dirty="0"/>
              <a:t>EMP approach (“evaluating the measurement process”)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5EC0168-5960-4268-A1F0-D456B215A622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3090" name="Text Box 44"/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18DF1F9-CE82-48B9-95C7-85241EBD7FF1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FF99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Work </a:t>
              </a:r>
              <a:r>
                <a:rPr lang="en-US" sz="1400"/>
                <a:t>with an </a:t>
              </a:r>
              <a:r>
                <a:rPr lang="en-US" sz="1400" dirty="0"/>
                <a:t>SME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5406E58-D665-BC1C-6106-0EFBB2863D94}"/>
              </a:ext>
            </a:extLst>
          </p:cNvPr>
          <p:cNvSpPr txBox="1"/>
          <p:nvPr/>
        </p:nvSpPr>
        <p:spPr>
          <a:xfrm>
            <a:off x="4024751" y="5853131"/>
            <a:ext cx="466344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buNone/>
              <a:defRPr sz="1400"/>
            </a:lvl1pPr>
          </a:lstStyle>
          <a:p>
            <a:pPr>
              <a:spcBef>
                <a:spcPts val="0"/>
              </a:spcBef>
            </a:pPr>
            <a:r>
              <a:rPr lang="en-US" b="1" dirty="0"/>
              <a:t>GRR Types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70C0"/>
                </a:solidFill>
              </a:rPr>
              <a:t>Crossed GRR</a:t>
            </a:r>
            <a:r>
              <a:rPr lang="en-US" dirty="0"/>
              <a:t>: each operator measures each part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70C0"/>
                </a:solidFill>
              </a:rPr>
              <a:t>Nested</a:t>
            </a:r>
            <a:r>
              <a:rPr lang="en-US" dirty="0"/>
              <a:t> </a:t>
            </a:r>
            <a:r>
              <a:rPr lang="en-US" b="1" i="1" dirty="0">
                <a:solidFill>
                  <a:srgbClr val="0070C0"/>
                </a:solidFill>
              </a:rPr>
              <a:t>GRR</a:t>
            </a:r>
            <a:r>
              <a:rPr lang="en-US" dirty="0"/>
              <a:t>: only one operator measures each part</a:t>
            </a:r>
          </a:p>
        </p:txBody>
      </p:sp>
    </p:spTree>
    <p:extLst>
      <p:ext uri="{BB962C8B-B14F-4D97-AF65-F5344CB8AC3E}">
        <p14:creationId xmlns:p14="http://schemas.microsoft.com/office/powerpoint/2010/main" val="293336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1830BA-A931-FA2A-3F03-5C56D2039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170" y="1528291"/>
            <a:ext cx="7648656" cy="304898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19" name="TextBox 18"/>
          <p:cNvSpPr txBox="1"/>
          <p:nvPr/>
        </p:nvSpPr>
        <p:spPr>
          <a:xfrm>
            <a:off x="0" y="6627168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2022-2025 Dan Zwillinger. All rights reserved.</a:t>
            </a: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5432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Gage R&amp;R – Example – Sample output from Minitab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26701" y="4989315"/>
            <a:ext cx="4763922" cy="1600438"/>
          </a:xfrm>
          <a:prstGeom prst="rect">
            <a:avLst/>
          </a:prstGeom>
          <a:solidFill>
            <a:srgbClr val="FFFF99"/>
          </a:solidFill>
          <a:ln w="28575">
            <a:solidFill>
              <a:srgbClr val="0070C0"/>
            </a:solidFill>
            <a:prstDash val="lgDash"/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b="1" dirty="0"/>
              <a:t>Number of Distinct Categories (</a:t>
            </a:r>
            <a:r>
              <a:rPr lang="en-US" sz="1400" b="1" dirty="0" err="1"/>
              <a:t>NDC</a:t>
            </a:r>
            <a:r>
              <a:rPr lang="en-US" sz="1400" b="1" dirty="0"/>
              <a:t>)</a:t>
            </a:r>
          </a:p>
          <a:p>
            <a:pPr marL="285750" indent="-285750">
              <a:spcBef>
                <a:spcPts val="0"/>
              </a:spcBef>
            </a:pPr>
            <a:r>
              <a:rPr lang="en-US" sz="1400" dirty="0"/>
              <a:t>NDC is the number of non-overlapping 97% confidence intervals that span the product variation. </a:t>
            </a:r>
          </a:p>
          <a:p>
            <a:pPr marL="285750" indent="-285750">
              <a:spcBef>
                <a:spcPts val="0"/>
              </a:spcBef>
            </a:pPr>
            <a:r>
              <a:rPr lang="en-US" sz="1400" dirty="0"/>
              <a:t>Often, require </a:t>
            </a:r>
            <a:r>
              <a:rPr lang="en-US" sz="1400" dirty="0" err="1"/>
              <a:t>NDC</a:t>
            </a:r>
            <a:r>
              <a:rPr lang="en-US" sz="1400" dirty="0"/>
              <a:t> &gt; 5 for study validity.</a:t>
            </a:r>
          </a:p>
          <a:p>
            <a:pPr>
              <a:spcBef>
                <a:spcPts val="0"/>
              </a:spcBef>
              <a:buNone/>
            </a:pPr>
            <a:r>
              <a:rPr lang="en-US" sz="1400" b="1" dirty="0"/>
              <a:t>Example category names</a:t>
            </a:r>
          </a:p>
          <a:p>
            <a:pPr marL="285750" indent="-285750">
              <a:spcBef>
                <a:spcPts val="0"/>
              </a:spcBef>
            </a:pPr>
            <a:r>
              <a:rPr lang="en-US" sz="1400" dirty="0"/>
              <a:t>NDC = 3 </a:t>
            </a:r>
            <a:r>
              <a:rPr lang="en-US" sz="1400" dirty="0">
                <a:sym typeface="Wingdings" panose="05000000000000000000" pitchFamily="2" charset="2"/>
              </a:rPr>
              <a:t> </a:t>
            </a:r>
            <a:r>
              <a:rPr lang="en-US" sz="1400" dirty="0"/>
              <a:t>{Low, Medium, High}</a:t>
            </a:r>
          </a:p>
          <a:p>
            <a:pPr marL="285750" indent="-285750">
              <a:spcBef>
                <a:spcPts val="0"/>
              </a:spcBef>
            </a:pPr>
            <a:r>
              <a:rPr lang="en-US" sz="1400" dirty="0"/>
              <a:t>NDC = 5 </a:t>
            </a:r>
            <a:r>
              <a:rPr lang="en-US" sz="1400" dirty="0">
                <a:sym typeface="Wingdings" panose="05000000000000000000" pitchFamily="2" charset="2"/>
              </a:rPr>
              <a:t> </a:t>
            </a:r>
            <a:r>
              <a:rPr lang="en-US" sz="1400" dirty="0"/>
              <a:t>{Very Low, Low, Medium, High, Very High}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468949" y="4064250"/>
            <a:ext cx="3101595" cy="274320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1125" algn="l"/>
              </a:tabLst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013024" y="537865"/>
            <a:ext cx="853466" cy="2366700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1125" algn="l"/>
              </a:tabLst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2054"/>
          <p:cNvSpPr/>
          <p:nvPr/>
        </p:nvSpPr>
        <p:spPr bwMode="auto">
          <a:xfrm>
            <a:off x="5537068" y="2415688"/>
            <a:ext cx="695805" cy="22790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1125" algn="l"/>
              </a:tabLst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6" name="Rectangle 2055"/>
          <p:cNvSpPr/>
          <p:nvPr/>
        </p:nvSpPr>
        <p:spPr bwMode="auto">
          <a:xfrm>
            <a:off x="5537069" y="5836434"/>
            <a:ext cx="3439290" cy="74016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None/>
              <a:tabLst>
                <a:tab pos="111125" algn="l"/>
              </a:tabLst>
            </a:pPr>
            <a:r>
              <a:rPr lang="en-US" sz="1400" b="1" u="sng" dirty="0">
                <a:solidFill>
                  <a:srgbClr val="0070C0"/>
                </a:solidFill>
                <a:latin typeface="Arial" pitchFamily="34" charset="0"/>
              </a:rPr>
              <a:t>Conclusion</a:t>
            </a:r>
            <a:r>
              <a:rPr lang="en-US" sz="1400" dirty="0">
                <a:latin typeface="Arial" pitchFamily="34" charset="0"/>
              </a:rPr>
              <a:t>: Since this value is between 10% and 30%, the</a:t>
            </a:r>
            <a:r>
              <a:rPr lang="en-US" sz="1400" dirty="0">
                <a:latin typeface="Arial" pitchFamily="34" charset="0"/>
                <a:sym typeface="Wingdings" panose="05000000000000000000" pitchFamily="2" charset="2"/>
              </a:rPr>
              <a:t> measurement system is marginally acceptable</a:t>
            </a:r>
            <a:endParaRPr lang="en-US" sz="1400" dirty="0">
              <a:latin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610776" y="3601166"/>
            <a:ext cx="457200" cy="227905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1125" algn="l"/>
              </a:tabLst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Line 6">
            <a:extLst>
              <a:ext uri="{FF2B5EF4-FFF2-40B4-BE49-F238E27FC236}">
                <a16:creationId xmlns:a16="http://schemas.microsoft.com/office/drawing/2014/main" id="{8A945E54-EB11-FAC1-DDC7-536B79F8F33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305FB65E-C36F-5395-F9E3-F514A1FA4B2D}"/>
              </a:ext>
            </a:extLst>
          </p:cNvPr>
          <p:cNvCxnSpPr>
            <a:cxnSpLocks/>
            <a:stCxn id="2056" idx="1"/>
            <a:endCxn id="2055" idx="3"/>
          </p:cNvCxnSpPr>
          <p:nvPr/>
        </p:nvCxnSpPr>
        <p:spPr bwMode="auto">
          <a:xfrm rot="10800000" flipH="1">
            <a:off x="5537069" y="2529641"/>
            <a:ext cx="695804" cy="3676874"/>
          </a:xfrm>
          <a:prstGeom prst="bentConnector5">
            <a:avLst>
              <a:gd name="adj1" fmla="val -32854"/>
              <a:gd name="adj2" fmla="val 53483"/>
              <a:gd name="adj3" fmla="val 132854"/>
            </a:avLst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14D3148-7E2C-A1C5-C240-F38BB22A2135}"/>
              </a:ext>
            </a:extLst>
          </p:cNvPr>
          <p:cNvSpPr/>
          <p:nvPr/>
        </p:nvSpPr>
        <p:spPr bwMode="auto">
          <a:xfrm>
            <a:off x="5127068" y="1903970"/>
            <a:ext cx="1041208" cy="191651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1125" algn="l"/>
              </a:tabLst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E310435-AAAA-DAB6-DCDD-98D0B277EC70}"/>
              </a:ext>
            </a:extLst>
          </p:cNvPr>
          <p:cNvSpPr/>
          <p:nvPr/>
        </p:nvSpPr>
        <p:spPr bwMode="auto">
          <a:xfrm>
            <a:off x="7185950" y="1903970"/>
            <a:ext cx="914400" cy="191651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1125" algn="l"/>
              </a:tabLst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568526" y="5189416"/>
            <a:ext cx="3407833" cy="52471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None/>
              <a:tabLst>
                <a:tab pos="111125" algn="l"/>
              </a:tabLst>
            </a:pPr>
            <a:r>
              <a:rPr lang="en-US" sz="1400" dirty="0">
                <a:latin typeface="Arial" pitchFamily="34" charset="0"/>
              </a:rPr>
              <a:t>What percentage of the allowed tolerance has been used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01727E-A7D4-86D8-7B2D-FD231CF865C1}"/>
              </a:ext>
            </a:extLst>
          </p:cNvPr>
          <p:cNvSpPr txBox="1"/>
          <p:nvPr/>
        </p:nvSpPr>
        <p:spPr>
          <a:xfrm>
            <a:off x="5136523" y="739373"/>
            <a:ext cx="2963827" cy="117104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169863" marR="0" indent="-169863" defTabSz="914400" latinLnBrk="0">
              <a:lnSpc>
                <a:spcPct val="100000"/>
              </a:lnSpc>
              <a:buClrTx/>
              <a:buSzTx/>
              <a:buFontTx/>
              <a:tabLst>
                <a:tab pos="111125" algn="l"/>
              </a:tabLst>
              <a:defRPr kumimoji="0" b="0" i="0" u="none" strike="noStrike" cap="none" normalizeH="0" baseline="0">
                <a:ln>
                  <a:noFill/>
                </a:ln>
                <a:effectLst/>
                <a:latin typeface="Arial" pitchFamily="34" charset="0"/>
              </a:defRPr>
            </a:lvl1pPr>
          </a:lstStyle>
          <a:p>
            <a:pPr marL="0" indent="0">
              <a:spcBef>
                <a:spcPts val="0"/>
              </a:spcBef>
              <a:buNone/>
            </a:pPr>
            <a:r>
              <a:rPr lang="en-US" sz="1400" b="1" u="sng" dirty="0">
                <a:solidFill>
                  <a:srgbClr val="0070C0"/>
                </a:solidFill>
              </a:rPr>
              <a:t>Key values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%Study Var </a:t>
            </a:r>
            <a:r>
              <a:rPr lang="en-US" sz="1400" dirty="0"/>
              <a:t>uses the sample’s standard deviation 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%Process </a:t>
            </a:r>
            <a:r>
              <a:rPr lang="en-US" sz="1400" dirty="0"/>
              <a:t>uses (historical) process standard deviation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6DF147-0CFD-D3A7-DD3E-9DB65C87C703}"/>
              </a:ext>
            </a:extLst>
          </p:cNvPr>
          <p:cNvSpPr/>
          <p:nvPr/>
        </p:nvSpPr>
        <p:spPr bwMode="auto">
          <a:xfrm>
            <a:off x="94426" y="661614"/>
            <a:ext cx="4967996" cy="620129"/>
          </a:xfrm>
          <a:prstGeom prst="rect">
            <a:avLst/>
          </a:prstGeom>
          <a:ln w="28575">
            <a:noFill/>
          </a:ln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None/>
              <a:tabLst>
                <a:tab pos="111125" algn="l"/>
              </a:tabLst>
            </a:pPr>
            <a:r>
              <a:rPr lang="en-US" sz="1600" b="1" dirty="0">
                <a:latin typeface="Arial" pitchFamily="34" charset="0"/>
              </a:rPr>
              <a:t>This table was created by Minitab</a:t>
            </a:r>
          </a:p>
          <a:p>
            <a:pPr>
              <a:buNone/>
              <a:tabLst>
                <a:tab pos="111125" algn="l"/>
              </a:tabLst>
            </a:pPr>
            <a:r>
              <a:rPr lang="en-US" sz="1400" dirty="0">
                <a:latin typeface="Arial" pitchFamily="34" charset="0"/>
              </a:rPr>
              <a:t>Inputs: piece number, operator number, measurement value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DA9DEE-F69E-EDA8-14C8-144B37B46763}"/>
              </a:ext>
            </a:extLst>
          </p:cNvPr>
          <p:cNvCxnSpPr>
            <a:cxnSpLocks/>
            <a:endCxn id="47" idx="0"/>
          </p:cNvCxnSpPr>
          <p:nvPr/>
        </p:nvCxnSpPr>
        <p:spPr bwMode="auto">
          <a:xfrm>
            <a:off x="6831122" y="3828376"/>
            <a:ext cx="441321" cy="1361040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7791AAB-DA90-4549-B94B-6B986306CF78}"/>
              </a:ext>
            </a:extLst>
          </p:cNvPr>
          <p:cNvSpPr txBox="1"/>
          <p:nvPr/>
        </p:nvSpPr>
        <p:spPr>
          <a:xfrm>
            <a:off x="-2361" y="2643593"/>
            <a:ext cx="1406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b="1" u="sng" dirty="0">
                <a:solidFill>
                  <a:srgbClr val="0070C0"/>
                </a:solidFill>
                <a:latin typeface="Arial" pitchFamily="34" charset="0"/>
              </a:rPr>
              <a:t>Key error contributions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69C887-BE48-C447-FA7B-806D685FDC31}"/>
              </a:ext>
            </a:extLst>
          </p:cNvPr>
          <p:cNvSpPr/>
          <p:nvPr/>
        </p:nvSpPr>
        <p:spPr bwMode="auto">
          <a:xfrm>
            <a:off x="9865" y="2638761"/>
            <a:ext cx="3212305" cy="463163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1125" algn="l"/>
              </a:tabLst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ED08E8-8DB0-DA96-20E7-48F5C6409E9F}"/>
              </a:ext>
            </a:extLst>
          </p:cNvPr>
          <p:cNvSpPr/>
          <p:nvPr/>
        </p:nvSpPr>
        <p:spPr bwMode="auto">
          <a:xfrm>
            <a:off x="78140" y="2627503"/>
            <a:ext cx="3002515" cy="548640"/>
          </a:xfrm>
          <a:prstGeom prst="rect">
            <a:avLst/>
          </a:prstGeom>
          <a:noFill/>
          <a:ln w="2857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1125" algn="l"/>
              </a:tabLst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5364B17-7C8D-AF00-B530-959A78C7CA4E}"/>
              </a:ext>
            </a:extLst>
          </p:cNvPr>
          <p:cNvCxnSpPr>
            <a:cxnSpLocks/>
            <a:stCxn id="23" idx="0"/>
            <a:endCxn id="17" idx="2"/>
          </p:cNvCxnSpPr>
          <p:nvPr/>
        </p:nvCxnSpPr>
        <p:spPr bwMode="auto">
          <a:xfrm flipV="1">
            <a:off x="2808662" y="4338570"/>
            <a:ext cx="211085" cy="650745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4" name="Arrow: Bent-Up 3">
            <a:extLst>
              <a:ext uri="{FF2B5EF4-FFF2-40B4-BE49-F238E27FC236}">
                <a16:creationId xmlns:a16="http://schemas.microsoft.com/office/drawing/2014/main" id="{3B9EC7DB-9C0A-3F7A-3ED0-C788552A0C51}"/>
              </a:ext>
            </a:extLst>
          </p:cNvPr>
          <p:cNvSpPr/>
          <p:nvPr/>
        </p:nvSpPr>
        <p:spPr bwMode="auto">
          <a:xfrm rot="5400000">
            <a:off x="412436" y="1378594"/>
            <a:ext cx="850392" cy="731520"/>
          </a:xfrm>
          <a:prstGeom prst="bentUpArrow">
            <a:avLst/>
          </a:prstGeom>
          <a:solidFill>
            <a:schemeClr val="bg1">
              <a:lumMod val="9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927" tIns="46462" rIns="92927" bIns="46462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1125" algn="l"/>
              </a:tabLst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7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Gage </a:t>
            </a:r>
            <a:r>
              <a:rPr lang="en-US" altLang="en-US" sz="2800" b="1" dirty="0" err="1">
                <a:solidFill>
                  <a:srgbClr val="000000"/>
                </a:solidFill>
              </a:rPr>
              <a:t>R&amp;R</a:t>
            </a:r>
            <a:r>
              <a:rPr lang="en-US" altLang="en-US" sz="2800" b="1" dirty="0">
                <a:solidFill>
                  <a:srgbClr val="000000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6627168"/>
            <a:ext cx="32255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2022-2025 Dan Zwillinger. All rights reserved.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Precision and accuracy are different. Precision might be given to 5 decimal places, while the accuracy only has 1 decimal place.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dirty="0"/>
              <a:t>Gage </a:t>
            </a:r>
            <a:r>
              <a:rPr lang="en-US" sz="1400" dirty="0" err="1"/>
              <a:t>R&amp;R</a:t>
            </a:r>
            <a:r>
              <a:rPr lang="en-US" sz="1400" dirty="0"/>
              <a:t> is about precision of a </a:t>
            </a:r>
            <a:r>
              <a:rPr lang="en-US" sz="1400" i="1" dirty="0"/>
              <a:t>measurement</a:t>
            </a:r>
            <a:r>
              <a:rPr lang="en-US" sz="1400" dirty="0"/>
              <a:t> </a:t>
            </a:r>
            <a:r>
              <a:rPr lang="en-US" sz="1400" i="1" dirty="0"/>
              <a:t>system</a:t>
            </a:r>
            <a:r>
              <a:rPr lang="en-US" sz="1400" dirty="0"/>
              <a:t>, as measured by 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1400" i="1" dirty="0"/>
              <a:t>repeatability</a:t>
            </a:r>
            <a:r>
              <a:rPr lang="en-US" sz="1400" dirty="0"/>
              <a:t> (run the machine two times and obtain the same result)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1400" i="1" dirty="0"/>
              <a:t>reproducibility</a:t>
            </a:r>
            <a:r>
              <a:rPr lang="en-US" sz="1400" dirty="0"/>
              <a:t> (have two operators obtain the same result)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dirty="0"/>
              <a:t>There are many different approaches to obtain a Gage </a:t>
            </a:r>
            <a:r>
              <a:rPr lang="en-US" sz="1400" dirty="0" err="1"/>
              <a:t>R&amp;R</a:t>
            </a:r>
            <a:r>
              <a:rPr lang="en-US" sz="1400" dirty="0"/>
              <a:t> result.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dirty="0"/>
              <a:t>A </a:t>
            </a:r>
            <a:r>
              <a:rPr lang="en-US" sz="1400" dirty="0" err="1"/>
              <a:t>G&amp;G</a:t>
            </a:r>
            <a:r>
              <a:rPr lang="en-US" sz="1400" dirty="0"/>
              <a:t> analysis requires statistics.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dirty="0"/>
              <a:t>Most statistical packages have Gage </a:t>
            </a:r>
            <a:r>
              <a:rPr lang="en-US" sz="1400" dirty="0" err="1"/>
              <a:t>R&amp;R</a:t>
            </a:r>
            <a:r>
              <a:rPr lang="en-US" sz="1400" dirty="0"/>
              <a:t> capabilities (e.g., Minitab).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dirty="0"/>
              <a:t>Help from a SME is recommended.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dirty="0"/>
              <a:t>Output from statistical packages is fairly standardized.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dirty="0"/>
              <a:t>Usual outputs include the “total Gage </a:t>
            </a:r>
            <a:r>
              <a:rPr lang="en-US" sz="1400" dirty="0" err="1"/>
              <a:t>R&amp;R</a:t>
            </a:r>
            <a:r>
              <a:rPr lang="en-US" sz="1400" dirty="0"/>
              <a:t>” a well as the “repeatability” and “reproducibility” components making up the total Gage </a:t>
            </a:r>
            <a:r>
              <a:rPr lang="en-US" sz="1400" dirty="0" err="1"/>
              <a:t>R&amp;R</a:t>
            </a:r>
            <a:r>
              <a:rPr lang="en-US" sz="1400" dirty="0"/>
              <a:t>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dirty="0"/>
              <a:t>One output is the “Number of Distinct Categories” (</a:t>
            </a:r>
            <a:r>
              <a:rPr lang="en-US" sz="1400" dirty="0" err="1"/>
              <a:t>NDC</a:t>
            </a:r>
            <a:r>
              <a:rPr lang="en-US" sz="1400" dirty="0"/>
              <a:t>). This is the number of categories that the measurement system can distinguish between. If a  measurement system can statistically distinguish between {very small, small, medium, …}, then it is more capable than a measurement system that can only distinguish between “small” and </a:t>
            </a:r>
            <a:r>
              <a:rPr lang="en-US" sz="1400"/>
              <a:t>“large.”</a:t>
            </a:r>
            <a:endParaRPr lang="en-US" sz="1400" dirty="0"/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dirty="0"/>
              <a:t>There is threshold value that the Gage </a:t>
            </a:r>
            <a:r>
              <a:rPr lang="en-US" sz="1400" dirty="0" err="1"/>
              <a:t>R&amp;R</a:t>
            </a:r>
            <a:r>
              <a:rPr lang="en-US" sz="1400" dirty="0"/>
              <a:t> value should meet (typically 10%) for a measurement system to be deemed  “acceptable”.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248CBA-A38E-2B25-4DE0-2EF802EB2C86}"/>
              </a:ext>
            </a:extLst>
          </p:cNvPr>
          <p:cNvSpPr txBox="1"/>
          <p:nvPr/>
        </p:nvSpPr>
        <p:spPr>
          <a:xfrm>
            <a:off x="4762500" y="5765176"/>
            <a:ext cx="4114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Recommended web sites for additional information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https://quality-one.com/grr/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https://www.goskills.com/Lean-Six-Sigma/Resources/Gage-rr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927" tIns="46462" rIns="92927" bIns="46462" numCol="1" anchor="t" anchorCtr="0" compatLnSpc="1">
        <a:prstTxWarp prst="textNoShape">
          <a:avLst/>
        </a:prstTxWarp>
        <a:spAutoFit/>
      </a:bodyPr>
      <a:lstStyle>
        <a:defPPr marL="169863" marR="0" indent="-169863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Char char="•"/>
          <a:tabLst>
            <a:tab pos="111125" algn="l"/>
          </a:tabLst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927" tIns="46462" rIns="92927" bIns="46462" numCol="1" anchor="t" anchorCtr="0" compatLnSpc="1">
        <a:prstTxWarp prst="textNoShape">
          <a:avLst/>
        </a:prstTxWarp>
        <a:spAutoFit/>
      </a:bodyPr>
      <a:lstStyle>
        <a:defPPr marL="169863" marR="0" indent="-169863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Char char="•"/>
          <a:tabLst>
            <a:tab pos="111125" algn="l"/>
          </a:tabLst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927" tIns="46462" rIns="92927" bIns="46462" numCol="1" anchor="t" anchorCtr="0" compatLnSpc="1">
        <a:prstTxWarp prst="textNoShape">
          <a:avLst/>
        </a:prstTxWarp>
        <a:spAutoFit/>
      </a:bodyPr>
      <a:lstStyle>
        <a:defPPr marL="169863" marR="0" indent="-169863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Char char="•"/>
          <a:tabLst>
            <a:tab pos="111125" algn="l"/>
          </a:tabLst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927" tIns="46462" rIns="92927" bIns="46462" numCol="1" anchor="t" anchorCtr="0" compatLnSpc="1">
        <a:prstTxWarp prst="textNoShape">
          <a:avLst/>
        </a:prstTxWarp>
        <a:spAutoFit/>
      </a:bodyPr>
      <a:lstStyle>
        <a:defPPr marL="169863" marR="0" indent="-169863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Char char="•"/>
          <a:tabLst>
            <a:tab pos="111125" algn="l"/>
          </a:tabLst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927" tIns="46462" rIns="92927" bIns="46462" numCol="1" anchor="t" anchorCtr="0" compatLnSpc="1">
        <a:prstTxWarp prst="textNoShape">
          <a:avLst/>
        </a:prstTxWarp>
        <a:spAutoFit/>
      </a:bodyPr>
      <a:lstStyle>
        <a:defPPr marL="169863" marR="0" indent="-169863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Char char="•"/>
          <a:tabLst>
            <a:tab pos="111125" algn="l"/>
          </a:tabLst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927" tIns="46462" rIns="92927" bIns="46462" numCol="1" anchor="t" anchorCtr="0" compatLnSpc="1">
        <a:prstTxWarp prst="textNoShape">
          <a:avLst/>
        </a:prstTxWarp>
        <a:spAutoFit/>
      </a:bodyPr>
      <a:lstStyle>
        <a:defPPr marL="169863" marR="0" indent="-169863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Char char="•"/>
          <a:tabLst>
            <a:tab pos="111125" algn="l"/>
          </a:tabLst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638</Words>
  <Application>Microsoft Office PowerPoint</Application>
  <PresentationFormat>On-screen Show (4:3)</PresentationFormat>
  <Paragraphs>77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Symbol</vt:lpstr>
      <vt:lpstr>Times New Roman</vt:lpstr>
      <vt:lpstr>Wingdings</vt:lpstr>
      <vt:lpstr>Custom Design</vt:lpstr>
      <vt:lpstr>1_Custom Design</vt:lpstr>
      <vt:lpstr>2_Custom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2022-06-18T03:09:25Z</dcterms:created>
  <dcterms:modified xsi:type="dcterms:W3CDTF">2025-01-03T20:30:45Z</dcterms:modified>
</cp:coreProperties>
</file>