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1279" r:id="rId2"/>
    <p:sldId id="268" r:id="rId3"/>
    <p:sldId id="126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DE1"/>
    <a:srgbClr val="E6E6E6"/>
    <a:srgbClr val="FFFFFF"/>
    <a:srgbClr val="438C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F852D7-F6C8-410B-A99B-AF8371F4877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F0B32-EF87-4CE7-8BB0-AA8333FF7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40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5AB3837C-C681-D800-B198-E379C07FE8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ACC92669-A04B-4D61-954C-D62FDC95C0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4680E3B-7C7D-4D70-89E4-7681C4B2AA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AA83F4E-8DE7-4A6B-A17B-8447FBA049AA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256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DF777BEE-AA98-9473-F4EB-1E75CBF4B4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F981CF97-57A2-919F-314D-BBD5A24F8C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839061E7-AC02-B02E-F0B0-35A74A394E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F65D909-8F2A-487C-B4DE-909447D25D54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F70385B5-46C4-C0DF-EFF5-87E1E748AC1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>
            <a:extLst>
              <a:ext uri="{FF2B5EF4-FFF2-40B4-BE49-F238E27FC236}">
                <a16:creationId xmlns:a16="http://schemas.microsoft.com/office/drawing/2014/main" id="{DE1D596B-CE6E-986A-F69B-3CD97A4BE5A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5FFFA6E8-5247-7412-0970-7A2690F29B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970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4225" indent="-2270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14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686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58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3025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BAB7495-1484-46A7-8EC5-C4A641FAB8EF}" type="slidenum">
              <a:rPr lang="en-US" altLang="en-US" smtClean="0">
                <a:solidFill>
                  <a:srgbClr val="000000"/>
                </a:solidFill>
                <a:latin typeface="Calibri" panose="020F0502020204030204" pitchFamily="34" charset="0"/>
              </a:rPr>
              <a:pPr/>
              <a:t>3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3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4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85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79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6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3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10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327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8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5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DDF54-D2F9-4CC4-AF1C-FE000AEEA61A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BA218-2E76-46D8-A94D-B004BCE75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82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BB96A89E-9A6C-EDC7-B7CD-E233422CFAB1}"/>
              </a:ext>
            </a:extLst>
          </p:cNvPr>
          <p:cNvSpPr/>
          <p:nvPr/>
        </p:nvSpPr>
        <p:spPr>
          <a:xfrm>
            <a:off x="3858261" y="1878013"/>
            <a:ext cx="4937760" cy="478832"/>
          </a:xfrm>
          <a:prstGeom prst="triangle">
            <a:avLst>
              <a:gd name="adj" fmla="val 5272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075" name="Rectangle 150">
            <a:extLst>
              <a:ext uri="{FF2B5EF4-FFF2-40B4-BE49-F238E27FC236}">
                <a16:creationId xmlns:a16="http://schemas.microsoft.com/office/drawing/2014/main" id="{82A0C86E-8B4F-948F-814E-046F1F8834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44100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Getting Things Done (GTD)</a:t>
            </a:r>
          </a:p>
        </p:txBody>
      </p:sp>
      <p:sp>
        <p:nvSpPr>
          <p:cNvPr id="3076" name="Text Box 161">
            <a:extLst>
              <a:ext uri="{FF2B5EF4-FFF2-40B4-BE49-F238E27FC236}">
                <a16:creationId xmlns:a16="http://schemas.microsoft.com/office/drawing/2014/main" id="{D6A297CC-1EBF-49B8-DBD2-BDBBC172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762" y="74613"/>
            <a:ext cx="23920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 dirty="0"/>
              <a:t>Problem</a:t>
            </a:r>
          </a:p>
          <a:p>
            <a:pPr eaLnBrk="1" hangingPunct="1"/>
            <a:r>
              <a:rPr lang="en-US" altLang="en-US" sz="1600" dirty="0"/>
              <a:t>How to manage day-to-day activities?</a:t>
            </a:r>
            <a:endParaRPr lang="en-US" altLang="en-US" b="1" i="1" u="sng" dirty="0">
              <a:solidFill>
                <a:srgbClr val="FF0000"/>
              </a:solidFill>
            </a:endParaRPr>
          </a:p>
        </p:txBody>
      </p:sp>
      <p:sp>
        <p:nvSpPr>
          <p:cNvPr id="3077" name="Line 165">
            <a:extLst>
              <a:ext uri="{FF2B5EF4-FFF2-40B4-BE49-F238E27FC236}">
                <a16:creationId xmlns:a16="http://schemas.microsoft.com/office/drawing/2014/main" id="{D0BDFCFA-8F59-3186-7ACE-B27130904795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Line 166">
            <a:extLst>
              <a:ext uri="{FF2B5EF4-FFF2-40B4-BE49-F238E27FC236}">
                <a16:creationId xmlns:a16="http://schemas.microsoft.com/office/drawing/2014/main" id="{582D008A-D2EA-304F-87A8-893388D7FCB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89525" y="20638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Text Box 152">
            <a:extLst>
              <a:ext uri="{FF2B5EF4-FFF2-40B4-BE49-F238E27FC236}">
                <a16:creationId xmlns:a16="http://schemas.microsoft.com/office/drawing/2014/main" id="{8AB95115-47B5-8A07-55F3-014484F84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260" y="2371977"/>
            <a:ext cx="4937760" cy="418576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Capture everything</a:t>
            </a:r>
            <a:r>
              <a:rPr lang="en-US" sz="1400" dirty="0">
                <a:latin typeface="Arial" charset="0"/>
              </a:rPr>
              <a:t>: Capture anything that you are involved with, large or small. Put these things in your inboxes. Update daily. 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Clarify</a:t>
            </a:r>
            <a:r>
              <a:rPr lang="en-US" sz="1400" dirty="0">
                <a:latin typeface="Arial" charset="0"/>
              </a:rPr>
              <a:t>: Convert every item in your inboxes into clear and concrete action steps. Determine the next step for each item; remove from inbox and …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Organize</a:t>
            </a:r>
            <a:r>
              <a:rPr lang="en-US" sz="1400" dirty="0">
                <a:latin typeface="Arial" charset="0"/>
              </a:rPr>
              <a:t>: Disposition each item into one of the lists: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Calendar – holds appointments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Complete action – in less than 2 minutes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Delegate – when appropriate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Next actions – tasks which are not project specific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Reference – file away as needed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Someday/Maybe list – low priority tasks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Project task list – for items with more than 1 step, an item is given a defined action and a next step</a:t>
            </a:r>
          </a:p>
          <a:p>
            <a:pPr marL="685800" lvl="1" indent="-228600">
              <a:buFontTx/>
              <a:buAutoNum type="arabicPeriod"/>
              <a:defRPr/>
            </a:pPr>
            <a:r>
              <a:rPr lang="en-US" sz="1400" dirty="0">
                <a:latin typeface="Arial" charset="0"/>
              </a:rPr>
              <a:t>Trash – items no longer of importance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Review</a:t>
            </a:r>
            <a:r>
              <a:rPr lang="en-US" sz="1400" dirty="0">
                <a:latin typeface="Arial" charset="0"/>
              </a:rPr>
              <a:t>: Frequently review, update, and revise your lists.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sz="1400" b="1" dirty="0">
                <a:latin typeface="Arial" charset="0"/>
              </a:rPr>
              <a:t>Engage</a:t>
            </a:r>
            <a:r>
              <a:rPr lang="en-US" sz="1400" dirty="0">
                <a:latin typeface="Arial" charset="0"/>
              </a:rPr>
              <a:t>: Select activity to do next based on: context (e.g., home, office), energy level, priority, &amp; time available</a:t>
            </a:r>
          </a:p>
        </p:txBody>
      </p:sp>
      <p:sp>
        <p:nvSpPr>
          <p:cNvPr id="3080" name="Rectangle 32">
            <a:extLst>
              <a:ext uri="{FF2B5EF4-FFF2-40B4-BE49-F238E27FC236}">
                <a16:creationId xmlns:a16="http://schemas.microsoft.com/office/drawing/2014/main" id="{67B1F53B-8B49-780D-35B8-8FD513044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2862" y="1379537"/>
            <a:ext cx="2478087" cy="709385"/>
          </a:xfrm>
          <a:prstGeom prst="rect">
            <a:avLst/>
          </a:prstGeom>
          <a:solidFill>
            <a:srgbClr val="CCE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lIns="92927" tIns="46462" rIns="92927" bIns="46462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 b="1" dirty="0"/>
              <a:t>GTD </a:t>
            </a:r>
          </a:p>
          <a:p>
            <a:pPr algn="ctr"/>
            <a:r>
              <a:rPr lang="en-US" altLang="en-US" sz="2000" b="1" dirty="0"/>
              <a:t>Process </a:t>
            </a:r>
          </a:p>
        </p:txBody>
      </p:sp>
      <p:cxnSp>
        <p:nvCxnSpPr>
          <p:cNvPr id="3081" name="Straight Arrow Connector 47">
            <a:extLst>
              <a:ext uri="{FF2B5EF4-FFF2-40B4-BE49-F238E27FC236}">
                <a16:creationId xmlns:a16="http://schemas.microsoft.com/office/drawing/2014/main" id="{D53887EE-68C1-89AA-2506-5DEC0C964C5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612697" y="1965098"/>
            <a:ext cx="1171575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2" name="TextBox 44">
            <a:extLst>
              <a:ext uri="{FF2B5EF4-FFF2-40B4-BE49-F238E27FC236}">
                <a16:creationId xmlns:a16="http://schemas.microsoft.com/office/drawing/2014/main" id="{2B0B992E-ECCB-DEC4-AA2C-C61E5FC11A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7156" y="1227465"/>
            <a:ext cx="130968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Daily demands for your time</a:t>
            </a:r>
          </a:p>
        </p:txBody>
      </p:sp>
      <p:cxnSp>
        <p:nvCxnSpPr>
          <p:cNvPr id="3083" name="Straight Arrow Connector 47">
            <a:extLst>
              <a:ext uri="{FF2B5EF4-FFF2-40B4-BE49-F238E27FC236}">
                <a16:creationId xmlns:a16="http://schemas.microsoft.com/office/drawing/2014/main" id="{0780B184-9D72-C0C1-0F07-0A996E63F8C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952875" y="1965098"/>
            <a:ext cx="1169987" cy="1588"/>
          </a:xfrm>
          <a:prstGeom prst="straightConnector1">
            <a:avLst/>
          </a:prstGeom>
          <a:noFill/>
          <a:ln w="190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44">
            <a:extLst>
              <a:ext uri="{FF2B5EF4-FFF2-40B4-BE49-F238E27FC236}">
                <a16:creationId xmlns:a16="http://schemas.microsoft.com/office/drawing/2014/main" id="{7EDD3D3B-43CB-35EA-687B-7AF37F3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49" y="1422402"/>
            <a:ext cx="15509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hangingPunct="1"/>
            <a:r>
              <a:rPr lang="en-US" altLang="en-US" sz="1400" dirty="0">
                <a:solidFill>
                  <a:srgbClr val="0070C0"/>
                </a:solidFill>
              </a:rPr>
              <a:t>Managed information</a:t>
            </a:r>
          </a:p>
        </p:txBody>
      </p:sp>
      <p:grpSp>
        <p:nvGrpSpPr>
          <p:cNvPr id="3085" name="Group 23">
            <a:extLst>
              <a:ext uri="{FF2B5EF4-FFF2-40B4-BE49-F238E27FC236}">
                <a16:creationId xmlns:a16="http://schemas.microsoft.com/office/drawing/2014/main" id="{D5708C92-0B04-49C5-E978-0504660CA6CF}"/>
              </a:ext>
            </a:extLst>
          </p:cNvPr>
          <p:cNvGrpSpPr>
            <a:grpSpLocks/>
          </p:cNvGrpSpPr>
          <p:nvPr/>
        </p:nvGrpSpPr>
        <p:grpSpPr bwMode="auto">
          <a:xfrm>
            <a:off x="7842250" y="28575"/>
            <a:ext cx="1055688" cy="852488"/>
            <a:chOff x="6499206" y="28979"/>
            <a:chExt cx="1055687" cy="851934"/>
          </a:xfrm>
        </p:grpSpPr>
        <p:sp>
          <p:nvSpPr>
            <p:cNvPr id="3092" name="Text Box 44">
              <a:extLst>
                <a:ext uri="{FF2B5EF4-FFF2-40B4-BE49-F238E27FC236}">
                  <a16:creationId xmlns:a16="http://schemas.microsoft.com/office/drawing/2014/main" id="{D641EE23-5866-E2EE-AFDB-C68EAF8F0A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93" name="TextBox 29">
              <a:extLst>
                <a:ext uri="{FF2B5EF4-FFF2-40B4-BE49-F238E27FC236}">
                  <a16:creationId xmlns:a16="http://schemas.microsoft.com/office/drawing/2014/main" id="{6DF60613-C9E2-D4EE-8CC0-BCBB82F6CD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r>
                <a:rPr lang="en-US" altLang="en-US" sz="140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ABC3F5F-0259-8E72-AA0A-D6BC91577026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0CB98E-6E33-8E3F-F6B2-C36C435522CF}"/>
              </a:ext>
            </a:extLst>
          </p:cNvPr>
          <p:cNvSpPr txBox="1"/>
          <p:nvPr/>
        </p:nvSpPr>
        <p:spPr>
          <a:xfrm>
            <a:off x="127000" y="1370013"/>
            <a:ext cx="3291840" cy="2308324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>
              <a:spcBef>
                <a:spcPct val="50000"/>
              </a:spcBef>
              <a:defRPr sz="1400" b="1"/>
            </a:lvl1pPr>
          </a:lstStyle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Getting Things Done </a:t>
            </a: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(GTD) is a time management and productivity system for individuals.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GTD’s process manages daily inputs, and their disposition, to avoid mental clutter and stress.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b="0" dirty="0">
                <a:latin typeface="Arial" panose="020B0604020202020204" pitchFamily="34" charset="0"/>
                <a:cs typeface="Arial" panose="020B0604020202020204" pitchFamily="34" charset="0"/>
              </a:rPr>
              <a:t>GTD has general guidelines, but can be tailored as needed.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77B2A7A-629A-CC23-FCE6-5F904E1BC17A}"/>
              </a:ext>
            </a:extLst>
          </p:cNvPr>
          <p:cNvSpPr txBox="1"/>
          <p:nvPr/>
        </p:nvSpPr>
        <p:spPr>
          <a:xfrm>
            <a:off x="161925" y="4409325"/>
            <a:ext cx="3092904" cy="830997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600" b="1">
                <a:solidFill>
                  <a:srgbClr val="0070C0"/>
                </a:solidFill>
              </a:defRPr>
            </a:lvl1pPr>
          </a:lstStyle>
          <a:p>
            <a:pPr>
              <a:defRPr/>
            </a:pPr>
            <a:r>
              <a:rPr lang="en-US" b="0" dirty="0">
                <a:solidFill>
                  <a:schemeClr val="tx1"/>
                </a:solidFill>
                <a:latin typeface="Arial" charset="0"/>
              </a:rPr>
              <a:t>GTD created the </a:t>
            </a:r>
            <a:r>
              <a:rPr lang="en-US" dirty="0">
                <a:solidFill>
                  <a:schemeClr val="tx1"/>
                </a:solidFill>
                <a:latin typeface="Arial" charset="0"/>
              </a:rPr>
              <a:t>2 minute rule</a:t>
            </a:r>
            <a:r>
              <a:rPr lang="en-US" b="0" dirty="0">
                <a:solidFill>
                  <a:schemeClr val="tx1"/>
                </a:solidFill>
                <a:latin typeface="Arial" charset="0"/>
              </a:rPr>
              <a:t>: If an activity will take less than two minutes, do it right away.</a:t>
            </a:r>
          </a:p>
        </p:txBody>
      </p:sp>
      <p:sp>
        <p:nvSpPr>
          <p:cNvPr id="3091" name="Slide Number Placeholder 3">
            <a:extLst>
              <a:ext uri="{FF2B5EF4-FFF2-40B4-BE49-F238E27FC236}">
                <a16:creationId xmlns:a16="http://schemas.microsoft.com/office/drawing/2014/main" id="{EBEB6A3C-90FC-4EB2-5A2F-2F162137D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5EB8E83-CBE9-4927-B82F-8A7DCF97188E}" type="slidenum">
              <a:rPr lang="en-US" altLang="en-US" sz="1400"/>
              <a:pPr algn="r" eaLnBrk="1" hangingPunct="1"/>
              <a:t>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386048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6">
            <a:extLst>
              <a:ext uri="{FF2B5EF4-FFF2-40B4-BE49-F238E27FC236}">
                <a16:creationId xmlns:a16="http://schemas.microsoft.com/office/drawing/2014/main" id="{0DAB936D-49F7-1A30-F459-B4030A6CB57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65087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Rectangle 150">
            <a:extLst>
              <a:ext uri="{FF2B5EF4-FFF2-40B4-BE49-F238E27FC236}">
                <a16:creationId xmlns:a16="http://schemas.microsoft.com/office/drawing/2014/main" id="{A7E82435-976E-4CA7-5C16-D698A53B0D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76200"/>
            <a:ext cx="89820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dirty="0"/>
              <a:t>GTD – Example – </a:t>
            </a:r>
            <a:r>
              <a:rPr lang="en-US" sz="2800" b="1" dirty="0"/>
              <a:t>Maintaining the 6in6 concept </a:t>
            </a:r>
            <a:endParaRPr lang="en-US" altLang="en-US" sz="2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CE0898-6F33-1E18-5AB3-6EEEA5B2C7BE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5155" name="Slide Number Placeholder 3">
            <a:extLst>
              <a:ext uri="{FF2B5EF4-FFF2-40B4-BE49-F238E27FC236}">
                <a16:creationId xmlns:a16="http://schemas.microsoft.com/office/drawing/2014/main" id="{A8F044FD-ECD7-615C-1049-3BCFD868B8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772B03AE-6B21-4DB4-9544-4F8AEA07A0C4}" type="slidenum">
              <a:rPr lang="en-US" altLang="en-US" sz="1400"/>
              <a:pPr algn="r" eaLnBrk="1" hangingPunct="1"/>
              <a:t>2</a:t>
            </a:fld>
            <a:endParaRPr lang="en-US" altLang="en-US" sz="14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1E65D7-EEDC-ADB6-8441-2A96BEF0DF4E}"/>
              </a:ext>
            </a:extLst>
          </p:cNvPr>
          <p:cNvSpPr txBox="1"/>
          <p:nvPr/>
        </p:nvSpPr>
        <p:spPr>
          <a:xfrm>
            <a:off x="161925" y="3094271"/>
            <a:ext cx="8686800" cy="241180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600" b="1" dirty="0">
                <a:solidFill>
                  <a:schemeClr val="tx2"/>
                </a:solidFill>
              </a:rPr>
              <a:t>Managing daily inputs </a:t>
            </a:r>
            <a:r>
              <a:rPr lang="en-US" sz="1600" dirty="0">
                <a:solidFill>
                  <a:schemeClr val="tx2"/>
                </a:solidFill>
              </a:rPr>
              <a:t>(Note:  most emails and texts are acknowledged)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local Quality meeting): Here’s the date for your next 6in6 presentation [Put on calendar]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Voice mail (from colleague): Have Amazon print up 6in6 PDF file as a book, and send to me. [Do it]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Text    (from colleague): There is a typo in a 6in6 presentation. [Delegate; send to 6in6 staff to fix]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6in6 staff):  Create template for 6in6 presentations. [Next steps. Put single action on list]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Google):      Here is data on the number of 6in6 site visits. [Store for later]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Call    (from 6 sigma friend): Can you create YouTube videos for each 6in6 topic? [Someday/Maybe]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6in6 fans): Please create a 6in6 presentation on topic XXX [Project “new presentations”: do background research within 2 weeks, follow-up with next production steps]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tx2"/>
                </a:solidFill>
              </a:rPr>
              <a:t>Email (from spammer): Special! Buy 3 tires and get 4</a:t>
            </a:r>
            <a:r>
              <a:rPr lang="en-US" sz="1600" baseline="30000" dirty="0">
                <a:solidFill>
                  <a:schemeClr val="tx2"/>
                </a:solidFill>
              </a:rPr>
              <a:t>th</a:t>
            </a:r>
            <a:r>
              <a:rPr lang="en-US" sz="1600" dirty="0">
                <a:solidFill>
                  <a:schemeClr val="tx2"/>
                </a:solidFill>
              </a:rPr>
              <a:t> one free. [Trash]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579426-0133-BD6E-5CC1-2A9D2E7264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337" y="669136"/>
            <a:ext cx="8869680" cy="23853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4BFFF9-E07F-87A0-383B-1F2C9180503D}"/>
              </a:ext>
            </a:extLst>
          </p:cNvPr>
          <p:cNvSpPr txBox="1"/>
          <p:nvPr/>
        </p:nvSpPr>
        <p:spPr>
          <a:xfrm>
            <a:off x="161925" y="5583933"/>
            <a:ext cx="5381625" cy="1096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b="1" dirty="0">
                <a:solidFill>
                  <a:schemeClr val="tx2"/>
                </a:solidFill>
              </a:rPr>
              <a:t>Daily activities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Disposition input information (as shown above)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Assess current state (e.g., energy level)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Select next most important task based on current state and execute.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Repeat.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229605-C05C-4FDE-EA07-B7F9B2B11C78}"/>
              </a:ext>
            </a:extLst>
          </p:cNvPr>
          <p:cNvSpPr txBox="1"/>
          <p:nvPr/>
        </p:nvSpPr>
        <p:spPr>
          <a:xfrm>
            <a:off x="6086475" y="5583933"/>
            <a:ext cx="2762250" cy="89138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lIns="36000" tIns="36000" rIns="36000" bIns="36000" rtlCol="0" anchor="ctr" anchorCtr="0">
            <a:spAutoFit/>
          </a:bodyPr>
          <a:lstStyle/>
          <a:p>
            <a:pPr>
              <a:lnSpc>
                <a:spcPct val="95000"/>
              </a:lnSpc>
              <a:buClr>
                <a:schemeClr val="accent1"/>
              </a:buClr>
            </a:pPr>
            <a:r>
              <a:rPr lang="en-US" sz="1400" b="1" dirty="0">
                <a:solidFill>
                  <a:schemeClr val="tx2"/>
                </a:solidFill>
              </a:rPr>
              <a:t>Weekly activities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Review all lists</a:t>
            </a:r>
          </a:p>
          <a:p>
            <a:pPr marL="342900" indent="-342900">
              <a:lnSpc>
                <a:spcPct val="95000"/>
              </a:lnSpc>
              <a:buClr>
                <a:schemeClr val="accent1"/>
              </a:buClr>
              <a:buFont typeface="+mj-lt"/>
              <a:buAutoNum type="alphaUcPeriod"/>
            </a:pPr>
            <a:r>
              <a:rPr lang="en-US" sz="1400" dirty="0">
                <a:solidFill>
                  <a:schemeClr val="tx2"/>
                </a:solidFill>
              </a:rPr>
              <a:t>Move items between lists and change priorities, as needed.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6">
            <a:extLst>
              <a:ext uri="{FF2B5EF4-FFF2-40B4-BE49-F238E27FC236}">
                <a16:creationId xmlns:a16="http://schemas.microsoft.com/office/drawing/2014/main" id="{B9400EB0-370C-B19E-2930-A4F9EC2299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76200"/>
            <a:ext cx="72009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 dirty="0"/>
              <a:t>Getting Things Done </a:t>
            </a:r>
            <a:r>
              <a:rPr lang="en-US" altLang="en-US" sz="2800" b="1" dirty="0">
                <a:solidFill>
                  <a:srgbClr val="000000"/>
                </a:solidFill>
              </a:rPr>
              <a:t>– Notes</a:t>
            </a:r>
          </a:p>
        </p:txBody>
      </p:sp>
      <p:sp>
        <p:nvSpPr>
          <p:cNvPr id="7171" name="TextBox 3">
            <a:extLst>
              <a:ext uri="{FF2B5EF4-FFF2-40B4-BE49-F238E27FC236}">
                <a16:creationId xmlns:a16="http://schemas.microsoft.com/office/drawing/2014/main" id="{6C4A215A-523E-BDEF-E65D-A44CC89F7D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1</a:t>
            </a:r>
          </a:p>
        </p:txBody>
      </p:sp>
      <p:sp>
        <p:nvSpPr>
          <p:cNvPr id="7172" name="TextBox 26">
            <a:extLst>
              <a:ext uri="{FF2B5EF4-FFF2-40B4-BE49-F238E27FC236}">
                <a16:creationId xmlns:a16="http://schemas.microsoft.com/office/drawing/2014/main" id="{E51E1888-7BCB-3945-0FA6-3CBDDB3587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2500" y="723900"/>
            <a:ext cx="4114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000"/>
              <a:t>Slide 2</a:t>
            </a:r>
          </a:p>
        </p:txBody>
      </p:sp>
      <p:cxnSp>
        <p:nvCxnSpPr>
          <p:cNvPr id="7173" name="Straight Connector 5">
            <a:extLst>
              <a:ext uri="{FF2B5EF4-FFF2-40B4-BE49-F238E27FC236}">
                <a16:creationId xmlns:a16="http://schemas.microsoft.com/office/drawing/2014/main" id="{5449BDF5-2E5F-E43A-673A-80152D5185F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0131B619-88F2-A3AC-62B5-467CD07B141D}"/>
              </a:ext>
            </a:extLst>
          </p:cNvPr>
          <p:cNvSpPr txBox="1"/>
          <p:nvPr/>
        </p:nvSpPr>
        <p:spPr>
          <a:xfrm>
            <a:off x="514350" y="1168400"/>
            <a:ext cx="4114800" cy="52629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Allen developed GTD and wrote the book “Getting Things Done” in 2001.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GTD approach is based on this: the more information you keep in your head, the harder it is to focus on specific tasks.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GTD Strengths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Encompassing: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GTD is a single system for all contexts (e.g., work and home)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Gets things done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GTD breaks a big task into smaller tasks, making it easier to get started and to incrementally finish an effort.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Memory: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GTD ensures that no tasks get lost.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Reliability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GTD ensures tasks get done.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Structured: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GTD’s lists keep you focused on what needs to be done.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Unstructured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GTD does not force specific efforts, but enables you to use time effectively.</a:t>
            </a:r>
          </a:p>
          <a:p>
            <a:pPr marL="342900" indent="-342900">
              <a:buFont typeface="+mj-lt"/>
              <a:buAutoNum type="arabicPeriod" startAt="4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GTD Weaknesses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prioritization: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GTD does not help with prioritization.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Unstructured:</a:t>
            </a:r>
            <a:r>
              <a:rPr lang="en-US" sz="1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GTD does not directly help with planning a day’s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Takes time to learn:</a:t>
            </a:r>
            <a:r>
              <a:rPr lang="en-US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While GTD is easy to understand, it takes time to make it a habit.</a:t>
            </a:r>
            <a:endParaRPr lang="en-US" sz="1400" b="1" i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005AA22-5A3A-9B13-815E-890318F774CB}"/>
              </a:ext>
            </a:extLst>
          </p:cNvPr>
          <p:cNvSpPr txBox="1"/>
          <p:nvPr/>
        </p:nvSpPr>
        <p:spPr>
          <a:xfrm>
            <a:off x="4762500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This example is about activities related to maintaining the 6in6 concept.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Daily inputs come in many forms: emails, telephone calls, texts, voice mails, etc.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latin typeface="Arial" charset="0"/>
              </a:rPr>
              <a:t>In addition to the projects created by the daily input of information, there are also long-term projects with actions to be addressed.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2A643CE-165D-E524-0887-E9E393878449}"/>
              </a:ext>
            </a:extLst>
          </p:cNvPr>
          <p:cNvSpPr txBox="1"/>
          <p:nvPr/>
        </p:nvSpPr>
        <p:spPr>
          <a:xfrm>
            <a:off x="0" y="6618288"/>
            <a:ext cx="2867025" cy="2301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Copyright © 2022 Dan Zwillinger. All rights reserved.</a:t>
            </a:r>
          </a:p>
        </p:txBody>
      </p:sp>
      <p:sp>
        <p:nvSpPr>
          <p:cNvPr id="7177" name="Slide Number Placeholder 3">
            <a:extLst>
              <a:ext uri="{FF2B5EF4-FFF2-40B4-BE49-F238E27FC236}">
                <a16:creationId xmlns:a16="http://schemas.microsoft.com/office/drawing/2014/main" id="{D05E69F5-8D86-EB78-404C-58F061F577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5438" y="6589713"/>
            <a:ext cx="5000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8D414319-7735-4B64-B0B6-036C19773710}" type="slidenum">
              <a:rPr lang="en-US" altLang="en-US" sz="1400"/>
              <a:pPr algn="r" eaLnBrk="1" hangingPunct="1"/>
              <a:t>3</a:t>
            </a:fld>
            <a:endParaRPr lang="en-US" altLang="en-US" sz="1400"/>
          </a:p>
        </p:txBody>
      </p:sp>
      <p:sp>
        <p:nvSpPr>
          <p:cNvPr id="2" name="Text Box 44">
            <a:extLst>
              <a:ext uri="{FF2B5EF4-FFF2-40B4-BE49-F238E27FC236}">
                <a16:creationId xmlns:a16="http://schemas.microsoft.com/office/drawing/2014/main" id="{27AE39EB-6E9E-13CA-EB44-80A6132BE0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0950" y="6618288"/>
            <a:ext cx="1159292" cy="246221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202212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4139</TotalTime>
  <Words>813</Words>
  <Application>Microsoft Office PowerPoint</Application>
  <PresentationFormat>On-screen Show (4:3)</PresentationFormat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zwillinger</dc:creator>
  <cp:lastModifiedBy>dan zwillinger</cp:lastModifiedBy>
  <cp:revision>33</cp:revision>
  <dcterms:created xsi:type="dcterms:W3CDTF">2022-08-07T10:33:11Z</dcterms:created>
  <dcterms:modified xsi:type="dcterms:W3CDTF">2022-12-14T11:24:15Z</dcterms:modified>
</cp:coreProperties>
</file>