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1283" r:id="rId2"/>
    <p:sldId id="1280" r:id="rId3"/>
    <p:sldId id="126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DDE1"/>
    <a:srgbClr val="E6E6E6"/>
    <a:srgbClr val="FFFFFF"/>
    <a:srgbClr val="438C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82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852D7-F6C8-410B-A99B-AF8371F4877A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F0B32-EF87-4CE7-8BB0-AA8333FF7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40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5AB3837C-C681-D800-B198-E379C07FE8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ACC92669-A04B-4D61-954C-D62FDC95C0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4680E3B-7C7D-4D70-89E4-7681C4B2AA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83F4E-8DE7-4A6B-A17B-8447FBA049A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051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DF777BEE-AA98-9473-F4EB-1E75CBF4B4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981CF97-57A2-919F-314D-BBD5A24F8C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839061E7-AC02-B02E-F0B0-35A74A394E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65D909-8F2A-487C-B4DE-909447D25D5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5656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70385B5-46C4-C0DF-EFF5-87E1E748AC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DE1D596B-CE6E-986A-F69B-3CD97A4BE5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5FFFA6E8-5247-7412-0970-7A2690F29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AB7495-1484-46A7-8EC5-C4A641FAB8EF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38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2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04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85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79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6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3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07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2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8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85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DDF54-D2F9-4CC4-AF1C-FE000AEEA61A}" type="datetimeFigureOut">
              <a:rPr lang="en-US" smtClean="0"/>
              <a:t>11/4/2023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8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BB96A89E-9A6C-EDC7-B7CD-E233422CFAB1}"/>
              </a:ext>
            </a:extLst>
          </p:cNvPr>
          <p:cNvSpPr/>
          <p:nvPr/>
        </p:nvSpPr>
        <p:spPr>
          <a:xfrm>
            <a:off x="3890255" y="2379608"/>
            <a:ext cx="5120640" cy="610624"/>
          </a:xfrm>
          <a:prstGeom prst="triangle">
            <a:avLst>
              <a:gd name="adj" fmla="val 4811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075" name="Rectangle 150">
            <a:extLst>
              <a:ext uri="{FF2B5EF4-FFF2-40B4-BE49-F238E27FC236}">
                <a16:creationId xmlns:a16="http://schemas.microsoft.com/office/drawing/2014/main" id="{82A0C86E-8B4F-948F-814E-046F1F883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4410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/>
              <a:t>Future Back</a:t>
            </a:r>
          </a:p>
        </p:txBody>
      </p:sp>
      <p:sp>
        <p:nvSpPr>
          <p:cNvPr id="3076" name="Text Box 161">
            <a:extLst>
              <a:ext uri="{FF2B5EF4-FFF2-40B4-BE49-F238E27FC236}">
                <a16:creationId xmlns:a16="http://schemas.microsoft.com/office/drawing/2014/main" id="{D6A297CC-1EBF-49B8-DBD2-BDBBC1720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8762" y="74613"/>
            <a:ext cx="213400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 dirty="0"/>
              <a:t>Problem</a:t>
            </a:r>
          </a:p>
          <a:p>
            <a:pPr eaLnBrk="1" hangingPunct="1"/>
            <a:r>
              <a:rPr lang="en-US" altLang="en-US" sz="1600" dirty="0"/>
              <a:t>How to create a strategy?</a:t>
            </a:r>
          </a:p>
        </p:txBody>
      </p:sp>
      <p:sp>
        <p:nvSpPr>
          <p:cNvPr id="3077" name="Line 165">
            <a:extLst>
              <a:ext uri="{FF2B5EF4-FFF2-40B4-BE49-F238E27FC236}">
                <a16:creationId xmlns:a16="http://schemas.microsoft.com/office/drawing/2014/main" id="{D0BDFCFA-8F59-3186-7ACE-B2713090479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166">
            <a:extLst>
              <a:ext uri="{FF2B5EF4-FFF2-40B4-BE49-F238E27FC236}">
                <a16:creationId xmlns:a16="http://schemas.microsoft.com/office/drawing/2014/main" id="{582D008A-D2EA-304F-87A8-893388D7FC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20399" y="2063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52">
            <a:extLst>
              <a:ext uri="{FF2B5EF4-FFF2-40B4-BE49-F238E27FC236}">
                <a16:creationId xmlns:a16="http://schemas.microsoft.com/office/drawing/2014/main" id="{8AB95115-47B5-8A07-55F3-014484F84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5443" y="2969595"/>
            <a:ext cx="5120640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eaLnBrk="1" hangingPunct="1">
              <a:spcBef>
                <a:spcPts val="0"/>
              </a:spcBef>
              <a:buFontTx/>
              <a:buAutoNum type="arabicPeriod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Imagine the desired/ideal future state (“moonshot”)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It does not need to be achievable with today’s  technology and financial resources.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Each future state is detailed with a date.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Select 2 to 5  future states; not all the desired future states will materialize.  </a:t>
            </a:r>
          </a:p>
          <a:p>
            <a:pPr marL="342900" indent="-342900">
              <a:buFont typeface="+mj-lt"/>
              <a:buAutoNum type="arabicPeriod" startAt="2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Convert the vision to strategy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Chart a path to each future state.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Set achievable goals.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Obtain management buy in.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List the milestones along the path.</a:t>
            </a:r>
          </a:p>
          <a:p>
            <a:pPr marL="342900" indent="-342900">
              <a:buFont typeface="+mj-lt"/>
              <a:buAutoNum type="arabicPeriod" startAt="3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Focus on the first milestone and get started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Perform course corrections, as needed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Pivot as needed; cancel the effort if needed</a:t>
            </a:r>
          </a:p>
        </p:txBody>
      </p:sp>
      <p:sp>
        <p:nvSpPr>
          <p:cNvPr id="3080" name="Rectangle 32">
            <a:extLst>
              <a:ext uri="{FF2B5EF4-FFF2-40B4-BE49-F238E27FC236}">
                <a16:creationId xmlns:a16="http://schemas.microsoft.com/office/drawing/2014/main" id="{67B1F53B-8B49-780D-35B8-8FD513044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862" y="1379537"/>
            <a:ext cx="2478087" cy="1324938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 lIns="92927" tIns="46462" rIns="92927" bIns="4646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2000" b="1" dirty="0"/>
          </a:p>
          <a:p>
            <a:pPr algn="ctr"/>
            <a:r>
              <a:rPr lang="en-US" altLang="en-US" sz="2000" b="1" dirty="0"/>
              <a:t>Future Back Process    </a:t>
            </a:r>
          </a:p>
          <a:p>
            <a:pPr algn="ctr"/>
            <a:r>
              <a:rPr lang="en-US" altLang="en-US" sz="2000" b="1" dirty="0"/>
              <a:t> </a:t>
            </a:r>
          </a:p>
        </p:txBody>
      </p:sp>
      <p:cxnSp>
        <p:nvCxnSpPr>
          <p:cNvPr id="3081" name="Straight Arrow Connector 47">
            <a:extLst>
              <a:ext uri="{FF2B5EF4-FFF2-40B4-BE49-F238E27FC236}">
                <a16:creationId xmlns:a16="http://schemas.microsoft.com/office/drawing/2014/main" id="{D53887EE-68C1-89AA-2506-5DEC0C964C5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98347" y="2080342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2" name="TextBox 44">
            <a:extLst>
              <a:ext uri="{FF2B5EF4-FFF2-40B4-BE49-F238E27FC236}">
                <a16:creationId xmlns:a16="http://schemas.microsoft.com/office/drawing/2014/main" id="{2B0B992E-ECCB-DEC4-AA2C-C61E5FC11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0399" y="1989529"/>
            <a:ext cx="1309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1400" dirty="0">
                <a:solidFill>
                  <a:srgbClr val="0070C0"/>
                </a:solidFill>
              </a:rPr>
              <a:t>Motivated management</a:t>
            </a:r>
          </a:p>
        </p:txBody>
      </p:sp>
      <p:cxnSp>
        <p:nvCxnSpPr>
          <p:cNvPr id="3083" name="Straight Arrow Connector 47">
            <a:extLst>
              <a:ext uri="{FF2B5EF4-FFF2-40B4-BE49-F238E27FC236}">
                <a16:creationId xmlns:a16="http://schemas.microsoft.com/office/drawing/2014/main" id="{0780B184-9D72-C0C1-0F07-0A996E63F8C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20399" y="1920385"/>
            <a:ext cx="1169987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4" name="TextBox 44">
            <a:extLst>
              <a:ext uri="{FF2B5EF4-FFF2-40B4-BE49-F238E27FC236}">
                <a16:creationId xmlns:a16="http://schemas.microsoft.com/office/drawing/2014/main" id="{7EDD3D3B-43CB-35EA-687B-7AF37F300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8347" y="1557122"/>
            <a:ext cx="126147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1400" dirty="0">
                <a:solidFill>
                  <a:srgbClr val="0070C0"/>
                </a:solidFill>
              </a:rPr>
              <a:t>Detailed strategy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ABC3F5F-0259-8E72-AA0A-D6BC91577026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2023 Dan Zwillinger. All rights reserved.</a:t>
            </a:r>
          </a:p>
        </p:txBody>
      </p:sp>
      <p:sp>
        <p:nvSpPr>
          <p:cNvPr id="3" name="Text Box 44">
            <a:extLst>
              <a:ext uri="{FF2B5EF4-FFF2-40B4-BE49-F238E27FC236}">
                <a16:creationId xmlns:a16="http://schemas.microsoft.com/office/drawing/2014/main" id="{903A0E25-231C-52D1-ED95-22BA6C660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6292" y="28575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74AE33-E1C3-5582-5999-839D8D1322E8}"/>
              </a:ext>
            </a:extLst>
          </p:cNvPr>
          <p:cNvSpPr txBox="1"/>
          <p:nvPr/>
        </p:nvSpPr>
        <p:spPr>
          <a:xfrm>
            <a:off x="7472765" y="357693"/>
            <a:ext cx="1387053" cy="523220"/>
          </a:xfrm>
          <a:prstGeom prst="rect">
            <a:avLst/>
          </a:prstGeom>
          <a:solidFill>
            <a:srgbClr val="BADDE1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Some training required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7CB6972-D2C4-262F-C3B6-4895BC8885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0" y="4051099"/>
            <a:ext cx="3561819" cy="142175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19CB2E5-41B8-0BDE-DB3B-9D296EC8181C}"/>
              </a:ext>
            </a:extLst>
          </p:cNvPr>
          <p:cNvSpPr txBox="1"/>
          <p:nvPr/>
        </p:nvSpPr>
        <p:spPr>
          <a:xfrm>
            <a:off x="368411" y="5541399"/>
            <a:ext cx="1856525" cy="1008344"/>
          </a:xfrm>
          <a:prstGeom prst="rect">
            <a:avLst/>
          </a:prstGeom>
          <a:noFill/>
        </p:spPr>
        <p:txBody>
          <a:bodyPr wrap="none" lIns="36000" tIns="36000" rIns="36000" bIns="36000" rtlCol="0" anchor="ctr" anchorCtr="0">
            <a:spAutoFit/>
          </a:bodyPr>
          <a:lstStyle/>
          <a:p>
            <a:pPr>
              <a:lnSpc>
                <a:spcPct val="95000"/>
              </a:lnSpc>
              <a:buClr>
                <a:schemeClr val="accent1"/>
              </a:buClr>
            </a:pPr>
            <a:r>
              <a:rPr lang="en-US" sz="1600" b="1" dirty="0">
                <a:solidFill>
                  <a:schemeClr val="tx1">
                    <a:lumMod val="50000"/>
                  </a:schemeClr>
                </a:solidFill>
              </a:rPr>
              <a:t>M </a:t>
            </a: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= Mission</a:t>
            </a:r>
          </a:p>
          <a:p>
            <a:pPr>
              <a:lnSpc>
                <a:spcPct val="95000"/>
              </a:lnSpc>
              <a:buClr>
                <a:schemeClr val="accent1"/>
              </a:buClr>
            </a:pPr>
            <a:r>
              <a:rPr lang="en-US" sz="1600" b="1" dirty="0">
                <a:solidFill>
                  <a:schemeClr val="tx1">
                    <a:lumMod val="50000"/>
                  </a:schemeClr>
                </a:solidFill>
              </a:rPr>
              <a:t>C</a:t>
            </a: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 = Customers</a:t>
            </a:r>
          </a:p>
          <a:p>
            <a:pPr>
              <a:lnSpc>
                <a:spcPct val="95000"/>
              </a:lnSpc>
              <a:buClr>
                <a:schemeClr val="accent1"/>
              </a:buClr>
            </a:pPr>
            <a:r>
              <a:rPr lang="en-US" sz="1600" b="1" dirty="0">
                <a:solidFill>
                  <a:schemeClr val="tx1">
                    <a:lumMod val="50000"/>
                  </a:schemeClr>
                </a:solidFill>
              </a:rPr>
              <a:t>O</a:t>
            </a: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 = Operations</a:t>
            </a:r>
          </a:p>
          <a:p>
            <a:pPr>
              <a:lnSpc>
                <a:spcPct val="95000"/>
              </a:lnSpc>
              <a:buClr>
                <a:schemeClr val="accent1"/>
              </a:buClr>
            </a:pPr>
            <a:r>
              <a:rPr lang="en-US" sz="1600" b="1" dirty="0">
                <a:solidFill>
                  <a:schemeClr val="tx1">
                    <a:lumMod val="50000"/>
                  </a:schemeClr>
                </a:solidFill>
              </a:rPr>
              <a:t>V</a:t>
            </a: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 = Value proposition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0CB98E-6E33-8E3F-F6B2-C36C435522CF}"/>
              </a:ext>
            </a:extLst>
          </p:cNvPr>
          <p:cNvSpPr txBox="1"/>
          <p:nvPr/>
        </p:nvSpPr>
        <p:spPr>
          <a:xfrm>
            <a:off x="127000" y="1370013"/>
            <a:ext cx="3474720" cy="255454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400" b="1"/>
            </a:lvl1pPr>
          </a:lstStyle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Future-back</a:t>
            </a:r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(or </a:t>
            </a:r>
            <a:r>
              <a:rPr lang="en-US" sz="16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backcasting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) is a strategy development tool.</a:t>
            </a: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“Present-forward” leaders incrementally  improve the current state based on forecasts. “Future-back” leaders visualize a future state and then pursue it.</a:t>
            </a: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Future-back thinking </a:t>
            </a:r>
            <a:r>
              <a:rPr lang="en-US" sz="1600" b="0" i="1" dirty="0">
                <a:latin typeface="Arial" panose="020B0604020202020204" pitchFamily="34" charset="0"/>
                <a:cs typeface="Arial" panose="020B0604020202020204" pitchFamily="34" charset="0"/>
              </a:rPr>
              <a:t>complements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present-forward thinking; it does not replace it.</a:t>
            </a:r>
          </a:p>
        </p:txBody>
      </p:sp>
      <p:sp>
        <p:nvSpPr>
          <p:cNvPr id="7" name="TextBox 44">
            <a:extLst>
              <a:ext uri="{FF2B5EF4-FFF2-40B4-BE49-F238E27FC236}">
                <a16:creationId xmlns:a16="http://schemas.microsoft.com/office/drawing/2014/main" id="{C7BCC8FB-1699-C75B-AF31-CE8486AC2C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0399" y="1392254"/>
            <a:ext cx="13096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1400" dirty="0">
                <a:solidFill>
                  <a:srgbClr val="0070C0"/>
                </a:solidFill>
              </a:rPr>
              <a:t>Visions of the future</a:t>
            </a:r>
          </a:p>
        </p:txBody>
      </p:sp>
      <p:cxnSp>
        <p:nvCxnSpPr>
          <p:cNvPr id="8" name="Straight Arrow Connector 47">
            <a:extLst>
              <a:ext uri="{FF2B5EF4-FFF2-40B4-BE49-F238E27FC236}">
                <a16:creationId xmlns:a16="http://schemas.microsoft.com/office/drawing/2014/main" id="{7D97F080-9CC0-27E9-278B-B336FB1461E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20399" y="2525771"/>
            <a:ext cx="1169987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622020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B834B0F9-2FD0-D0F7-E95A-47E614124DCC}"/>
              </a:ext>
            </a:extLst>
          </p:cNvPr>
          <p:cNvSpPr/>
          <p:nvPr/>
        </p:nvSpPr>
        <p:spPr>
          <a:xfrm>
            <a:off x="1443660" y="876141"/>
            <a:ext cx="4764622" cy="53035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B054A5-DE4F-9E7F-21C6-4A9B0A433020}"/>
              </a:ext>
            </a:extLst>
          </p:cNvPr>
          <p:cNvSpPr/>
          <p:nvPr/>
        </p:nvSpPr>
        <p:spPr>
          <a:xfrm>
            <a:off x="1433512" y="879626"/>
            <a:ext cx="2379515" cy="53035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83" name="Rectangle 5182">
            <a:extLst>
              <a:ext uri="{FF2B5EF4-FFF2-40B4-BE49-F238E27FC236}">
                <a16:creationId xmlns:a16="http://schemas.microsoft.com/office/drawing/2014/main" id="{BF73385B-125C-5826-3BF3-0B18399A3708}"/>
              </a:ext>
            </a:extLst>
          </p:cNvPr>
          <p:cNvSpPr/>
          <p:nvPr/>
        </p:nvSpPr>
        <p:spPr>
          <a:xfrm>
            <a:off x="6371653" y="876141"/>
            <a:ext cx="2564549" cy="53035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8" name="Rectangle 5157">
            <a:extLst>
              <a:ext uri="{FF2B5EF4-FFF2-40B4-BE49-F238E27FC236}">
                <a16:creationId xmlns:a16="http://schemas.microsoft.com/office/drawing/2014/main" id="{D0360C45-20A9-FDE2-4232-1774DD20132F}"/>
              </a:ext>
            </a:extLst>
          </p:cNvPr>
          <p:cNvSpPr/>
          <p:nvPr/>
        </p:nvSpPr>
        <p:spPr>
          <a:xfrm>
            <a:off x="274076" y="876141"/>
            <a:ext cx="958197" cy="53035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3" name="Line 6">
            <a:extLst>
              <a:ext uri="{FF2B5EF4-FFF2-40B4-BE49-F238E27FC236}">
                <a16:creationId xmlns:a16="http://schemas.microsoft.com/office/drawing/2014/main" id="{0DAB936D-49F7-1A30-F459-B4030A6CB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508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Rectangle 150">
            <a:extLst>
              <a:ext uri="{FF2B5EF4-FFF2-40B4-BE49-F238E27FC236}">
                <a16:creationId xmlns:a16="http://schemas.microsoft.com/office/drawing/2014/main" id="{A7E82435-976E-4CA7-5C16-D698A53B0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8982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/>
              <a:t>Future Back – Example – Future of 6in6 paradigm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CE0898-6F33-1E18-5AB3-6EEEA5B2C7BE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2023 Dan Zwillinger. All rights reserved.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9B5EE7-495A-2134-32E7-8C6C87CB0D6D}"/>
              </a:ext>
            </a:extLst>
          </p:cNvPr>
          <p:cNvSpPr txBox="1"/>
          <p:nvPr/>
        </p:nvSpPr>
        <p:spPr>
          <a:xfrm>
            <a:off x="6579213" y="4340923"/>
            <a:ext cx="2194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Futurist Expectations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566C69-4A58-3118-FD8F-8A88B65F6F1C}"/>
              </a:ext>
            </a:extLst>
          </p:cNvPr>
          <p:cNvSpPr txBox="1"/>
          <p:nvPr/>
        </p:nvSpPr>
        <p:spPr>
          <a:xfrm>
            <a:off x="6670532" y="2709292"/>
            <a:ext cx="2011680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By 2035: 50% of all  colleges will be self-teaching using curated educational materials.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9408DB-D78B-BD0A-228E-78209628B757}"/>
              </a:ext>
            </a:extLst>
          </p:cNvPr>
          <p:cNvSpPr txBox="1"/>
          <p:nvPr/>
        </p:nvSpPr>
        <p:spPr>
          <a:xfrm>
            <a:off x="6670532" y="5018447"/>
            <a:ext cx="2011680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By 2035: 75% of business processes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will be automated.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12127F-7CD2-D0BF-D816-FDE5926C79B5}"/>
              </a:ext>
            </a:extLst>
          </p:cNvPr>
          <p:cNvSpPr txBox="1"/>
          <p:nvPr/>
        </p:nvSpPr>
        <p:spPr>
          <a:xfrm>
            <a:off x="4045973" y="2955513"/>
            <a:ext cx="2011680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Create a suite of needed business courses.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7D17E90-8623-180C-869C-C4B8508F346C}"/>
              </a:ext>
            </a:extLst>
          </p:cNvPr>
          <p:cNvCxnSpPr>
            <a:cxnSpLocks/>
            <a:stCxn id="8" idx="3"/>
            <a:endCxn id="5" idx="1"/>
          </p:cNvCxnSpPr>
          <p:nvPr/>
        </p:nvCxnSpPr>
        <p:spPr>
          <a:xfrm>
            <a:off x="6057653" y="3371012"/>
            <a:ext cx="612879" cy="0"/>
          </a:xfrm>
          <a:prstGeom prst="straightConnector1">
            <a:avLst/>
          </a:prstGeom>
          <a:ln w="28575">
            <a:prstDash val="sys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89C9D66-0007-A651-3966-22331E6FE6B5}"/>
              </a:ext>
            </a:extLst>
          </p:cNvPr>
          <p:cNvSpPr txBox="1"/>
          <p:nvPr/>
        </p:nvSpPr>
        <p:spPr>
          <a:xfrm>
            <a:off x="4045973" y="4905384"/>
            <a:ext cx="2011680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Create AI tool that can interpret and flexibly apply business tools.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F0895BD-D8CD-C46C-E4FF-1E9F909C58E6}"/>
              </a:ext>
            </a:extLst>
          </p:cNvPr>
          <p:cNvCxnSpPr>
            <a:cxnSpLocks/>
            <a:stCxn id="11" idx="3"/>
            <a:endCxn id="6" idx="1"/>
          </p:cNvCxnSpPr>
          <p:nvPr/>
        </p:nvCxnSpPr>
        <p:spPr>
          <a:xfrm flipV="1">
            <a:off x="6057653" y="5433946"/>
            <a:ext cx="612879" cy="10047"/>
          </a:xfrm>
          <a:prstGeom prst="straightConnector1">
            <a:avLst/>
          </a:prstGeom>
          <a:ln w="28575">
            <a:prstDash val="sys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113D64D-569A-B3DA-9114-AD0165D0CB61}"/>
              </a:ext>
            </a:extLst>
          </p:cNvPr>
          <p:cNvSpPr txBox="1"/>
          <p:nvPr/>
        </p:nvSpPr>
        <p:spPr>
          <a:xfrm>
            <a:off x="7307530" y="6127319"/>
            <a:ext cx="634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Next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F5F8075-C940-92B5-92C1-73D48B6586F9}"/>
              </a:ext>
            </a:extLst>
          </p:cNvPr>
          <p:cNvSpPr txBox="1"/>
          <p:nvPr/>
        </p:nvSpPr>
        <p:spPr>
          <a:xfrm>
            <a:off x="3456986" y="6187385"/>
            <a:ext cx="64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Near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DCABE8F-BF31-036A-5545-9198F900A87E}"/>
              </a:ext>
            </a:extLst>
          </p:cNvPr>
          <p:cNvSpPr txBox="1"/>
          <p:nvPr/>
        </p:nvSpPr>
        <p:spPr>
          <a:xfrm>
            <a:off x="437446" y="6127319"/>
            <a:ext cx="631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Now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8861E27D-8602-E795-A1A3-0F437F904A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63" y="3334432"/>
            <a:ext cx="535423" cy="275967"/>
          </a:xfrm>
          <a:prstGeom prst="rect">
            <a:avLst/>
          </a:prstGeom>
        </p:spPr>
      </p:pic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9FB8CACD-C0C4-C969-3A11-45980792A5C6}"/>
              </a:ext>
            </a:extLst>
          </p:cNvPr>
          <p:cNvCxnSpPr>
            <a:cxnSpLocks/>
            <a:stCxn id="30" idx="3"/>
            <a:endCxn id="5170" idx="1"/>
          </p:cNvCxnSpPr>
          <p:nvPr/>
        </p:nvCxnSpPr>
        <p:spPr>
          <a:xfrm flipV="1">
            <a:off x="1020886" y="2436557"/>
            <a:ext cx="583838" cy="1035859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54" name="Straight Arrow Connector 5153">
            <a:extLst>
              <a:ext uri="{FF2B5EF4-FFF2-40B4-BE49-F238E27FC236}">
                <a16:creationId xmlns:a16="http://schemas.microsoft.com/office/drawing/2014/main" id="{32EEED3B-81B9-AE92-FDF4-A1823ADB44FB}"/>
              </a:ext>
            </a:extLst>
          </p:cNvPr>
          <p:cNvCxnSpPr>
            <a:cxnSpLocks/>
            <a:stCxn id="30" idx="3"/>
            <a:endCxn id="5177" idx="1"/>
          </p:cNvCxnSpPr>
          <p:nvPr/>
        </p:nvCxnSpPr>
        <p:spPr>
          <a:xfrm>
            <a:off x="1020886" y="3472416"/>
            <a:ext cx="583838" cy="1035858"/>
          </a:xfrm>
          <a:prstGeom prst="straightConnector1">
            <a:avLst/>
          </a:prstGeom>
          <a:ln w="2857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70" name="TextBox 5169">
            <a:extLst>
              <a:ext uri="{FF2B5EF4-FFF2-40B4-BE49-F238E27FC236}">
                <a16:creationId xmlns:a16="http://schemas.microsoft.com/office/drawing/2014/main" id="{D683AA25-535A-1310-9D2F-918AFA5B44F9}"/>
              </a:ext>
            </a:extLst>
          </p:cNvPr>
          <p:cNvSpPr txBox="1"/>
          <p:nvPr/>
        </p:nvSpPr>
        <p:spPr>
          <a:xfrm>
            <a:off x="1604724" y="1897948"/>
            <a:ext cx="2011680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Team with business consultants and schools to design future curriculum.</a:t>
            </a:r>
          </a:p>
        </p:txBody>
      </p:sp>
      <p:cxnSp>
        <p:nvCxnSpPr>
          <p:cNvPr id="5176" name="Connector: Elbow 5175">
            <a:extLst>
              <a:ext uri="{FF2B5EF4-FFF2-40B4-BE49-F238E27FC236}">
                <a16:creationId xmlns:a16="http://schemas.microsoft.com/office/drawing/2014/main" id="{E8F58262-40B4-E910-612A-E8AE4B6AD41D}"/>
              </a:ext>
            </a:extLst>
          </p:cNvPr>
          <p:cNvCxnSpPr>
            <a:stCxn id="5170" idx="2"/>
            <a:endCxn id="8" idx="1"/>
          </p:cNvCxnSpPr>
          <p:nvPr/>
        </p:nvCxnSpPr>
        <p:spPr>
          <a:xfrm rot="16200000" flipH="1">
            <a:off x="3130345" y="2455384"/>
            <a:ext cx="395846" cy="1435409"/>
          </a:xfrm>
          <a:prstGeom prst="bentConnector2">
            <a:avLst/>
          </a:prstGeom>
          <a:ln w="28575">
            <a:prstDash val="sys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77" name="TextBox 5176">
            <a:extLst>
              <a:ext uri="{FF2B5EF4-FFF2-40B4-BE49-F238E27FC236}">
                <a16:creationId xmlns:a16="http://schemas.microsoft.com/office/drawing/2014/main" id="{A77F3E8B-1CED-592E-F8B2-5216CB27CD86}"/>
              </a:ext>
            </a:extLst>
          </p:cNvPr>
          <p:cNvSpPr txBox="1"/>
          <p:nvPr/>
        </p:nvSpPr>
        <p:spPr>
          <a:xfrm>
            <a:off x="1604724" y="3969665"/>
            <a:ext cx="2011680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Team with computer scientists and schools to design automation tools.</a:t>
            </a:r>
          </a:p>
        </p:txBody>
      </p:sp>
      <p:cxnSp>
        <p:nvCxnSpPr>
          <p:cNvPr id="5180" name="Connector: Elbow 5179">
            <a:extLst>
              <a:ext uri="{FF2B5EF4-FFF2-40B4-BE49-F238E27FC236}">
                <a16:creationId xmlns:a16="http://schemas.microsoft.com/office/drawing/2014/main" id="{D5203AD9-802F-42B8-B205-3647B61667A2}"/>
              </a:ext>
            </a:extLst>
          </p:cNvPr>
          <p:cNvCxnSpPr>
            <a:cxnSpLocks/>
            <a:stCxn id="5177" idx="2"/>
            <a:endCxn id="11" idx="1"/>
          </p:cNvCxnSpPr>
          <p:nvPr/>
        </p:nvCxnSpPr>
        <p:spPr>
          <a:xfrm rot="16200000" flipH="1">
            <a:off x="3129713" y="4527733"/>
            <a:ext cx="397110" cy="1435409"/>
          </a:xfrm>
          <a:prstGeom prst="bentConnector2">
            <a:avLst/>
          </a:prstGeom>
          <a:ln w="28575">
            <a:prstDash val="sys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017DEF01-1421-3233-2A19-ED70599B307F}"/>
              </a:ext>
            </a:extLst>
          </p:cNvPr>
          <p:cNvSpPr txBox="1"/>
          <p:nvPr/>
        </p:nvSpPr>
        <p:spPr>
          <a:xfrm>
            <a:off x="6917393" y="924590"/>
            <a:ext cx="1517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Step 1</a:t>
            </a:r>
            <a:r>
              <a:rPr lang="en-US" dirty="0"/>
              <a:t>: What is the future?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C014E30-6CDE-79CA-6E95-22F32D5A6702}"/>
              </a:ext>
            </a:extLst>
          </p:cNvPr>
          <p:cNvSpPr txBox="1"/>
          <p:nvPr/>
        </p:nvSpPr>
        <p:spPr>
          <a:xfrm>
            <a:off x="3976398" y="924590"/>
            <a:ext cx="21508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Step 2</a:t>
            </a:r>
            <a:r>
              <a:rPr lang="en-US" dirty="0"/>
              <a:t>: What is needed to get there?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FCB4D88-1E35-ACB9-B424-2321D7812F5A}"/>
              </a:ext>
            </a:extLst>
          </p:cNvPr>
          <p:cNvSpPr txBox="1"/>
          <p:nvPr/>
        </p:nvSpPr>
        <p:spPr>
          <a:xfrm>
            <a:off x="1622329" y="924590"/>
            <a:ext cx="1976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Step 3</a:t>
            </a:r>
            <a:r>
              <a:rPr lang="en-US" dirty="0"/>
              <a:t>: What should I do now?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101ED80F-3D03-80E2-3CFC-2502CCB74C3F}"/>
              </a:ext>
            </a:extLst>
          </p:cNvPr>
          <p:cNvCxnSpPr>
            <a:cxnSpLocks/>
          </p:cNvCxnSpPr>
          <p:nvPr/>
        </p:nvCxnSpPr>
        <p:spPr>
          <a:xfrm flipH="1">
            <a:off x="2589754" y="1641460"/>
            <a:ext cx="5450726" cy="0"/>
          </a:xfrm>
          <a:prstGeom prst="straightConnector1">
            <a:avLst/>
          </a:prstGeom>
          <a:ln w="762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4988F102-4AA6-B7DB-157F-56EDBFCC7D08}"/>
              </a:ext>
            </a:extLst>
          </p:cNvPr>
          <p:cNvSpPr txBox="1"/>
          <p:nvPr/>
        </p:nvSpPr>
        <p:spPr>
          <a:xfrm>
            <a:off x="288143" y="3638974"/>
            <a:ext cx="9300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paradigm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4F94E2-7560-3518-6AEB-CE5B9C4752C9}"/>
              </a:ext>
            </a:extLst>
          </p:cNvPr>
          <p:cNvSpPr txBox="1"/>
          <p:nvPr/>
        </p:nvSpPr>
        <p:spPr>
          <a:xfrm>
            <a:off x="4959121" y="1604764"/>
            <a:ext cx="20884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Future Back process</a:t>
            </a:r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ECCA6CB7-3757-E3DD-9CA6-AE4925C006BD}"/>
              </a:ext>
            </a:extLst>
          </p:cNvPr>
          <p:cNvSpPr/>
          <p:nvPr/>
        </p:nvSpPr>
        <p:spPr>
          <a:xfrm>
            <a:off x="7539276" y="4662421"/>
            <a:ext cx="274320" cy="36576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A9D80E73-434E-FF1F-0026-850E14960578}"/>
              </a:ext>
            </a:extLst>
          </p:cNvPr>
          <p:cNvSpPr/>
          <p:nvPr/>
        </p:nvSpPr>
        <p:spPr>
          <a:xfrm rot="10800000">
            <a:off x="7539276" y="4022997"/>
            <a:ext cx="274320" cy="36576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96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6">
            <a:extLst>
              <a:ext uri="{FF2B5EF4-FFF2-40B4-BE49-F238E27FC236}">
                <a16:creationId xmlns:a16="http://schemas.microsoft.com/office/drawing/2014/main" id="{B9400EB0-370C-B19E-2930-A4F9EC229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"/>
            <a:ext cx="720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/>
              <a:t>Future Back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7171" name="TextBox 3">
            <a:extLst>
              <a:ext uri="{FF2B5EF4-FFF2-40B4-BE49-F238E27FC236}">
                <a16:creationId xmlns:a16="http://schemas.microsoft.com/office/drawing/2014/main" id="{6C4A215A-523E-BDEF-E65D-A44CC89F7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1</a:t>
            </a:r>
          </a:p>
        </p:txBody>
      </p:sp>
      <p:sp>
        <p:nvSpPr>
          <p:cNvPr id="7172" name="TextBox 26">
            <a:extLst>
              <a:ext uri="{FF2B5EF4-FFF2-40B4-BE49-F238E27FC236}">
                <a16:creationId xmlns:a16="http://schemas.microsoft.com/office/drawing/2014/main" id="{E51E1888-7BCB-3945-0FA6-3CBDDB35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2</a:t>
            </a:r>
          </a:p>
        </p:txBody>
      </p:sp>
      <p:cxnSp>
        <p:nvCxnSpPr>
          <p:cNvPr id="7173" name="Straight Connector 5">
            <a:extLst>
              <a:ext uri="{FF2B5EF4-FFF2-40B4-BE49-F238E27FC236}">
                <a16:creationId xmlns:a16="http://schemas.microsoft.com/office/drawing/2014/main" id="{5449BDF5-2E5F-E43A-673A-80152D5185F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E005AA22-5A3A-9B13-815E-890318F774CB}"/>
              </a:ext>
            </a:extLst>
          </p:cNvPr>
          <p:cNvSpPr txBox="1"/>
          <p:nvPr/>
        </p:nvSpPr>
        <p:spPr>
          <a:xfrm>
            <a:off x="4762500" y="1168400"/>
            <a:ext cx="4114800" cy="16004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This example is relevant if the 6in6 author wanted the 6in6 paradigm continues to exist – perhaps modified – far into the future.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For each of the future visions, the immediate task is the same – team with outside professionals. This recognizes the current small size and influence of the 6in6 effort.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A643CE-165D-E524-0887-E9E393878449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2023 Dan Zwillinger. All rights reserved.</a:t>
            </a:r>
          </a:p>
        </p:txBody>
      </p:sp>
      <p:sp>
        <p:nvSpPr>
          <p:cNvPr id="2" name="Text Box 44">
            <a:extLst>
              <a:ext uri="{FF2B5EF4-FFF2-40B4-BE49-F238E27FC236}">
                <a16:creationId xmlns:a16="http://schemas.microsoft.com/office/drawing/2014/main" id="{27AE39EB-6E9E-13CA-EB44-80A6132BE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0950" y="6618288"/>
            <a:ext cx="1159292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202302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297385-81D3-B27C-4524-F5A9EADFCAFF}"/>
              </a:ext>
            </a:extLst>
          </p:cNvPr>
          <p:cNvSpPr txBox="1"/>
          <p:nvPr/>
        </p:nvSpPr>
        <p:spPr>
          <a:xfrm>
            <a:off x="514350" y="1170587"/>
            <a:ext cx="4114800" cy="418576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vision of the future should be about 10 years out; far enough for wild changes, soon enough that action is required now.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 future vision can be obtained by projecting key trends forward.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For Future Back success, there need to be many discussions with the leadership team. Their managerial and financial support is key.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Future Back planning is appropriate when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Addressing probl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ems that are very broad in scope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Developing a disruptive, out-of-the-box, product or service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Incremental changes are inadequate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Reinventing a core business capability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There is too much industry-wide “group think”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Future Back is similar to gap analysis (see the 6in6 presentation).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3863</TotalTime>
  <Words>519</Words>
  <Application>Microsoft Office PowerPoint</Application>
  <PresentationFormat>On-screen Show (4:3)</PresentationFormat>
  <Paragraphs>69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zwillinger</dc:creator>
  <cp:lastModifiedBy>dan zwillinger</cp:lastModifiedBy>
  <cp:revision>40</cp:revision>
  <dcterms:created xsi:type="dcterms:W3CDTF">2022-08-07T10:33:11Z</dcterms:created>
  <dcterms:modified xsi:type="dcterms:W3CDTF">2023-11-04T22:13:45Z</dcterms:modified>
</cp:coreProperties>
</file>