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1271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CCECFF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916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8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608045" y="1547155"/>
            <a:ext cx="5251068" cy="1260791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Force Field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implement a desired change?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633148" y="2832230"/>
            <a:ext cx="5251068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Clearly define the desired change.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</a:t>
            </a:r>
            <a:r>
              <a:rPr lang="en-US" sz="1600" i="1" dirty="0"/>
              <a:t>favorable</a:t>
            </a:r>
            <a:r>
              <a:rPr lang="en-US" sz="1600" dirty="0"/>
              <a:t>     driving forces for the change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</a:t>
            </a:r>
            <a:r>
              <a:rPr lang="en-US" sz="1600" i="1" dirty="0"/>
              <a:t>unfavorable</a:t>
            </a:r>
            <a:r>
              <a:rPr lang="en-US" sz="1600" dirty="0"/>
              <a:t> driving forces for the change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Score the driving forces according to the degree of influence (low numbers for less influence and high numbers for more influence).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a graphic, vary the length of the arrow.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Total the scores.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If the difference between favorable and unfavorable driving forces is too small, create a strategy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strengthen the favorable driving forces;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weaken the unfavorable driving forces.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Repeat steps 2-6.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Force Field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107721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Force field analysis </a:t>
            </a:r>
            <a:r>
              <a:rPr lang="en-US" dirty="0"/>
              <a:t>helps identify those forces that help accomplish a goal and those forces that hinder the attainment of that goal.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3" name="Line 166">
            <a:extLst>
              <a:ext uri="{FF2B5EF4-FFF2-40B4-BE49-F238E27FC236}">
                <a16:creationId xmlns:a16="http://schemas.microsoft.com/office/drawing/2014/main" id="{4429E525-A8BC-4353-B1AA-2DBE776E8D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9394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619" y="1418276"/>
            <a:ext cx="1438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Desired change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2966" y="1728022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" name="Straight Arrow Connector 47">
            <a:extLst>
              <a:ext uri="{FF2B5EF4-FFF2-40B4-BE49-F238E27FC236}">
                <a16:creationId xmlns:a16="http://schemas.microsoft.com/office/drawing/2014/main" id="{AB8B5C60-D5A1-451C-92C7-427B0468F1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955371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4117" y="1240801"/>
            <a:ext cx="13616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Strategy to implement change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329B8DF7-B963-4077-A16C-B453E1D14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02" y="3288300"/>
            <a:ext cx="3492642" cy="21568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93344B-ED93-E3DC-A46A-89BEEEF70BEF}"/>
              </a:ext>
            </a:extLst>
          </p:cNvPr>
          <p:cNvSpPr txBox="1"/>
          <p:nvPr/>
        </p:nvSpPr>
        <p:spPr>
          <a:xfrm>
            <a:off x="484523" y="5729216"/>
            <a:ext cx="2743200" cy="6400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pPr marL="0" indent="0">
              <a:buNone/>
            </a:pPr>
            <a:r>
              <a:rPr lang="en-US" sz="1200" b="1" dirty="0"/>
              <a:t>Forces</a:t>
            </a:r>
          </a:p>
          <a:p>
            <a:r>
              <a:rPr lang="en-US" sz="1200" i="1" dirty="0"/>
              <a:t>favorable</a:t>
            </a:r>
            <a:r>
              <a:rPr lang="en-US" sz="1200" dirty="0"/>
              <a:t>     (same as)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i="1" dirty="0">
                <a:sym typeface="Wingdings" panose="05000000000000000000" pitchFamily="2" charset="2"/>
              </a:rPr>
              <a:t>driving</a:t>
            </a:r>
          </a:p>
          <a:p>
            <a:r>
              <a:rPr lang="en-US" sz="1200" i="1" dirty="0"/>
              <a:t>unfavorable</a:t>
            </a:r>
            <a:r>
              <a:rPr lang="en-US" sz="1200" dirty="0"/>
              <a:t> (same as) </a:t>
            </a:r>
            <a:r>
              <a:rPr lang="en-US" sz="1200" i="1" dirty="0"/>
              <a:t>restraining</a:t>
            </a:r>
          </a:p>
        </p:txBody>
      </p:sp>
    </p:spTree>
    <p:extLst>
      <p:ext uri="{BB962C8B-B14F-4D97-AF65-F5344CB8AC3E}">
        <p14:creationId xmlns:p14="http://schemas.microsoft.com/office/powerpoint/2010/main" val="144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Force Field Analysis – Example – Hire </a:t>
            </a:r>
            <a:r>
              <a:rPr lang="en-US" sz="2800" b="1" dirty="0" err="1"/>
              <a:t>Consulants</a:t>
            </a:r>
            <a:endParaRPr 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4F806-777B-4A6E-8BBF-04FC8C34D18C}"/>
              </a:ext>
            </a:extLst>
          </p:cNvPr>
          <p:cNvSpPr txBox="1"/>
          <p:nvPr/>
        </p:nvSpPr>
        <p:spPr>
          <a:xfrm>
            <a:off x="349050" y="817460"/>
            <a:ext cx="852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Goal: </a:t>
            </a:r>
            <a:r>
              <a:rPr lang="en-US" i="1" dirty="0"/>
              <a:t>Use </a:t>
            </a:r>
            <a:r>
              <a:rPr lang="en-US" i="1" u="sng" dirty="0"/>
              <a:t>internal consultants </a:t>
            </a:r>
            <a:r>
              <a:rPr lang="en-US" i="1" dirty="0"/>
              <a:t>instead of hiring </a:t>
            </a:r>
            <a:r>
              <a:rPr lang="en-US" i="1" u="sng" dirty="0"/>
              <a:t>external consultants</a:t>
            </a:r>
            <a:r>
              <a:rPr lang="en-US" i="1" dirty="0"/>
              <a:t>.</a:t>
            </a:r>
            <a:endParaRPr lang="en-US" sz="900" i="1" dirty="0"/>
          </a:p>
          <a:p>
            <a:r>
              <a:rPr lang="en-US" b="1" dirty="0"/>
              <a:t>Force Field Analysis</a:t>
            </a:r>
            <a:r>
              <a:rPr lang="en-US" dirty="0"/>
              <a:t>: Might look like the following: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12A7AD-410A-44BF-960E-4108CE53E476}"/>
              </a:ext>
            </a:extLst>
          </p:cNvPr>
          <p:cNvSpPr txBox="1"/>
          <p:nvPr/>
        </p:nvSpPr>
        <p:spPr>
          <a:xfrm>
            <a:off x="6328743" y="4581150"/>
            <a:ext cx="2248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 graphical representation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4210B9-CC1D-45CD-96DD-9B84B917C12F}"/>
              </a:ext>
            </a:extLst>
          </p:cNvPr>
          <p:cNvSpPr txBox="1"/>
          <p:nvPr/>
        </p:nvSpPr>
        <p:spPr>
          <a:xfrm>
            <a:off x="262040" y="4483425"/>
            <a:ext cx="569254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Hence, to encourage the desired change (that is, “use internal consultants”), you could, before promoting this change: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Codify the roles and responsibilities of consultants (needed for training) – </a:t>
            </a:r>
            <a:r>
              <a:rPr lang="en-US" sz="1400" b="1" dirty="0"/>
              <a:t>partially mitigates “New training …”.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Encourage potential internal consultants to take workplace training for new roles – </a:t>
            </a:r>
            <a:r>
              <a:rPr lang="en-US" sz="1400" b="1" dirty="0"/>
              <a:t>partially mitigates “Time delay …”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Increase staffing efforts – </a:t>
            </a:r>
            <a:r>
              <a:rPr lang="en-US" sz="1400" b="1" dirty="0"/>
              <a:t>partially mitigates “Already have …”</a:t>
            </a:r>
          </a:p>
          <a:p>
            <a:r>
              <a:rPr lang="en-US" sz="1400" dirty="0"/>
              <a:t>These activities will increase the value of (driving-restraining) forces.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1A9355-F1A5-078D-61D7-405BA2FB3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82" y="1633068"/>
            <a:ext cx="6679863" cy="280922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0801DE-24CB-38CF-B822-5FA48593538C}"/>
              </a:ext>
            </a:extLst>
          </p:cNvPr>
          <p:cNvSpPr/>
          <p:nvPr/>
        </p:nvSpPr>
        <p:spPr>
          <a:xfrm>
            <a:off x="2728560" y="3885892"/>
            <a:ext cx="1536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6EF2C8-A6D1-BD44-2A2C-13113DC50E48}"/>
              </a:ext>
            </a:extLst>
          </p:cNvPr>
          <p:cNvSpPr txBox="1"/>
          <p:nvPr/>
        </p:nvSpPr>
        <p:spPr>
          <a:xfrm>
            <a:off x="4265167" y="3888469"/>
            <a:ext cx="356616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Driving forces slightly outweigh restraining forces, need strategy to help achieve goal.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959992-7F73-E2B5-C303-422F2E7D36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8743" y="4857972"/>
            <a:ext cx="2248186" cy="138735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75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648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Force Field Analysis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Force Field Analysis concept was created by Kurt Lewin in 1940.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Some organizational concerns do not fit well using Force Field Analysis, such as safety issues.  These factors should be included in a larger analysis.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Force Field Analysis identifies decision making forces, it can be subjective.  For important decisions, multiple tools – including Force Field Analysis – should be used.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To identify favorable and unfavorable driving forces for a specific change, use brainstorming and other tools.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M</a:t>
            </a:r>
            <a:r>
              <a:rPr lang="en-US" sz="1400" dirty="0">
                <a:latin typeface="Arial" charset="0"/>
                <a:cs typeface="+mn-cs"/>
              </a:rPr>
              <a:t>any types of graphics </a:t>
            </a:r>
            <a:r>
              <a:rPr lang="en-US" sz="1400" dirty="0">
                <a:latin typeface="+mn-lt"/>
              </a:rPr>
              <a:t>can be</a:t>
            </a:r>
            <a:r>
              <a:rPr lang="en-US" sz="1400" dirty="0">
                <a:latin typeface="+mn-lt"/>
                <a:cs typeface="+mn-cs"/>
              </a:rPr>
              <a:t> used to show the results of a </a:t>
            </a:r>
            <a:r>
              <a:rPr lang="en-US" sz="1400" dirty="0"/>
              <a:t>Force Field Analysis.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>
                <a:latin typeface="+mn-lt"/>
              </a:rPr>
              <a:t>While each force can have the same weight, the more common case is that each force has a </a:t>
            </a:r>
            <a:r>
              <a:rPr lang="en-US" sz="1400">
                <a:latin typeface="+mn-lt"/>
              </a:rPr>
              <a:t>team determined weight</a:t>
            </a:r>
            <a:r>
              <a:rPr lang="en-US" sz="1400" dirty="0">
                <a:latin typeface="+mn-lt"/>
              </a:rPr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2022-06-18T03:08:01Z</dcterms:created>
  <dcterms:modified xsi:type="dcterms:W3CDTF">2024-11-01T14:03:00Z</dcterms:modified>
</cp:coreProperties>
</file>