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1" r:id="rId2"/>
    <p:sldId id="1925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296" autoAdjust="0"/>
  </p:normalViewPr>
  <p:slideViewPr>
    <p:cSldViewPr>
      <p:cViewPr varScale="1">
        <p:scale>
          <a:sx n="74" d="100"/>
          <a:sy n="74" d="100"/>
        </p:scale>
        <p:origin x="595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4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42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Fault Tree Analysis (FTA)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5767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quantify a specific type of failure?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7"/>
            <a:ext cx="0" cy="879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190662"/>
            <a:ext cx="4119964" cy="2007908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+mn-lt"/>
              </a:rPr>
              <a:t>Fault tree analysis</a:t>
            </a:r>
            <a:r>
              <a:rPr lang="en-US" sz="14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sz="1400" dirty="0">
                <a:latin typeface="+mn-lt"/>
              </a:rPr>
              <a:t>(</a:t>
            </a:r>
            <a:r>
              <a:rPr lang="en-US" sz="1400" b="1" dirty="0">
                <a:latin typeface="+mn-lt"/>
              </a:rPr>
              <a:t>FTA</a:t>
            </a:r>
            <a:r>
              <a:rPr lang="en-US" sz="1400" dirty="0">
                <a:latin typeface="+mn-lt"/>
              </a:rPr>
              <a:t>) is a top-down failure analysis in which an undesired system state (e.g., a failure mode) is analyzed using Boolean logic, combining lower-level events.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FTA maps the relationship between faults and subsystems via a system level logic diagram.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FTA can quantify the likelihood of failure.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FTA can be used in the design process.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FTA diagrams use a standard set of symbols.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latin typeface="+mn-lt"/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784445" y="1845870"/>
            <a:ext cx="4230202" cy="413488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45" y="2264125"/>
            <a:ext cx="4242535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Define the top undesired event to investigate.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Identify first level contributors, just below the top level, and link these to the top level event using logical gates (e.g., AND </a:t>
            </a:r>
            <a:r>
              <a:rPr lang="en-US" sz="1400" dirty="0" err="1"/>
              <a:t>and</a:t>
            </a:r>
            <a:r>
              <a:rPr lang="en-US" sz="1400" dirty="0"/>
              <a:t> OR gates).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Identify the second level contributors and link to the first level contributors using logical gates. Continue with 3</a:t>
            </a:r>
            <a:r>
              <a:rPr lang="en-US" sz="1400" baseline="30000" dirty="0"/>
              <a:t>rd</a:t>
            </a:r>
            <a:r>
              <a:rPr lang="en-US" sz="1400" dirty="0"/>
              <a:t>, 4</a:t>
            </a:r>
            <a:r>
              <a:rPr lang="en-US" sz="1400" baseline="30000" dirty="0"/>
              <a:t>th</a:t>
            </a:r>
            <a:r>
              <a:rPr lang="en-US" sz="1400" dirty="0"/>
              <a:t>, etc level until basic events (root causes) are identified.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Construct the fault tree. Use numerical values (e.g. rates) for the basic events, if known.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Evaluate the fault tree.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Simplify the fault tree, if possible.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Determine the “cut sets,” the event combinations which cause the top event. Determine the “minimal cut sets,” the cut sets for which removing any event  prevents the top event.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Determine the likelihood of the top event, if numerical values are available.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Address (e.g., mitigate) the identified issues.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3"/>
            <a:ext cx="1752063" cy="969496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tx2"/>
                </a:solidFill>
              </a:rPr>
              <a:t>FTA</a:t>
            </a:r>
            <a:endParaRPr lang="en-US" sz="2400" b="1" dirty="0">
              <a:solidFill>
                <a:schemeClr val="tx2"/>
              </a:solidFill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</a:rPr>
              <a:t>Process</a:t>
            </a: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696435" y="1478586"/>
            <a:ext cx="104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Specific failure mode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559667" y="1935728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05431" y="1484108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29185" y="1009485"/>
            <a:ext cx="1407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Understanding of failure causes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2022-2204 Dan Zwillinger. All rights reserved.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D5D4D7-9199-B7AC-70C2-23C87532BF35}"/>
              </a:ext>
            </a:extLst>
          </p:cNvPr>
          <p:cNvCxnSpPr>
            <a:cxnSpLocks/>
          </p:cNvCxnSpPr>
          <p:nvPr/>
        </p:nvCxnSpPr>
        <p:spPr>
          <a:xfrm>
            <a:off x="7516852" y="1931205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8C79749-6CDD-3452-D003-791B4E20B4E7}"/>
              </a:ext>
            </a:extLst>
          </p:cNvPr>
          <p:cNvSpPr txBox="1"/>
          <p:nvPr/>
        </p:nvSpPr>
        <p:spPr>
          <a:xfrm>
            <a:off x="7529185" y="1468410"/>
            <a:ext cx="998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Numerical assessment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A22A4C9-B30D-1FD6-AA4A-15B81A6F1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70" y="3382887"/>
            <a:ext cx="3494855" cy="304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90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903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FTA </a:t>
            </a:r>
            <a:r>
              <a:rPr lang="en-US" sz="2800" b="1" dirty="0"/>
              <a:t>– Example – Pumping Water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A828AC-3459-D35E-3872-848D314162C2}"/>
              </a:ext>
            </a:extLst>
          </p:cNvPr>
          <p:cNvSpPr txBox="1"/>
          <p:nvPr/>
        </p:nvSpPr>
        <p:spPr>
          <a:xfrm>
            <a:off x="183839" y="658222"/>
            <a:ext cx="384048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(1) Consider pumping water from Source A to Bucket E, using a pump and two pipes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DB51A1D-D54A-FB22-4B1E-B30B9213ED12}"/>
              </a:ext>
            </a:extLst>
          </p:cNvPr>
          <p:cNvSpPr txBox="1"/>
          <p:nvPr/>
        </p:nvSpPr>
        <p:spPr>
          <a:xfrm>
            <a:off x="4879240" y="658222"/>
            <a:ext cx="384048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(2) A fault tree of the pump system is below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AF5E8A-31DC-F2AA-231D-7045B2C30781}"/>
              </a:ext>
            </a:extLst>
          </p:cNvPr>
          <p:cNvSpPr txBox="1"/>
          <p:nvPr/>
        </p:nvSpPr>
        <p:spPr>
          <a:xfrm>
            <a:off x="183839" y="2752160"/>
            <a:ext cx="384048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(3) Using Boolean logic rules, the fault tree can be simplified to the one below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A4E7A865-F1CC-1437-C24D-3C8CDF849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74" y="3300205"/>
            <a:ext cx="3371010" cy="204904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9C4906A-7824-AE0F-AE83-4D4D29576043}"/>
              </a:ext>
            </a:extLst>
          </p:cNvPr>
          <p:cNvSpPr txBox="1"/>
          <p:nvPr/>
        </p:nvSpPr>
        <p:spPr>
          <a:xfrm>
            <a:off x="256793" y="5502870"/>
            <a:ext cx="4007967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(4) The minimal cut sets are (any of these cause failure):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Source A is empty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Pump B is broken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Pipe C is blocked and pipe D is blocked.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91D05E0-E178-5126-4C57-C9D553033A57}"/>
              </a:ext>
            </a:extLst>
          </p:cNvPr>
          <p:cNvSpPr txBox="1"/>
          <p:nvPr/>
        </p:nvSpPr>
        <p:spPr>
          <a:xfrm>
            <a:off x="5071265" y="4696365"/>
            <a:ext cx="3802065" cy="1877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(5) If {P</a:t>
            </a:r>
            <a:r>
              <a:rPr lang="en-US" sz="1400" baseline="-25000" dirty="0"/>
              <a:t>A</a:t>
            </a:r>
            <a:r>
              <a:rPr lang="en-US" sz="1400" dirty="0"/>
              <a:t>, P</a:t>
            </a:r>
            <a:r>
              <a:rPr lang="en-US" sz="1400" baseline="-25000" dirty="0"/>
              <a:t>B</a:t>
            </a:r>
            <a:r>
              <a:rPr lang="en-US" sz="1400" dirty="0"/>
              <a:t>, …} are the failure probabilities for components {A, B, …} then the probability of no flow to bucket E (that is, P</a:t>
            </a:r>
            <a:r>
              <a:rPr lang="en-US" sz="1400" baseline="-25000" dirty="0"/>
              <a:t>E</a:t>
            </a:r>
            <a:r>
              <a:rPr lang="en-US" sz="1400" dirty="0"/>
              <a:t>) is given by</a:t>
            </a:r>
          </a:p>
          <a:p>
            <a:endParaRPr lang="en-US" dirty="0"/>
          </a:p>
          <a:p>
            <a:r>
              <a:rPr lang="en-US" sz="1400" b="1" dirty="0"/>
              <a:t>Example</a:t>
            </a:r>
            <a:r>
              <a:rPr lang="en-US" sz="1400" dirty="0"/>
              <a:t>: If each component has a 10% likelihood of having failed then the probability of no flow to bucket E is 20% since</a:t>
            </a:r>
          </a:p>
          <a:p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FF51C4-AB2A-64F1-0E97-6BD56F3B5FFC}"/>
              </a:ext>
            </a:extLst>
          </p:cNvPr>
          <p:cNvSpPr txBox="1"/>
          <p:nvPr/>
        </p:nvSpPr>
        <p:spPr>
          <a:xfrm>
            <a:off x="5622283" y="5356341"/>
            <a:ext cx="2446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</a:t>
            </a:r>
            <a:r>
              <a:rPr lang="en-US" sz="1050" baseline="-25000" dirty="0"/>
              <a:t>E</a:t>
            </a:r>
            <a:r>
              <a:rPr lang="en-US" sz="1400" dirty="0"/>
              <a:t> = 1–(1–P</a:t>
            </a:r>
            <a:r>
              <a:rPr lang="en-US" sz="1050" baseline="-25000" dirty="0"/>
              <a:t>A</a:t>
            </a:r>
            <a:r>
              <a:rPr lang="en-US" sz="1400" dirty="0"/>
              <a:t>)(1–P</a:t>
            </a:r>
            <a:r>
              <a:rPr lang="en-US" sz="1050" baseline="-25000" dirty="0"/>
              <a:t>B</a:t>
            </a:r>
            <a:r>
              <a:rPr lang="en-US" sz="1400" dirty="0"/>
              <a:t>)(1–P</a:t>
            </a:r>
            <a:r>
              <a:rPr lang="en-US" sz="1050" baseline="-25000" dirty="0"/>
              <a:t>C</a:t>
            </a:r>
            <a:r>
              <a:rPr lang="en-US" sz="1400" dirty="0"/>
              <a:t>P</a:t>
            </a:r>
            <a:r>
              <a:rPr lang="en-US" sz="1050" baseline="-25000" dirty="0"/>
              <a:t>D</a:t>
            </a:r>
            <a:r>
              <a:rPr lang="en-US" sz="1400" dirty="0"/>
              <a:t>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33B148C-FE33-9672-758F-EFBF284B9D57}"/>
              </a:ext>
            </a:extLst>
          </p:cNvPr>
          <p:cNvSpPr txBox="1"/>
          <p:nvPr/>
        </p:nvSpPr>
        <p:spPr>
          <a:xfrm>
            <a:off x="5622283" y="6301239"/>
            <a:ext cx="3433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</a:t>
            </a:r>
            <a:r>
              <a:rPr lang="en-US" sz="1050" baseline="-25000" dirty="0"/>
              <a:t>E</a:t>
            </a:r>
            <a:r>
              <a:rPr lang="en-US" sz="1400" dirty="0"/>
              <a:t> = 1–(1–0.1)(1–0.1)(1–0.1*0.1) = 0.20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5A526CA-3E40-CEF3-727F-9E15D7E0D484}"/>
              </a:ext>
            </a:extLst>
          </p:cNvPr>
          <p:cNvSpPr txBox="1"/>
          <p:nvPr/>
        </p:nvSpPr>
        <p:spPr>
          <a:xfrm>
            <a:off x="5886635" y="59107"/>
            <a:ext cx="324612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https://gerard-avontuur.tripod.com/Chapter2/Chapter2.html</a:t>
            </a:r>
          </a:p>
          <a:p>
            <a:r>
              <a:rPr lang="en-US" sz="900" dirty="0"/>
              <a:t>https://commons.wikimedia.org/wiki/File:Bail_(PSF).png</a:t>
            </a:r>
          </a:p>
          <a:p>
            <a:r>
              <a:rPr lang="en-US" sz="900" dirty="0"/>
              <a:t>https://commons.wikimedia.org/wiki/File:Half_full_bucket.svg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8F71BAF-7AEB-C77C-C668-B84F420BA386}"/>
              </a:ext>
            </a:extLst>
          </p:cNvPr>
          <p:cNvCxnSpPr>
            <a:cxnSpLocks/>
          </p:cNvCxnSpPr>
          <p:nvPr/>
        </p:nvCxnSpPr>
        <p:spPr>
          <a:xfrm>
            <a:off x="0" y="2626145"/>
            <a:ext cx="44805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FD48C2F-F678-915B-921E-C2775D7D2A04}"/>
              </a:ext>
            </a:extLst>
          </p:cNvPr>
          <p:cNvCxnSpPr/>
          <p:nvPr/>
        </p:nvCxnSpPr>
        <p:spPr>
          <a:xfrm>
            <a:off x="4478755" y="4647074"/>
            <a:ext cx="46634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5DAA79F-F3FF-BF0F-525D-B83B9DC0326D}"/>
              </a:ext>
            </a:extLst>
          </p:cNvPr>
          <p:cNvSpPr txBox="1"/>
          <p:nvPr/>
        </p:nvSpPr>
        <p:spPr>
          <a:xfrm>
            <a:off x="2104078" y="3609085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FC4DE0-632D-9835-4183-182F8BB3D4D8}"/>
              </a:ext>
            </a:extLst>
          </p:cNvPr>
          <p:cNvSpPr txBox="1"/>
          <p:nvPr/>
        </p:nvSpPr>
        <p:spPr>
          <a:xfrm>
            <a:off x="1235114" y="4421253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72606A-3B58-5186-C00C-9CBF177A6656}"/>
              </a:ext>
            </a:extLst>
          </p:cNvPr>
          <p:cNvSpPr txBox="1"/>
          <p:nvPr/>
        </p:nvSpPr>
        <p:spPr>
          <a:xfrm>
            <a:off x="3154763" y="4425125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AND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59F90F7-5E67-BF36-F89E-0F77EE3166D1}"/>
              </a:ext>
            </a:extLst>
          </p:cNvPr>
          <p:cNvCxnSpPr>
            <a:cxnSpLocks/>
          </p:cNvCxnSpPr>
          <p:nvPr/>
        </p:nvCxnSpPr>
        <p:spPr>
          <a:xfrm>
            <a:off x="16209" y="5426060"/>
            <a:ext cx="44805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BCC9BB7-28A7-9C32-E327-FDD983B030A2}"/>
              </a:ext>
            </a:extLst>
          </p:cNvPr>
          <p:cNvSpPr/>
          <p:nvPr/>
        </p:nvSpPr>
        <p:spPr>
          <a:xfrm rot="5400000">
            <a:off x="-55986" y="5197775"/>
            <a:ext cx="548640" cy="38404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AEDDE2D-826B-A963-460D-46BD6A5CB8B4}"/>
              </a:ext>
            </a:extLst>
          </p:cNvPr>
          <p:cNvCxnSpPr>
            <a:cxnSpLocks/>
          </p:cNvCxnSpPr>
          <p:nvPr/>
        </p:nvCxnSpPr>
        <p:spPr>
          <a:xfrm>
            <a:off x="4495190" y="599419"/>
            <a:ext cx="0" cy="48463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row: Right 5">
            <a:extLst>
              <a:ext uri="{FF2B5EF4-FFF2-40B4-BE49-F238E27FC236}">
                <a16:creationId xmlns:a16="http://schemas.microsoft.com/office/drawing/2014/main" id="{8F65B619-5EEE-771F-42D2-9CEDEA4C2D78}"/>
              </a:ext>
            </a:extLst>
          </p:cNvPr>
          <p:cNvSpPr/>
          <p:nvPr/>
        </p:nvSpPr>
        <p:spPr>
          <a:xfrm>
            <a:off x="4253790" y="1662370"/>
            <a:ext cx="548640" cy="38404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5B5764DE-5848-91A9-BAB3-6304810A2641}"/>
              </a:ext>
            </a:extLst>
          </p:cNvPr>
          <p:cNvSpPr/>
          <p:nvPr/>
        </p:nvSpPr>
        <p:spPr>
          <a:xfrm>
            <a:off x="4253790" y="5527870"/>
            <a:ext cx="548640" cy="38404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7A9FBB58-F3A0-5040-6B4F-91DF0308B144}"/>
              </a:ext>
            </a:extLst>
          </p:cNvPr>
          <p:cNvSpPr/>
          <p:nvPr/>
        </p:nvSpPr>
        <p:spPr>
          <a:xfrm rot="10800000">
            <a:off x="4253790" y="3390598"/>
            <a:ext cx="548640" cy="384046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067A6A-47C8-8004-9D20-AE3426FD0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493" y="1206267"/>
            <a:ext cx="2403169" cy="146304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5E3F382-4716-DF11-0A81-874A11E8D2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4216" y="989474"/>
            <a:ext cx="339969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47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35309" y="31848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FTA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Bell Telephone Laboratories developed FTA in 1962 for the US Air Force.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Fault trees visually depict the analysis process and identify the critical components related to system failure.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FTA is an efficient system analysis method.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FTA includes human errors in the analysis.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FTA gives qualitative &amp; quantitative results.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An FTA is easily communicated to others.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When a specific event has an impact on several subsystems, it is called a </a:t>
            </a:r>
            <a:r>
              <a:rPr lang="en-US" sz="1400" i="1" dirty="0"/>
              <a:t>common cause</a:t>
            </a:r>
            <a:r>
              <a:rPr lang="en-US" sz="1400" dirty="0"/>
              <a:t>. Common cause failures make the analysis more challenging.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are many software packages for FTA construction and analysis.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Disadvantages of Fault tree analysis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An FTA only examines one top event.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There can be too many components to meaningful understand the FTA.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It is hard to capture time related factors.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Simplifying a fault tree – as in </a:t>
            </a:r>
            <a:r>
              <a:rPr lang="en-US" sz="1400">
                <a:latin typeface="+mn-lt"/>
              </a:rPr>
              <a:t>this example –  </a:t>
            </a:r>
            <a:r>
              <a:rPr lang="en-US" sz="1400" dirty="0">
                <a:latin typeface="+mn-lt"/>
              </a:rPr>
              <a:t>can result in a large simplification and also give insight into the causes of the failure being studied.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13" name="Line 6">
            <a:extLst>
              <a:ext uri="{FF2B5EF4-FFF2-40B4-BE49-F238E27FC236}">
                <a16:creationId xmlns:a16="http://schemas.microsoft.com/office/drawing/2014/main" id="{DDBFBF6C-1055-4DAA-AEA0-4E446DDB498E}"/>
              </a:ext>
            </a:extLst>
          </p:cNvPr>
          <p:cNvSpPr>
            <a:spLocks noChangeShapeType="1"/>
          </p:cNvSpPr>
          <p:nvPr/>
        </p:nvSpPr>
        <p:spPr bwMode="auto">
          <a:xfrm>
            <a:off x="-1" y="6029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716</Words>
  <Application>Microsoft Office PowerPoint</Application>
  <PresentationFormat>On-screen Show (4:3)</PresentationFormat>
  <Paragraphs>65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2022-06-18T03:08:52Z</dcterms:created>
  <dcterms:modified xsi:type="dcterms:W3CDTF">2024-12-06T17:15:07Z</dcterms:modified>
</cp:coreProperties>
</file>