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CCECFF"/>
    <a:srgbClr val="CC0000"/>
    <a:srgbClr val="CC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474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7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Failure Mode Effects and Analysis (FMEA)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10405" y="145380"/>
            <a:ext cx="286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anticipate and mitigate potential problems?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143054" cy="251944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FMEA</a:t>
            </a:r>
            <a:r>
              <a:rPr lang="en-US" sz="1400" dirty="0"/>
              <a:t> is a </a:t>
            </a:r>
            <a:r>
              <a:rPr lang="en-US" sz="1400" b="1" dirty="0"/>
              <a:t>systematic</a:t>
            </a:r>
            <a:r>
              <a:rPr lang="en-US" sz="1400" dirty="0"/>
              <a:t>, </a:t>
            </a:r>
            <a:r>
              <a:rPr lang="en-US" sz="1400" b="1" dirty="0"/>
              <a:t>proactive</a:t>
            </a:r>
            <a:r>
              <a:rPr lang="en-US" sz="1400" dirty="0"/>
              <a:t> </a:t>
            </a:r>
            <a:r>
              <a:rPr lang="en-US" sz="1400" b="1" dirty="0"/>
              <a:t>method</a:t>
            </a:r>
            <a:r>
              <a:rPr lang="en-US" sz="1400" dirty="0"/>
              <a:t> for evaluating a process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to identify </a:t>
            </a:r>
            <a:r>
              <a:rPr lang="en-US" sz="1400" b="1" dirty="0"/>
              <a:t>where and how it might fail </a:t>
            </a:r>
            <a:r>
              <a:rPr lang="en-US" sz="1400" dirty="0"/>
              <a:t>and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to assess the </a:t>
            </a:r>
            <a:r>
              <a:rPr lang="en-US" sz="1400" b="1" dirty="0"/>
              <a:t>relative impact of different failures</a:t>
            </a:r>
            <a:endParaRPr lang="en-US" sz="1400" dirty="0"/>
          </a:p>
          <a:p>
            <a:pPr>
              <a:spcBef>
                <a:spcPts val="0"/>
              </a:spcBef>
              <a:buNone/>
            </a:pPr>
            <a:r>
              <a:rPr lang="en-US" sz="1400" dirty="0"/>
              <a:t>in order to </a:t>
            </a:r>
            <a:r>
              <a:rPr lang="en-US" sz="1400" b="1" dirty="0"/>
              <a:t>identify</a:t>
            </a:r>
            <a:r>
              <a:rPr lang="en-US" sz="1400" dirty="0"/>
              <a:t> where the process must be </a:t>
            </a:r>
            <a:r>
              <a:rPr lang="en-US" sz="1400" b="1" dirty="0"/>
              <a:t>changed</a:t>
            </a:r>
            <a:r>
              <a:rPr lang="en-US" sz="1400" dirty="0"/>
              <a:t> 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  <a:buNone/>
            </a:pPr>
            <a:r>
              <a:rPr lang="en-US" sz="1400" dirty="0" err="1"/>
              <a:t>FMEAs</a:t>
            </a:r>
            <a:r>
              <a:rPr lang="en-US" sz="1400" dirty="0"/>
              <a:t> should be created whenever a failure can result in harm.  </a:t>
            </a:r>
          </a:p>
          <a:p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93B37A-22FA-44C7-9FA1-42CCAB3B3BF0}"/>
              </a:ext>
            </a:extLst>
          </p:cNvPr>
          <p:cNvSpPr/>
          <p:nvPr/>
        </p:nvSpPr>
        <p:spPr>
          <a:xfrm>
            <a:off x="209746" y="4422689"/>
            <a:ext cx="3145536" cy="138499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1" dirty="0"/>
              <a:t>FMEA types include: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(</a:t>
            </a:r>
            <a:r>
              <a:rPr lang="en-US" sz="1400" b="1" u="sng" dirty="0" err="1">
                <a:solidFill>
                  <a:srgbClr val="0070C0"/>
                </a:solidFill>
              </a:rPr>
              <a:t>D</a:t>
            </a:r>
            <a:r>
              <a:rPr lang="en-US" sz="1400" b="1" dirty="0" err="1">
                <a:solidFill>
                  <a:srgbClr val="0070C0"/>
                </a:solidFill>
              </a:rPr>
              <a:t>FMEA</a:t>
            </a:r>
            <a:r>
              <a:rPr 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focuses on components and subsystems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Process (</a:t>
            </a:r>
            <a:r>
              <a:rPr lang="en-US" sz="1400" b="1" u="sng" dirty="0">
                <a:solidFill>
                  <a:srgbClr val="0070C0"/>
                </a:solidFill>
              </a:rPr>
              <a:t>P</a:t>
            </a:r>
            <a:r>
              <a:rPr lang="en-US" sz="1400" b="1" dirty="0">
                <a:solidFill>
                  <a:srgbClr val="0070C0"/>
                </a:solidFill>
              </a:rPr>
              <a:t>FMEA) </a:t>
            </a:r>
            <a:r>
              <a:rPr lang="en-US" sz="1400" dirty="0"/>
              <a:t>focuses on manufacturing and assembly processes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04DF618-14CE-4479-B90B-CFA555338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794" y="5897819"/>
            <a:ext cx="3845555" cy="691934"/>
          </a:xfrm>
          <a:prstGeom prst="rect">
            <a:avLst/>
          </a:prstGeom>
        </p:spPr>
      </p:pic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365006" y="2487657"/>
            <a:ext cx="5664694" cy="39665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84315"/>
            <a:ext cx="5600700" cy="29238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</a:rPr>
              <a:t>Process</a:t>
            </a:r>
          </a:p>
          <a:p>
            <a:pPr marL="342900" indent="-342900" eaLnBrk="1" hangingPunct="1">
              <a:spcBef>
                <a:spcPct val="0"/>
              </a:spcBef>
              <a:buFont typeface="Symbol" pitchFamily="18" charset="2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Determine </a:t>
            </a:r>
            <a:r>
              <a:rPr lang="en-US" sz="1400" b="1" dirty="0">
                <a:solidFill>
                  <a:srgbClr val="0070C0"/>
                </a:solidFill>
              </a:rPr>
              <a:t>FMEA type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>
                <a:solidFill>
                  <a:srgbClr val="000000"/>
                </a:solidFill>
              </a:rPr>
              <a:t>Defect</a:t>
            </a:r>
            <a:r>
              <a:rPr lang="en-US" sz="1400" dirty="0">
                <a:solidFill>
                  <a:srgbClr val="000000"/>
                </a:solidFill>
              </a:rPr>
              <a:t> (FMEA), </a:t>
            </a:r>
            <a:r>
              <a:rPr lang="en-US" sz="1400" b="1" dirty="0">
                <a:solidFill>
                  <a:srgbClr val="000000"/>
                </a:solidFill>
              </a:rPr>
              <a:t>Design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i="1" u="sng" dirty="0">
                <a:solidFill>
                  <a:srgbClr val="000000"/>
                </a:solidFill>
              </a:rPr>
              <a:t>D</a:t>
            </a:r>
            <a:r>
              <a:rPr lang="en-US" sz="1400" dirty="0">
                <a:solidFill>
                  <a:srgbClr val="000000"/>
                </a:solidFill>
              </a:rPr>
              <a:t>FMEA), or </a:t>
            </a:r>
            <a:r>
              <a:rPr lang="en-US" sz="1400" b="1" dirty="0">
                <a:solidFill>
                  <a:srgbClr val="000000"/>
                </a:solidFill>
              </a:rPr>
              <a:t>Process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i="1" u="sng" dirty="0">
                <a:solidFill>
                  <a:srgbClr val="000000"/>
                </a:solidFill>
              </a:rPr>
              <a:t>P</a:t>
            </a:r>
            <a:r>
              <a:rPr lang="en-US" sz="1400" dirty="0">
                <a:solidFill>
                  <a:srgbClr val="000000"/>
                </a:solidFill>
              </a:rPr>
              <a:t>FMEA) and obtain appropriate standardized tables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Identify potential failure modes.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For each failure mode, using standardized tables, assess the following on a 1-10 scale: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Severity</a:t>
            </a:r>
            <a:r>
              <a:rPr lang="en-US" sz="1400" dirty="0">
                <a:solidFill>
                  <a:srgbClr val="000000"/>
                </a:solidFill>
              </a:rPr>
              <a:t>        rating (how bad it is, if it occurs)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Occurrence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rating (how often it will occur)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Detectability</a:t>
            </a:r>
            <a:r>
              <a:rPr lang="en-US" sz="1400" dirty="0">
                <a:solidFill>
                  <a:srgbClr val="000000"/>
                </a:solidFill>
              </a:rPr>
              <a:t> rating (how likely it is to be detected, if it occurs)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For each failure mode, multiply the above three numbers (each 1 to 10) to obtain a </a:t>
            </a:r>
            <a:r>
              <a:rPr lang="en-US" sz="1400" b="1" dirty="0">
                <a:solidFill>
                  <a:srgbClr val="0070C0"/>
                </a:solidFill>
              </a:rPr>
              <a:t>Risk Priority Number </a:t>
            </a:r>
            <a:r>
              <a:rPr lang="en-US" sz="1400" dirty="0">
                <a:solidFill>
                  <a:srgbClr val="000000"/>
                </a:solidFill>
              </a:rPr>
              <a:t>(RPN)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n-US" sz="1400" dirty="0">
                <a:solidFill>
                  <a:srgbClr val="000000"/>
                </a:solidFill>
              </a:rPr>
              <a:t>For the failure modes with the </a:t>
            </a:r>
            <a:r>
              <a:rPr lang="en-US" sz="1400" b="1" dirty="0"/>
              <a:t>highest RPN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00"/>
                </a:solidFill>
              </a:rPr>
              <a:t>values, determine mitigation strategies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Failure Mode Effects and Analysis (FMEA)</a:t>
            </a:r>
            <a:r>
              <a:rPr lang="en-US" sz="1600" dirty="0"/>
              <a:t> Process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45332" y="2036691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Risk reduction strategies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3527444" y="1425242"/>
            <a:ext cx="1838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System to be analyzed</a:t>
            </a: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EE1576A0-138F-0634-A680-94111C48CF9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883A5F-8926-ABF6-0993-58596F290F5E}"/>
              </a:ext>
            </a:extLst>
          </p:cNvPr>
          <p:cNvSpPr txBox="1"/>
          <p:nvPr/>
        </p:nvSpPr>
        <p:spPr>
          <a:xfrm>
            <a:off x="7130107" y="1479009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Prioritized list of failure modes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AD17DE8E-727D-01DD-EB05-00BCB855D7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252635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5FAEC872-D2D5-1B5B-6062-7C1F9DC45A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2" y="194467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A9221644-B497-D4EA-58D5-F4E2B33E1A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9200" y="170984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89D176EC-4C4E-CE0F-B0F7-16B5B10619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1406" y="210409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47">
            <a:extLst>
              <a:ext uri="{FF2B5EF4-FFF2-40B4-BE49-F238E27FC236}">
                <a16:creationId xmlns:a16="http://schemas.microsoft.com/office/drawing/2014/main" id="{B94411AD-345C-E8AA-A002-3C2E662593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1406" y="249835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3542FCE-6ECD-0224-C6CA-5D996F7824D3}"/>
              </a:ext>
            </a:extLst>
          </p:cNvPr>
          <p:cNvSpPr txBox="1"/>
          <p:nvPr/>
        </p:nvSpPr>
        <p:spPr>
          <a:xfrm>
            <a:off x="3682520" y="2220233"/>
            <a:ext cx="1683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Planning Documents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7AB389-0998-C022-0A47-EB93E3F883AE}"/>
              </a:ext>
            </a:extLst>
          </p:cNvPr>
          <p:cNvSpPr txBox="1"/>
          <p:nvPr/>
        </p:nvSpPr>
        <p:spPr>
          <a:xfrm>
            <a:off x="3911606" y="1807826"/>
            <a:ext cx="1454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Process owners</a:t>
            </a:r>
          </a:p>
        </p:txBody>
      </p:sp>
    </p:spTree>
    <p:extLst>
      <p:ext uri="{BB962C8B-B14F-4D97-AF65-F5344CB8AC3E}">
        <p14:creationId xmlns:p14="http://schemas.microsoft.com/office/powerpoint/2010/main" val="59853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408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FMEA </a:t>
            </a:r>
            <a:r>
              <a:rPr lang="en-US" sz="2800" b="1" dirty="0"/>
              <a:t>– Example – Giving a 6in6 presentation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0E64C8-D19A-4539-859E-2E4F8B454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30" y="1223438"/>
            <a:ext cx="2461860" cy="13610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D2EFC2-4FB5-4290-818E-C59A1300B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441" y="1223438"/>
            <a:ext cx="824850" cy="13610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4A48FA-0916-4217-BE3D-F6068FA9DB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0143" y="1223438"/>
            <a:ext cx="659880" cy="13610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159F0F2-0DF6-4074-9A58-E99F101ABA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974" y="1223438"/>
            <a:ext cx="482220" cy="13610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E69F480-A8BE-416A-84C3-C8E6E70801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144" y="1223438"/>
            <a:ext cx="1878120" cy="13610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DF465EC-83AE-43DF-9878-5E189F95AE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9242" y="1223438"/>
            <a:ext cx="1966950" cy="1361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2EBE7-06FC-4972-A557-56D20AE25087}"/>
              </a:ext>
            </a:extLst>
          </p:cNvPr>
          <p:cNvSpPr txBox="1"/>
          <p:nvPr/>
        </p:nvSpPr>
        <p:spPr>
          <a:xfrm>
            <a:off x="2997395" y="597078"/>
            <a:ext cx="338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For simplicity, instead of using values 1 to 10 for {</a:t>
            </a:r>
            <a:r>
              <a:rPr lang="en-US" sz="1200" i="1" dirty="0" err="1"/>
              <a:t>S,O,D</a:t>
            </a:r>
            <a:r>
              <a:rPr lang="en-US" sz="1200" i="1" dirty="0"/>
              <a:t>}, use {1,3,9} for {low, medium, high}. The values in the grid match the words used.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053EAC-8A80-44EF-AA62-E4E81DBB1392}"/>
              </a:ext>
            </a:extLst>
          </p:cNvPr>
          <p:cNvSpPr txBox="1"/>
          <p:nvPr/>
        </p:nvSpPr>
        <p:spPr>
          <a:xfrm>
            <a:off x="6732382" y="693391"/>
            <a:ext cx="2333003" cy="523220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US" sz="1400" dirty="0"/>
              <a:t>RPN value is the product of the S, O, D values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FEA0DA-A3DA-44DD-83E0-CB06DAE52FB7}"/>
              </a:ext>
            </a:extLst>
          </p:cNvPr>
          <p:cNvSpPr/>
          <p:nvPr/>
        </p:nvSpPr>
        <p:spPr>
          <a:xfrm>
            <a:off x="7346824" y="2123348"/>
            <a:ext cx="840899" cy="317217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6B64D2-9136-4C17-9812-234374C0458A}"/>
              </a:ext>
            </a:extLst>
          </p:cNvPr>
          <p:cNvSpPr txBox="1"/>
          <p:nvPr/>
        </p:nvSpPr>
        <p:spPr>
          <a:xfrm>
            <a:off x="6727618" y="2564383"/>
            <a:ext cx="192024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0"/>
              </a:spcBef>
              <a:buNone/>
              <a:defRPr sz="1400" b="1">
                <a:solidFill>
                  <a:srgbClr val="0070C0"/>
                </a:solidFill>
              </a:defRPr>
            </a:lvl1pPr>
          </a:lstStyle>
          <a:p>
            <a:r>
              <a:rPr lang="en-US" sz="1200" b="0" dirty="0">
                <a:solidFill>
                  <a:schemeClr val="tx1"/>
                </a:solidFill>
              </a:rPr>
              <a:t>Low RPN values do not need mitigation strategies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2FC761-3769-4E96-8BFB-9260FAB11620}"/>
              </a:ext>
            </a:extLst>
          </p:cNvPr>
          <p:cNvSpPr txBox="1"/>
          <p:nvPr/>
        </p:nvSpPr>
        <p:spPr>
          <a:xfrm>
            <a:off x="404630" y="760746"/>
            <a:ext cx="147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Comprehensive list of failure modes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ED0A8A-D032-4C85-9307-5EAD9A97CB32}"/>
              </a:ext>
            </a:extLst>
          </p:cNvPr>
          <p:cNvSpPr txBox="1"/>
          <p:nvPr/>
        </p:nvSpPr>
        <p:spPr>
          <a:xfrm>
            <a:off x="2838508" y="2576176"/>
            <a:ext cx="2755584" cy="738664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High severity – which is bad – gets a ‘9’. High detectability – which is good – gets a ‘1’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D7B91-F99F-448D-84EA-09C3044392DC}"/>
              </a:ext>
            </a:extLst>
          </p:cNvPr>
          <p:cNvSpPr/>
          <p:nvPr/>
        </p:nvSpPr>
        <p:spPr>
          <a:xfrm>
            <a:off x="2838508" y="1223437"/>
            <a:ext cx="2755584" cy="137160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35C173-894C-4E29-ACA6-15A6386B6CBA}"/>
              </a:ext>
            </a:extLst>
          </p:cNvPr>
          <p:cNvSpPr txBox="1"/>
          <p:nvPr/>
        </p:nvSpPr>
        <p:spPr>
          <a:xfrm>
            <a:off x="1" y="3420146"/>
            <a:ext cx="914399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Automobile Industry Action Group (</a:t>
            </a:r>
            <a:r>
              <a:rPr lang="en-US" sz="1400" dirty="0" err="1"/>
              <a:t>AIAG</a:t>
            </a:r>
            <a:r>
              <a:rPr lang="en-US" sz="1400" dirty="0"/>
              <a:t>) created the following standards for the North American auto industry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6820B2E-C638-45E4-B1F7-677B70D1482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762" b="46664"/>
          <a:stretch/>
        </p:blipFill>
        <p:spPr>
          <a:xfrm>
            <a:off x="163447" y="4076006"/>
            <a:ext cx="4984628" cy="20725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D9E0FCA-2096-457E-9789-119CCA4BB7A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22" t="128" r="2373" b="51400"/>
          <a:stretch/>
        </p:blipFill>
        <p:spPr>
          <a:xfrm>
            <a:off x="2999935" y="4813678"/>
            <a:ext cx="4145200" cy="174278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F520264-2A27-48E7-B5CF-DB78D851058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260" t="2383" r="1497" b="74020"/>
          <a:stretch/>
        </p:blipFill>
        <p:spPr>
          <a:xfrm>
            <a:off x="5194583" y="5770474"/>
            <a:ext cx="3832397" cy="929978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E105833-86A4-4FC9-9509-0401A77E98E4}"/>
              </a:ext>
            </a:extLst>
          </p:cNvPr>
          <p:cNvSpPr txBox="1"/>
          <p:nvPr/>
        </p:nvSpPr>
        <p:spPr>
          <a:xfrm>
            <a:off x="162335" y="3703699"/>
            <a:ext cx="498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Severity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62638E-580A-4DA3-9AE4-54CAD16D4A55}"/>
              </a:ext>
            </a:extLst>
          </p:cNvPr>
          <p:cNvSpPr txBox="1"/>
          <p:nvPr/>
        </p:nvSpPr>
        <p:spPr>
          <a:xfrm>
            <a:off x="7145134" y="5393519"/>
            <a:ext cx="188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Detectability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5BE532-D61C-4515-808A-57D93CC9E406}"/>
              </a:ext>
            </a:extLst>
          </p:cNvPr>
          <p:cNvSpPr txBox="1"/>
          <p:nvPr/>
        </p:nvSpPr>
        <p:spPr>
          <a:xfrm>
            <a:off x="5148075" y="4142144"/>
            <a:ext cx="199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Likelihood / Occurrence</a:t>
            </a:r>
          </a:p>
        </p:txBody>
      </p: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AD84C5FE-D60F-6B64-84EF-1D78EB247981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577CE2-C238-F4E4-CA35-5B0308AFEAEF}"/>
              </a:ext>
            </a:extLst>
          </p:cNvPr>
          <p:cNvSpPr/>
          <p:nvPr/>
        </p:nvSpPr>
        <p:spPr>
          <a:xfrm>
            <a:off x="6245398" y="1211390"/>
            <a:ext cx="482220" cy="1371600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38DB86B-1EF2-83CE-8EE1-A6E22478C7A3}"/>
              </a:ext>
            </a:extLst>
          </p:cNvPr>
          <p:cNvCxnSpPr>
            <a:stCxn id="3" idx="1"/>
            <a:endCxn id="21" idx="0"/>
          </p:cNvCxnSpPr>
          <p:nvPr/>
        </p:nvCxnSpPr>
        <p:spPr>
          <a:xfrm rot="10800000" flipV="1">
            <a:off x="6495084" y="955000"/>
            <a:ext cx="237298" cy="268437"/>
          </a:xfrm>
          <a:prstGeom prst="bentConnector2">
            <a:avLst/>
          </a:prstGeom>
          <a:noFill/>
          <a:ln w="28575">
            <a:solidFill>
              <a:srgbClr val="00B050"/>
            </a:solidFill>
            <a:prstDash val="dash"/>
          </a:ln>
        </p:spPr>
      </p:cxn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B7C22637-7970-92B2-1366-C46BAB208E93}"/>
              </a:ext>
            </a:extLst>
          </p:cNvPr>
          <p:cNvSpPr/>
          <p:nvPr/>
        </p:nvSpPr>
        <p:spPr>
          <a:xfrm>
            <a:off x="5594092" y="2592101"/>
            <a:ext cx="457595" cy="590380"/>
          </a:xfrm>
          <a:prstGeom prst="bentUpArrow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9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FMEA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a given process, FMEA uses a weighted decision matrix to identify potentially high risk problems.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risks – and there can be hundreds – are prioritized so that only the most important ones need to be addressed.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Three values are determined that </a:t>
            </a:r>
            <a:r>
              <a:rPr lang="en-US" sz="1400" dirty="0" err="1">
                <a:latin typeface="+mn-lt"/>
              </a:rPr>
              <a:t>charactreize</a:t>
            </a:r>
            <a:r>
              <a:rPr lang="en-US" sz="1400" dirty="0">
                <a:latin typeface="+mn-lt"/>
              </a:rPr>
              <a:t> each risk; they are multiplied together to obtain the RPN. The RPN values are then ordered, largest to smallest.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Different industry groups have determined appropriate {S, O, D} value for their industry.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For </a:t>
            </a:r>
            <a:r>
              <a:rPr lang="en-US" sz="1400" dirty="0" err="1"/>
              <a:t>AIAG</a:t>
            </a:r>
            <a:r>
              <a:rPr lang="en-US" sz="1400" dirty="0"/>
              <a:t>, the “Occurrence</a:t>
            </a:r>
            <a:r>
              <a:rPr lang="en-US" sz="1400" b="1" dirty="0">
                <a:solidFill>
                  <a:srgbClr val="0070C0"/>
                </a:solidFill>
              </a:rPr>
              <a:t>”</a:t>
            </a:r>
            <a:r>
              <a:rPr lang="en-US" sz="1400" dirty="0"/>
              <a:t> value is ’10’ if it happens more than half the time, but a value of ‘4’ if it occurs 1 time in 2,000 potential occurrences.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Risks with low RPN values may not need to be mitigated.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mitigations identified should be implemented </a:t>
            </a:r>
            <a:r>
              <a:rPr lang="en-US" sz="1400" i="1" dirty="0"/>
              <a:t>before</a:t>
            </a:r>
            <a:r>
              <a:rPr lang="en-US" sz="1400" dirty="0"/>
              <a:t> the process is </a:t>
            </a:r>
            <a:r>
              <a:rPr lang="en-US" sz="1400"/>
              <a:t>rolled out.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DD71DFA-EBF4-9E67-F521-7C3EF6820DAD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2022-06-18T03:06:57Z</dcterms:created>
  <dcterms:modified xsi:type="dcterms:W3CDTF">2022-10-16T14:31:02Z</dcterms:modified>
</cp:coreProperties>
</file>