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1" r:id="rId2"/>
    <p:sldId id="1273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0000"/>
    <a:srgbClr val="CCFFCC"/>
    <a:srgbClr val="CCECFF"/>
    <a:srgbClr val="FFFFCC"/>
    <a:srgbClr val="CCFFFF"/>
    <a:srgbClr val="00FF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428" autoAdjust="0"/>
  </p:normalViewPr>
  <p:slideViewPr>
    <p:cSldViewPr>
      <p:cViewPr varScale="1">
        <p:scale>
          <a:sx n="85" d="100"/>
          <a:sy n="85" d="100"/>
        </p:scale>
        <p:origin x="50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48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b="1" dirty="0" err="1"/>
              <a:t>Techinal</a:t>
            </a:r>
            <a:r>
              <a:rPr lang="en-US" sz="900" b="1" dirty="0"/>
              <a:t> Portable Compatible for Braun Oral b Replacement Oral Charger Durable Convenient Electric Toothbrush Holder USB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/>
              <a:t>https://www.walmart.com/ip/seort/639912453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12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Design Thinking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687217" y="69505"/>
            <a:ext cx="20738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address an ill-defined problem?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66674" y="28977"/>
            <a:ext cx="0" cy="8799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10" y="1190660"/>
            <a:ext cx="4206240" cy="354410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Design Thinking </a:t>
            </a:r>
            <a:r>
              <a:rPr lang="en-US" sz="1600" dirty="0"/>
              <a:t>(DT) is an innovation approach which: empathizes with users, creates artifacts that address user needs, tests those artifacts, analyzes feedback, and continuously reworks the solution.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DT usually has 5 steps: </a:t>
            </a:r>
            <a:r>
              <a:rPr lang="en-US" sz="1600" i="1" dirty="0"/>
              <a:t>Empathize, Define, Ideate, Prototype, and Test</a:t>
            </a:r>
            <a:r>
              <a:rPr lang="en-US" sz="1600" dirty="0"/>
              <a:t>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While DT steps are shown sequentially, rarely do they occur in a linear fashion. Usually, “backward” steps occur as the team learns more about user needs.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DT does not address the entire life cycle of a product or solution, it only focuses on specific problems within the life cycle. 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784445" y="1620747"/>
            <a:ext cx="4230202" cy="776667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445" y="2264125"/>
            <a:ext cx="420624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/>
              <a:t>The following steps do not often occur linearly!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Empathize with your users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Determine how users interact with their environment in the context of the problem space.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Define the problem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Create a high-level human-centric statement that encapsulates the problem to be solved.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Start generating ideas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Generate as many ideas as possible to translate the problem statement into practical solutions.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Build a prototype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Take the most promising product ideas and create minimum viable product (MVP) versions.</a:t>
            </a:r>
          </a:p>
          <a:p>
            <a:pPr marL="285750" indent="-285750">
              <a:buFont typeface="+mj-lt"/>
              <a:buAutoNum type="arabicPeriod"/>
            </a:pPr>
            <a:r>
              <a:rPr lang="en-US" sz="1200" dirty="0"/>
              <a:t>Test your solution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Use test feedback to fine-tune the MVPs.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056443"/>
            <a:ext cx="1752063" cy="92333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Design Thinking</a:t>
            </a:r>
            <a:endParaRPr lang="en-US" b="1" dirty="0">
              <a:solidFill>
                <a:schemeClr val="tx2"/>
              </a:solidFill>
            </a:endParaRP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Process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849993" y="1254365"/>
            <a:ext cx="920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Problem space</a:t>
            </a:r>
            <a:endParaRPr lang="en-US" i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952401" y="1798179"/>
            <a:ext cx="80831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D5D4D7-9199-B7AC-70C2-23C87532BF35}"/>
              </a:ext>
            </a:extLst>
          </p:cNvPr>
          <p:cNvCxnSpPr>
            <a:cxnSpLocks/>
          </p:cNvCxnSpPr>
          <p:nvPr/>
        </p:nvCxnSpPr>
        <p:spPr>
          <a:xfrm>
            <a:off x="7532695" y="1793656"/>
            <a:ext cx="840889" cy="90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8C79749-6CDD-3452-D003-791B4E20B4E7}"/>
              </a:ext>
            </a:extLst>
          </p:cNvPr>
          <p:cNvSpPr txBox="1"/>
          <p:nvPr/>
        </p:nvSpPr>
        <p:spPr>
          <a:xfrm>
            <a:off x="7462714" y="1038921"/>
            <a:ext cx="16736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>
                <a:solidFill>
                  <a:srgbClr val="0070C0"/>
                </a:solidFill>
              </a:rPr>
              <a:t>Problem solutions</a:t>
            </a:r>
          </a:p>
          <a:p>
            <a:r>
              <a:rPr lang="en-US" dirty="0">
                <a:solidFill>
                  <a:srgbClr val="0070C0"/>
                </a:solidFill>
              </a:rPr>
              <a:t>with demonstrated usefulness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9CA7411-6C51-0301-8E1D-23CD758CE0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238" y="5528081"/>
            <a:ext cx="7393993" cy="9422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B6C5D2-DE19-F286-6681-A012E98FB542}"/>
              </a:ext>
            </a:extLst>
          </p:cNvPr>
          <p:cNvSpPr txBox="1"/>
          <p:nvPr/>
        </p:nvSpPr>
        <p:spPr>
          <a:xfrm>
            <a:off x="0" y="6618357"/>
            <a:ext cx="3193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6190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642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Design Thinking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/>
              <a:t>– Example </a:t>
            </a:r>
            <a:r>
              <a:rPr lang="en-US" sz="2800" b="1"/>
              <a:t>– electric </a:t>
            </a:r>
            <a:r>
              <a:rPr lang="en-US" sz="2800" b="1" dirty="0"/>
              <a:t>toothbrush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33EB73-9761-8135-2F04-94AA5F1BA4DD}"/>
              </a:ext>
            </a:extLst>
          </p:cNvPr>
          <p:cNvSpPr txBox="1"/>
          <p:nvPr/>
        </p:nvSpPr>
        <p:spPr>
          <a:xfrm>
            <a:off x="230873" y="749027"/>
            <a:ext cx="8642488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web has many examples of Design Thinking.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An example is the design of the Braun / Oral-B electric toothbrush. Apparently: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b="0" dirty="0">
                <a:effectLst/>
              </a:rPr>
              <a:t>An initial </a:t>
            </a:r>
            <a:r>
              <a:rPr lang="en-US" sz="1600" dirty="0"/>
              <a:t>Braun </a:t>
            </a:r>
            <a:r>
              <a:rPr lang="en-US" sz="1600" b="0" dirty="0">
                <a:effectLst/>
              </a:rPr>
              <a:t>goal was to create a high-tech </a:t>
            </a:r>
            <a:r>
              <a:rPr lang="en-US" sz="1600" dirty="0"/>
              <a:t>toothbrush</a:t>
            </a:r>
            <a:r>
              <a:rPr lang="en-US" sz="1600" b="0" dirty="0">
                <a:effectLst/>
              </a:rPr>
              <a:t> that gave feedback to users on how well </a:t>
            </a:r>
            <a:r>
              <a:rPr lang="en-US" sz="1600" dirty="0"/>
              <a:t>they</a:t>
            </a:r>
            <a:r>
              <a:rPr lang="en-US" sz="1600" b="0" dirty="0">
                <a:effectLst/>
              </a:rPr>
              <a:t> brushed.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After user discussions, it was determined that users wanted a less stressful brushing experience.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Some stress related to the charging of an electric toothbrush.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Braun changed their </a:t>
            </a:r>
            <a:r>
              <a:rPr lang="en-US" sz="1600" b="0" dirty="0">
                <a:effectLst/>
              </a:rPr>
              <a:t>goal and created an electric toothbrush that </a:t>
            </a:r>
            <a:r>
              <a:rPr lang="en-US" sz="1600" dirty="0"/>
              <a:t>uses</a:t>
            </a:r>
            <a:r>
              <a:rPr lang="en-US" sz="1600" b="0" dirty="0">
                <a:effectLst/>
              </a:rPr>
              <a:t> USB charging.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D1E1F0-D08C-2076-098A-F49047E9B076}"/>
              </a:ext>
            </a:extLst>
          </p:cNvPr>
          <p:cNvSpPr txBox="1"/>
          <p:nvPr/>
        </p:nvSpPr>
        <p:spPr>
          <a:xfrm>
            <a:off x="5608935" y="4034669"/>
            <a:ext cx="3261688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r>
              <a:rPr lang="en-US" b="0" dirty="0"/>
              <a:t>The web has examples of Design Thinking applied to problems 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Financial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Healthcare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Journalism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Non-Profit/NGOs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Retail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Transportation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EEE457E-F611-5492-8FA6-2A37D1B4C88B}"/>
              </a:ext>
            </a:extLst>
          </p:cNvPr>
          <p:cNvSpPr txBox="1"/>
          <p:nvPr/>
        </p:nvSpPr>
        <p:spPr>
          <a:xfrm>
            <a:off x="340941" y="5275774"/>
            <a:ext cx="402983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New product: “Technical Portable Compatible for Braun Oral b Replacement Oral Charger Durable Convenient Electric Toothbrush Holder USB”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4A8B9B-7EEC-29A0-A5B7-1A96CBBA1E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768" y="3429000"/>
            <a:ext cx="1921444" cy="1280160"/>
          </a:xfrm>
          <a:prstGeom prst="rect">
            <a:avLst/>
          </a:prstGeom>
        </p:spPr>
      </p:pic>
      <p:sp>
        <p:nvSpPr>
          <p:cNvPr id="9" name="Plus Sign 8">
            <a:extLst>
              <a:ext uri="{FF2B5EF4-FFF2-40B4-BE49-F238E27FC236}">
                <a16:creationId xmlns:a16="http://schemas.microsoft.com/office/drawing/2014/main" id="{4D21A3E9-C809-E4DD-3534-49DBE372A15C}"/>
              </a:ext>
            </a:extLst>
          </p:cNvPr>
          <p:cNvSpPr/>
          <p:nvPr/>
        </p:nvSpPr>
        <p:spPr>
          <a:xfrm>
            <a:off x="1929375" y="3611880"/>
            <a:ext cx="914400" cy="914400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803DFE-E8BC-AEB9-4128-E40C7D5760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40" y="3429000"/>
            <a:ext cx="1280160" cy="1280160"/>
          </a:xfrm>
          <a:prstGeom prst="rect">
            <a:avLst/>
          </a:prstGeom>
        </p:spPr>
      </p:pic>
      <p:sp>
        <p:nvSpPr>
          <p:cNvPr id="16" name="Right Brace 15">
            <a:extLst>
              <a:ext uri="{FF2B5EF4-FFF2-40B4-BE49-F238E27FC236}">
                <a16:creationId xmlns:a16="http://schemas.microsoft.com/office/drawing/2014/main" id="{B96C180B-2378-FE06-4386-BEDE0B63930E}"/>
              </a:ext>
            </a:extLst>
          </p:cNvPr>
          <p:cNvSpPr/>
          <p:nvPr/>
        </p:nvSpPr>
        <p:spPr>
          <a:xfrm rot="5400000">
            <a:off x="2232591" y="3033197"/>
            <a:ext cx="357837" cy="391854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2D630B-9F75-BFB8-FE21-4FC5BA60AE7A}"/>
              </a:ext>
            </a:extLst>
          </p:cNvPr>
          <p:cNvSpPr txBox="1"/>
          <p:nvPr/>
        </p:nvSpPr>
        <p:spPr>
          <a:xfrm>
            <a:off x="230873" y="6207206"/>
            <a:ext cx="5326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https://commons.wikimedia.org/wiki/File:A-B_Usb_Cable.jpg </a:t>
            </a:r>
          </a:p>
          <a:p>
            <a:r>
              <a:rPr lang="en-US" sz="900" dirty="0"/>
              <a:t>https://commons.wikimedia.org/wiki/File:Oral-B_Genius_X_Electric_Toothbrush_-_48263286922.jpg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89C226-5C54-652A-61ED-D20625FFAD9F}"/>
              </a:ext>
            </a:extLst>
          </p:cNvPr>
          <p:cNvSpPr txBox="1"/>
          <p:nvPr/>
        </p:nvSpPr>
        <p:spPr>
          <a:xfrm>
            <a:off x="0" y="6618357"/>
            <a:ext cx="3193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3688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35310" y="31848"/>
            <a:ext cx="5373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Design Thinking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Design thinking simultaneously addresses customer desirability, business viability, and technology feasibility.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Design thinking incorporates multiple disciplines: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humanities for empathy;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engineering for idea generation; 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the sciences for testing.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Design Thinking benefits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Applies to products and processes.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Ensures that there is a “why” behind every improvement.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Improved customer retention.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Is useful for addressing poorly specified problems, since there is constant user engagement.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Reduction of cost to get a product to market.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Reduction of time-to-market.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It is challenging to give a detailed example in a small space.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Web examples can be find with titles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“</a:t>
            </a:r>
            <a:r>
              <a:rPr lang="en-US" sz="1400" i="1" dirty="0">
                <a:latin typeface="+mn-lt"/>
              </a:rPr>
              <a:t>40 Design Thinking Success Stories</a:t>
            </a:r>
            <a:r>
              <a:rPr lang="en-US" sz="1400" dirty="0">
                <a:latin typeface="+mn-lt"/>
              </a:rPr>
              <a:t>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“</a:t>
            </a:r>
            <a:r>
              <a:rPr lang="en-US" sz="1400" i="1" dirty="0">
                <a:latin typeface="+mn-lt"/>
              </a:rPr>
              <a:t>Design thinking in action … 35 great examples</a:t>
            </a:r>
            <a:r>
              <a:rPr lang="en-US" sz="1400" dirty="0">
                <a:latin typeface="+mn-lt"/>
              </a:rPr>
              <a:t>”</a:t>
            </a:r>
          </a:p>
        </p:txBody>
      </p:sp>
      <p:sp>
        <p:nvSpPr>
          <p:cNvPr id="13" name="Line 6">
            <a:extLst>
              <a:ext uri="{FF2B5EF4-FFF2-40B4-BE49-F238E27FC236}">
                <a16:creationId xmlns:a16="http://schemas.microsoft.com/office/drawing/2014/main" id="{DDBFBF6C-1055-4DAA-AEA0-4E446DDB498E}"/>
              </a:ext>
            </a:extLst>
          </p:cNvPr>
          <p:cNvSpPr>
            <a:spLocks noChangeShapeType="1"/>
          </p:cNvSpPr>
          <p:nvPr/>
        </p:nvSpPr>
        <p:spPr bwMode="auto">
          <a:xfrm>
            <a:off x="-1" y="60296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507EBB-418A-4DB2-6358-7A3AF81ED632}"/>
              </a:ext>
            </a:extLst>
          </p:cNvPr>
          <p:cNvSpPr txBox="1"/>
          <p:nvPr/>
        </p:nvSpPr>
        <p:spPr>
          <a:xfrm>
            <a:off x="0" y="6618357"/>
            <a:ext cx="3193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611</Words>
  <Application>Microsoft Office PowerPoint</Application>
  <PresentationFormat>On-screen Show (4:3)</PresentationFormat>
  <Paragraphs>71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2022-06-18T02:48:38Z</dcterms:created>
  <dcterms:modified xsi:type="dcterms:W3CDTF">2024-11-01T13:50:32Z</dcterms:modified>
</cp:coreProperties>
</file>