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81" r:id="rId2"/>
    <p:sldId id="1284" r:id="rId3"/>
    <p:sldId id="1277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1" autoAdjust="0"/>
    <p:restoredTop sz="94542" autoAdjust="0"/>
  </p:normalViewPr>
  <p:slideViewPr>
    <p:cSldViewPr>
      <p:cViewPr varScale="1">
        <p:scale>
          <a:sx n="91" d="100"/>
          <a:sy n="91" d="100"/>
        </p:scale>
        <p:origin x="26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3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Verification Plan and Report (DVP&amp;R)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document that a product is acceptable?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35078" y="1950052"/>
            <a:ext cx="5158011" cy="595633"/>
          </a:xfrm>
          <a:prstGeom prst="triangle">
            <a:avLst>
              <a:gd name="adj" fmla="val 5013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998" y="2546337"/>
            <a:ext cx="5158011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not available, create the product’s planned tests: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Articulate the product’s functionality.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Define</a:t>
            </a:r>
            <a:r>
              <a:rPr lang="en-US" sz="1600" dirty="0"/>
              <a:t> discrete and actionable </a:t>
            </a:r>
            <a:r>
              <a:rPr lang="en-US" sz="1600" dirty="0">
                <a:solidFill>
                  <a:schemeClr val="tx1"/>
                </a:solidFill>
              </a:rPr>
              <a:t>functionality tests for the anticipated environments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Create a Design FMEA </a:t>
            </a:r>
            <a:r>
              <a:rPr lang="en-US" sz="1600" dirty="0"/>
              <a:t>for the product to identify failure modes not detected in the planned tests.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Create the </a:t>
            </a:r>
            <a:r>
              <a:rPr lang="en-US" sz="1600" b="1" dirty="0">
                <a:solidFill>
                  <a:srgbClr val="0070C0"/>
                </a:solidFill>
              </a:rPr>
              <a:t>Design Verification Plan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Include the planned tests.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Include tests to address the deficiencies identified by an FMEA.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Perform the tests in the 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tx1"/>
                </a:solidFill>
              </a:rPr>
              <a:t>and document the results in the </a:t>
            </a:r>
            <a:r>
              <a:rPr lang="en-US" sz="1600" b="1" dirty="0">
                <a:solidFill>
                  <a:srgbClr val="0070C0"/>
                </a:solidFill>
              </a:rPr>
              <a:t>DVR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needed, use the </a:t>
            </a:r>
            <a:r>
              <a:rPr lang="en-US" sz="1600" b="1" dirty="0">
                <a:solidFill>
                  <a:srgbClr val="0070C0"/>
                </a:solidFill>
              </a:rPr>
              <a:t>DVR</a:t>
            </a:r>
            <a:r>
              <a:rPr lang="en-US" sz="1600" dirty="0">
                <a:solidFill>
                  <a:schemeClr val="tx1"/>
                </a:solidFill>
              </a:rPr>
              <a:t> results to update the 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dirty="0">
                <a:solidFill>
                  <a:schemeClr val="tx1"/>
                </a:solidFill>
              </a:rPr>
              <a:t> and repeat the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the </a:t>
            </a:r>
            <a:r>
              <a:rPr lang="en-US" sz="1600" b="1" dirty="0">
                <a:solidFill>
                  <a:srgbClr val="0070C0"/>
                </a:solidFill>
              </a:rPr>
              <a:t>DVP&amp;R </a:t>
            </a:r>
            <a:r>
              <a:rPr lang="en-US" sz="1600" dirty="0">
                <a:solidFill>
                  <a:schemeClr val="tx1"/>
                </a:solidFill>
              </a:rPr>
              <a:t>and file appropriately.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471743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DVP&amp;R</a:t>
            </a:r>
            <a:endParaRPr lang="en-US" sz="2000" b="1" dirty="0"/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63388" y="1393535"/>
            <a:ext cx="1624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DVP and DVR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964954" y="1512418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Existing product or system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028030" y="2090001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090001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19"/>
            <a:ext cx="3301678" cy="308668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Plan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) documents the strategy used to verify that a product (or system) meets its requirements (e.g., design specifications).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Report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0070C0"/>
                </a:solidFill>
              </a:rPr>
              <a:t>DVR</a:t>
            </a:r>
            <a:r>
              <a:rPr lang="en-US" sz="1400" dirty="0"/>
              <a:t>) documents the test results obtained by using the  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Plan and Report </a:t>
            </a:r>
            <a:r>
              <a:rPr lang="en-US" sz="1400" dirty="0"/>
              <a:t>(</a:t>
            </a:r>
            <a:r>
              <a:rPr lang="en-US" sz="1400" b="1" dirty="0" err="1">
                <a:solidFill>
                  <a:srgbClr val="0070C0"/>
                </a:solidFill>
              </a:rPr>
              <a:t>DVP&amp;R</a:t>
            </a:r>
            <a:r>
              <a:rPr lang="en-US" sz="1400" dirty="0"/>
              <a:t>) combines the 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 and the </a:t>
            </a:r>
            <a:r>
              <a:rPr lang="en-US" sz="1400" b="1" dirty="0">
                <a:solidFill>
                  <a:srgbClr val="0070C0"/>
                </a:solidFill>
              </a:rPr>
              <a:t>DVR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DVP&amp;R </a:t>
            </a:r>
            <a:r>
              <a:rPr lang="en-US" sz="1400" dirty="0"/>
              <a:t>may be used for legal or product “sell off” purposes.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 err="1">
                <a:solidFill>
                  <a:srgbClr val="0070C0"/>
                </a:solidFill>
              </a:rPr>
              <a:t>DVP&amp;R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has no standard format.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29CC1-FA81-2E92-82B0-A7D718D1CE7B}"/>
              </a:ext>
            </a:extLst>
          </p:cNvPr>
          <p:cNvCxnSpPr>
            <a:cxnSpLocks/>
          </p:cNvCxnSpPr>
          <p:nvPr/>
        </p:nvCxnSpPr>
        <p:spPr>
          <a:xfrm>
            <a:off x="7198357" y="1691336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6C3916-A04C-E6C5-0464-95C23FC00C35}"/>
              </a:ext>
            </a:extLst>
          </p:cNvPr>
          <p:cNvSpPr txBox="1"/>
          <p:nvPr/>
        </p:nvSpPr>
        <p:spPr>
          <a:xfrm>
            <a:off x="7263388" y="1750462"/>
            <a:ext cx="1624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70C0"/>
                </a:solidFill>
              </a:rPr>
              <a:t>DVP&amp;R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210E5B-6C64-8177-6339-C953A9CF5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03" y="4599107"/>
            <a:ext cx="3300984" cy="1776644"/>
          </a:xfrm>
          <a:prstGeom prst="rect">
            <a:avLst/>
          </a:prstGeom>
        </p:spPr>
      </p:pic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C54253FA-AF22-7295-BB9A-5989E96F2DD5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9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E7F7CC-173C-B780-76F5-2376D4A8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35" y="1060465"/>
            <a:ext cx="8606242" cy="4303121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719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981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DVP&amp;R</a:t>
            </a:r>
            <a:r>
              <a:rPr lang="en-US" sz="2800" b="1" dirty="0"/>
              <a:t> – Example – Automobile Radar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0594CD-442C-6209-3D0E-6167EBD64DD1}"/>
              </a:ext>
            </a:extLst>
          </p:cNvPr>
          <p:cNvSpPr/>
          <p:nvPr/>
        </p:nvSpPr>
        <p:spPr>
          <a:xfrm>
            <a:off x="222075" y="1068210"/>
            <a:ext cx="4572000" cy="64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2AF6AE-191D-D36B-A9A6-0C5D4DB65A8B}"/>
              </a:ext>
            </a:extLst>
          </p:cNvPr>
          <p:cNvSpPr txBox="1"/>
          <p:nvPr/>
        </p:nvSpPr>
        <p:spPr>
          <a:xfrm>
            <a:off x="5758985" y="829693"/>
            <a:ext cx="1462960" cy="77914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600" b="1" dirty="0">
                <a:solidFill>
                  <a:srgbClr val="FF0000"/>
                </a:solidFill>
              </a:rPr>
              <a:t>Heading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part info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dates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025F261-0D01-187A-DDA5-EED846DD7506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 flipV="1">
            <a:off x="4794075" y="1219267"/>
            <a:ext cx="964910" cy="168983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4F82D76-52A8-95C6-3F82-9BA5F547F2FD}"/>
              </a:ext>
            </a:extLst>
          </p:cNvPr>
          <p:cNvSpPr/>
          <p:nvPr/>
        </p:nvSpPr>
        <p:spPr>
          <a:xfrm>
            <a:off x="232235" y="1983946"/>
            <a:ext cx="6583680" cy="3383280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EB5F6E-1384-6115-E1E1-3B76ECFD26E8}"/>
              </a:ext>
            </a:extLst>
          </p:cNvPr>
          <p:cNvSpPr txBox="1"/>
          <p:nvPr/>
        </p:nvSpPr>
        <p:spPr>
          <a:xfrm>
            <a:off x="325029" y="5919840"/>
            <a:ext cx="2428246" cy="274320"/>
          </a:xfrm>
          <a:prstGeom prst="rect">
            <a:avLst/>
          </a:prstGeom>
          <a:solidFill>
            <a:schemeClr val="bg1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</a:rPr>
              <a:t>Verification Plan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711ACE2-5D2F-D7DA-53ED-707A661A9EEB}"/>
              </a:ext>
            </a:extLst>
          </p:cNvPr>
          <p:cNvSpPr/>
          <p:nvPr/>
        </p:nvSpPr>
        <p:spPr>
          <a:xfrm>
            <a:off x="6932790" y="1983946"/>
            <a:ext cx="1920240" cy="331944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791157-D374-9118-CA9A-C28BE40588EA}"/>
              </a:ext>
            </a:extLst>
          </p:cNvPr>
          <p:cNvSpPr txBox="1"/>
          <p:nvPr/>
        </p:nvSpPr>
        <p:spPr>
          <a:xfrm>
            <a:off x="6673562" y="5919840"/>
            <a:ext cx="2276608" cy="274320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rgbClr val="00B050"/>
                </a:solidFill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2400" b="1" dirty="0">
                <a:solidFill>
                  <a:srgbClr val="7030A0"/>
                </a:solidFill>
              </a:rPr>
              <a:t>Verification Report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83CE9D1-B720-C6D7-BEBF-A9713CDCB1B3}"/>
              </a:ext>
            </a:extLst>
          </p:cNvPr>
          <p:cNvSpPr txBox="1"/>
          <p:nvPr/>
        </p:nvSpPr>
        <p:spPr>
          <a:xfrm>
            <a:off x="6569060" y="4654309"/>
            <a:ext cx="2261997" cy="102417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rgbClr val="00B050"/>
                </a:solidFill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u="sng" dirty="0">
                <a:solidFill>
                  <a:srgbClr val="7030A0"/>
                </a:solidFill>
              </a:rPr>
              <a:t>Details of every test </a:t>
            </a:r>
            <a:r>
              <a:rPr lang="en-US" sz="1600" b="1" i="1" u="sng" dirty="0">
                <a:solidFill>
                  <a:srgbClr val="7030A0"/>
                </a:solidFill>
              </a:rPr>
              <a:t>performed </a:t>
            </a:r>
            <a:r>
              <a:rPr lang="en-US" sz="1600" dirty="0">
                <a:solidFill>
                  <a:srgbClr val="7030A0"/>
                </a:solidFill>
              </a:rPr>
              <a:t>: test start &amp; end times, results, comments, 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60A8464-4540-FDC3-CD89-A1FF0FA3F0E8}"/>
              </a:ext>
            </a:extLst>
          </p:cNvPr>
          <p:cNvSpPr txBox="1"/>
          <p:nvPr/>
        </p:nvSpPr>
        <p:spPr>
          <a:xfrm>
            <a:off x="3161443" y="4654310"/>
            <a:ext cx="3126304" cy="11887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u="sng" dirty="0">
                <a:solidFill>
                  <a:srgbClr val="0070C0"/>
                </a:solidFill>
              </a:rPr>
              <a:t>Details of every test </a:t>
            </a:r>
            <a:r>
              <a:rPr lang="en-US" sz="1600" b="1" i="1" u="sng" dirty="0">
                <a:solidFill>
                  <a:srgbClr val="0070C0"/>
                </a:solidFill>
              </a:rPr>
              <a:t>planned</a:t>
            </a:r>
            <a:r>
              <a:rPr lang="en-US" sz="1600" dirty="0">
                <a:solidFill>
                  <a:srgbClr val="0070C0"/>
                </a:solidFill>
              </a:rPr>
              <a:t>: test name, test method or procedure, test equipment, test performance (e.g., sample size and acceptance criteria)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BB7F6B4-FCD9-FE54-E00A-A03DBE92101F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DVP&amp;R</a:t>
            </a:r>
            <a:r>
              <a:rPr 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>
                <a:effectLst/>
              </a:rPr>
              <a:t>The purpose of a </a:t>
            </a:r>
            <a:r>
              <a:rPr lang="en-US" sz="1600" dirty="0" err="1">
                <a:effectLst/>
              </a:rPr>
              <a:t>DVP&amp;R</a:t>
            </a:r>
            <a:r>
              <a:rPr lang="en-US" sz="1600" dirty="0">
                <a:effectLst/>
              </a:rPr>
              <a:t> is to manage and document the tasks needed to ensure a product meets its requirements.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/>
              <a:t>A DVP&amp;R is useful for investigating quality issues during a product’s life.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effectLst/>
              </a:rPr>
              <a:t>A DVP&amp;R keeps track of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</a:t>
            </a:r>
            <a:r>
              <a:rPr lang="en-US" sz="1600" dirty="0">
                <a:effectLst/>
              </a:rPr>
              <a:t>ests that have passed or failed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effectLst/>
              </a:rPr>
              <a:t>progress &amp; issues that may arise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/>
              <a:t>A DVP&amp;R helps a manufacturer know the status of a product at every stage of development.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Design FMEA defines the "what" and the </a:t>
            </a:r>
            <a:r>
              <a:rPr lang="en-US" sz="1600" dirty="0" err="1"/>
              <a:t>DVP&amp;R</a:t>
            </a:r>
            <a:r>
              <a:rPr lang="en-US" sz="1600" dirty="0"/>
              <a:t> defines the "how".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V&amp;V</a:t>
            </a:r>
            <a:r>
              <a:rPr lang="en-US" sz="1600" dirty="0"/>
              <a:t> definitions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Verification: Did you design the device right?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Validation: Did you design the right device?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basic elements of every </a:t>
            </a:r>
            <a:r>
              <a:rPr lang="en-US" sz="1600" dirty="0" err="1">
                <a:latin typeface="+mn-lt"/>
              </a:rPr>
              <a:t>DVP&amp;R</a:t>
            </a:r>
            <a:r>
              <a:rPr lang="en-US" sz="1600" dirty="0">
                <a:latin typeface="+mn-lt"/>
              </a:rPr>
              <a:t> are shown in this example.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many formats for a DVP&amp;R.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several software packages that can create a </a:t>
            </a:r>
            <a:r>
              <a:rPr lang="en-US" sz="1600" dirty="0" err="1">
                <a:latin typeface="+mn-lt"/>
              </a:rPr>
              <a:t>DVP&amp;R</a:t>
            </a:r>
            <a:r>
              <a:rPr lang="en-US" sz="1600" dirty="0">
                <a:latin typeface="+mn-lt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8B4B996B-4B24-E905-3D94-2A88F74DCCAD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63351AA3-9216-855B-45B5-EF1573A22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</p:spTree>
    <p:extLst>
      <p:ext uri="{BB962C8B-B14F-4D97-AF65-F5344CB8AC3E}">
        <p14:creationId xmlns:p14="http://schemas.microsoft.com/office/powerpoint/2010/main" val="19666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2023-04-23T17:45:51Z</dcterms:modified>
</cp:coreProperties>
</file>