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6" r:id="rId2"/>
    <p:sldId id="1274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FFCC"/>
    <a:srgbClr val="CCECFF"/>
    <a:srgbClr val="FF0000"/>
    <a:srgbClr val="FFFFCC"/>
    <a:srgbClr val="CCFFFF"/>
    <a:srgbClr val="00FFFF"/>
    <a:srgbClr val="0099FF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850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61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3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7530A20-ABCF-418B-B0DA-C24E47EF24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836" y="5596294"/>
            <a:ext cx="2846039" cy="528349"/>
          </a:xfrm>
          <a:prstGeom prst="rect">
            <a:avLst/>
          </a:prstGeom>
        </p:spPr>
      </p:pic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1662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Design of Experiments (DOE)</a:t>
            </a:r>
            <a:endParaRPr lang="en-US" sz="2800" b="1" dirty="0"/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697204" y="59643"/>
            <a:ext cx="28517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determine the factors controlling an output?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97108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366674" y="28976"/>
            <a:ext cx="0" cy="9541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B1D788B-1608-461E-B43D-70DBF9CBB495}"/>
              </a:ext>
            </a:extLst>
          </p:cNvPr>
          <p:cNvSpPr/>
          <p:nvPr/>
        </p:nvSpPr>
        <p:spPr>
          <a:xfrm>
            <a:off x="4815427" y="1772083"/>
            <a:ext cx="4230202" cy="585702"/>
          </a:xfrm>
          <a:prstGeom prst="triangle">
            <a:avLst>
              <a:gd name="adj" fmla="val 4051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6BA42D76-7BA6-4764-8E85-E37D92C0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8442" y="2285044"/>
            <a:ext cx="4242535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5425" indent="-225425">
              <a:buFont typeface="+mj-lt"/>
              <a:buAutoNum type="arabicPeriod"/>
              <a:defRPr/>
            </a:pPr>
            <a:r>
              <a:rPr lang="en-US" sz="1400" dirty="0"/>
              <a:t>Define the test objective(s)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What is the overall problem?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400" dirty="0"/>
              <a:t>Select and quantify the critical response(s)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What observables are of concern?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400" dirty="0"/>
              <a:t>Design the experiment (incorporate features such as randomization, replication, and blocking)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Define all the inputs for each test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400" dirty="0"/>
              <a:t>Perform all the tests and collect the data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400" dirty="0"/>
              <a:t>Analyze the data (use a SW package)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400" dirty="0"/>
              <a:t>Interpret the results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400" dirty="0"/>
              <a:t>Verify the predicted outcome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A2F058-B167-4D23-B84B-D4F42017800C}"/>
              </a:ext>
            </a:extLst>
          </p:cNvPr>
          <p:cNvSpPr txBox="1"/>
          <p:nvPr/>
        </p:nvSpPr>
        <p:spPr>
          <a:xfrm>
            <a:off x="5753368" y="1056439"/>
            <a:ext cx="1752063" cy="9144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b="1" dirty="0">
                <a:solidFill>
                  <a:schemeClr val="tx2"/>
                </a:solidFill>
              </a:rPr>
              <a:t>DOE</a:t>
            </a:r>
          </a:p>
          <a:p>
            <a:pPr algn="ctr"/>
            <a:r>
              <a:rPr lang="en-US" altLang="en-US" b="1" dirty="0">
                <a:solidFill>
                  <a:schemeClr val="tx2"/>
                </a:solidFill>
              </a:rPr>
              <a:t>Methodology</a:t>
            </a:r>
            <a:endParaRPr lang="en-US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593755-EBE0-4C98-851F-58A922E59B40}"/>
              </a:ext>
            </a:extLst>
          </p:cNvPr>
          <p:cNvSpPr txBox="1"/>
          <p:nvPr/>
        </p:nvSpPr>
        <p:spPr>
          <a:xfrm>
            <a:off x="4463659" y="1041697"/>
            <a:ext cx="1289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Experimental needs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3FAA9E4-55A3-4BD1-8CF5-D2CD326E6EA5}"/>
              </a:ext>
            </a:extLst>
          </p:cNvPr>
          <p:cNvCxnSpPr>
            <a:cxnSpLocks/>
          </p:cNvCxnSpPr>
          <p:nvPr/>
        </p:nvCxnSpPr>
        <p:spPr>
          <a:xfrm>
            <a:off x="4573835" y="1564917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370E8B-C37D-44BB-8EF9-DE34333888FC}"/>
              </a:ext>
            </a:extLst>
          </p:cNvPr>
          <p:cNvCxnSpPr>
            <a:cxnSpLocks/>
          </p:cNvCxnSpPr>
          <p:nvPr/>
        </p:nvCxnSpPr>
        <p:spPr>
          <a:xfrm>
            <a:off x="7506106" y="1854317"/>
            <a:ext cx="1188720" cy="90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4C67759-32FB-49D6-AD9F-3B3DBE4EA5B3}"/>
              </a:ext>
            </a:extLst>
          </p:cNvPr>
          <p:cNvSpPr txBox="1"/>
          <p:nvPr/>
        </p:nvSpPr>
        <p:spPr>
          <a:xfrm>
            <a:off x="7511875" y="1323726"/>
            <a:ext cx="1323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Experimental </a:t>
            </a:r>
          </a:p>
          <a:p>
            <a:r>
              <a:rPr lang="en-US" dirty="0"/>
              <a:t>design</a:t>
            </a:r>
          </a:p>
        </p:txBody>
      </p:sp>
      <p:sp>
        <p:nvSpPr>
          <p:cNvPr id="39" name="Text Box 44">
            <a:extLst>
              <a:ext uri="{FF2B5EF4-FFF2-40B4-BE49-F238E27FC236}">
                <a16:creationId xmlns:a16="http://schemas.microsoft.com/office/drawing/2014/main" id="{916BF00B-09DC-4EFC-BACA-1A88F70B6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A45CD04-D7D0-44BD-B67D-E4B639C5D5E9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50E7E1-F70B-4088-A00B-73E7412E327A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41" name="Text Box 35">
            <a:extLst>
              <a:ext uri="{FF2B5EF4-FFF2-40B4-BE49-F238E27FC236}">
                <a16:creationId xmlns:a16="http://schemas.microsoft.com/office/drawing/2014/main" id="{A1BC1A99-B61E-41F1-9FC2-791E957FB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65" y="1203247"/>
            <a:ext cx="3566160" cy="116955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Design of Experiments </a:t>
            </a:r>
            <a:r>
              <a:rPr lang="en-US" sz="1400" dirty="0"/>
              <a:t>(DOE) is a cost effective statistical approach that quantifies the effect of inputs on outputs.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/>
              <a:t>DOE makes specific changes to inputs and observes the resulting outputs.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D82883C-B6C7-4DB1-BC07-A9595161F9D7}"/>
              </a:ext>
            </a:extLst>
          </p:cNvPr>
          <p:cNvSpPr txBox="1"/>
          <p:nvPr/>
        </p:nvSpPr>
        <p:spPr>
          <a:xfrm>
            <a:off x="4463659" y="1587175"/>
            <a:ext cx="13655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Constraints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2FB9D7F-F2BB-4D2C-A8CC-86121BC2B557}"/>
              </a:ext>
            </a:extLst>
          </p:cNvPr>
          <p:cNvCxnSpPr>
            <a:cxnSpLocks/>
          </p:cNvCxnSpPr>
          <p:nvPr/>
        </p:nvCxnSpPr>
        <p:spPr>
          <a:xfrm>
            <a:off x="4573835" y="1898229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93DC362A-5044-34EE-A89B-7D5A9E92D3C3}"/>
              </a:ext>
            </a:extLst>
          </p:cNvPr>
          <p:cNvGrpSpPr/>
          <p:nvPr/>
        </p:nvGrpSpPr>
        <p:grpSpPr>
          <a:xfrm>
            <a:off x="417083" y="2813956"/>
            <a:ext cx="3688595" cy="1498359"/>
            <a:chOff x="417083" y="2962083"/>
            <a:chExt cx="3688595" cy="1498359"/>
          </a:xfrm>
        </p:grpSpPr>
        <p:sp>
          <p:nvSpPr>
            <p:cNvPr id="34" name="Rectangle 4">
              <a:extLst>
                <a:ext uri="{FF2B5EF4-FFF2-40B4-BE49-F238E27FC236}">
                  <a16:creationId xmlns:a16="http://schemas.microsoft.com/office/drawing/2014/main" id="{E7F854FA-43BE-B863-13C8-448277AFA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9670" y="3443986"/>
              <a:ext cx="1143000" cy="9906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5" name="Text Box 5">
              <a:extLst>
                <a:ext uri="{FF2B5EF4-FFF2-40B4-BE49-F238E27FC236}">
                  <a16:creationId xmlns:a16="http://schemas.microsoft.com/office/drawing/2014/main" id="{848A69D2-A4E0-5C13-FCF6-7F06E5A3B6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9670" y="3531338"/>
              <a:ext cx="122682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sz="1600" b="1" dirty="0"/>
                <a:t>Specific </a:t>
              </a:r>
              <a:br>
                <a:rPr lang="en-US" sz="1600" b="1" dirty="0"/>
              </a:br>
              <a:r>
                <a:rPr lang="en-US" sz="1600" b="1" dirty="0"/>
                <a:t>product or process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0862A9E-9E87-866A-291F-21738D7C96CF}"/>
                </a:ext>
              </a:extLst>
            </p:cNvPr>
            <p:cNvGrpSpPr/>
            <p:nvPr/>
          </p:nvGrpSpPr>
          <p:grpSpPr>
            <a:xfrm>
              <a:off x="2962678" y="3515222"/>
              <a:ext cx="863600" cy="645212"/>
              <a:chOff x="2708090" y="3919911"/>
              <a:chExt cx="863600" cy="645212"/>
            </a:xfrm>
          </p:grpSpPr>
          <p:sp>
            <p:nvSpPr>
              <p:cNvPr id="48" name="AutoShape 9">
                <a:extLst>
                  <a:ext uri="{FF2B5EF4-FFF2-40B4-BE49-F238E27FC236}">
                    <a16:creationId xmlns:a16="http://schemas.microsoft.com/office/drawing/2014/main" id="{C29F0BBC-10BB-6218-7AAF-776EE48322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8090" y="4011827"/>
                <a:ext cx="365760" cy="182880"/>
              </a:xfrm>
              <a:prstGeom prst="rightArrow">
                <a:avLst>
                  <a:gd name="adj1" fmla="val 50000"/>
                  <a:gd name="adj2" fmla="val 108333"/>
                </a:avLst>
              </a:prstGeom>
              <a:solidFill>
                <a:schemeClr val="bg1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9" name="AutoShape 10">
                <a:extLst>
                  <a:ext uri="{FF2B5EF4-FFF2-40B4-BE49-F238E27FC236}">
                    <a16:creationId xmlns:a16="http://schemas.microsoft.com/office/drawing/2014/main" id="{8B9E36C8-A2CB-C3E7-133E-6784D3630F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8090" y="4290326"/>
                <a:ext cx="365760" cy="182880"/>
              </a:xfrm>
              <a:prstGeom prst="rightArrow">
                <a:avLst>
                  <a:gd name="adj1" fmla="val 50000"/>
                  <a:gd name="adj2" fmla="val 108333"/>
                </a:avLst>
              </a:prstGeom>
              <a:solidFill>
                <a:schemeClr val="bg1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0" name="Text Box 14">
                <a:extLst>
                  <a:ext uri="{FF2B5EF4-FFF2-40B4-BE49-F238E27FC236}">
                    <a16:creationId xmlns:a16="http://schemas.microsoft.com/office/drawing/2014/main" id="{5AB10044-BA68-E6A2-6A18-A2F39B1C87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8290" y="3919911"/>
                <a:ext cx="5334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sz="1800" b="1" dirty="0"/>
                  <a:t>Y</a:t>
                </a:r>
                <a:r>
                  <a:rPr lang="en-US" b="1" baseline="-25000" dirty="0"/>
                  <a:t>1</a:t>
                </a:r>
              </a:p>
            </p:txBody>
          </p:sp>
          <p:sp>
            <p:nvSpPr>
              <p:cNvPr id="51" name="Text Box 15">
                <a:extLst>
                  <a:ext uri="{FF2B5EF4-FFF2-40B4-BE49-F238E27FC236}">
                    <a16:creationId xmlns:a16="http://schemas.microsoft.com/office/drawing/2014/main" id="{EEB47C60-55C8-424A-4146-D5C9988F89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8290" y="4198410"/>
                <a:ext cx="5334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sz="1800" b="1" dirty="0"/>
                  <a:t>Y</a:t>
                </a:r>
                <a:r>
                  <a:rPr lang="en-US" b="1" baseline="-25000" dirty="0"/>
                  <a:t>2</a:t>
                </a:r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1366FBF-6CC4-05E7-BB72-DADB29A1A380}"/>
                </a:ext>
              </a:extLst>
            </p:cNvPr>
            <p:cNvGrpSpPr/>
            <p:nvPr/>
          </p:nvGrpSpPr>
          <p:grpSpPr>
            <a:xfrm>
              <a:off x="687845" y="3513912"/>
              <a:ext cx="880876" cy="946530"/>
              <a:chOff x="318658" y="3918601"/>
              <a:chExt cx="880876" cy="946530"/>
            </a:xfrm>
          </p:grpSpPr>
          <p:sp>
            <p:nvSpPr>
              <p:cNvPr id="53" name="AutoShape 6">
                <a:extLst>
                  <a:ext uri="{FF2B5EF4-FFF2-40B4-BE49-F238E27FC236}">
                    <a16:creationId xmlns:a16="http://schemas.microsoft.com/office/drawing/2014/main" id="{28C0A32A-5A58-2FE6-DCF6-11EF31E20C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3774" y="4014455"/>
                <a:ext cx="365760" cy="177625"/>
              </a:xfrm>
              <a:prstGeom prst="rightArrow">
                <a:avLst>
                  <a:gd name="adj1" fmla="val 50000"/>
                  <a:gd name="adj2" fmla="val 108333"/>
                </a:avLst>
              </a:prstGeom>
              <a:solidFill>
                <a:schemeClr val="bg1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4" name="AutoShape 7">
                <a:extLst>
                  <a:ext uri="{FF2B5EF4-FFF2-40B4-BE49-F238E27FC236}">
                    <a16:creationId xmlns:a16="http://schemas.microsoft.com/office/drawing/2014/main" id="{4BECB547-5D0E-010B-8E7F-8967938BA1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3774" y="4292954"/>
                <a:ext cx="365760" cy="177625"/>
              </a:xfrm>
              <a:prstGeom prst="rightArrow">
                <a:avLst>
                  <a:gd name="adj1" fmla="val 50000"/>
                  <a:gd name="adj2" fmla="val 108333"/>
                </a:avLst>
              </a:prstGeom>
              <a:solidFill>
                <a:schemeClr val="bg1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5" name="AutoShape 8">
                <a:extLst>
                  <a:ext uri="{FF2B5EF4-FFF2-40B4-BE49-F238E27FC236}">
                    <a16:creationId xmlns:a16="http://schemas.microsoft.com/office/drawing/2014/main" id="{CFD1C055-F945-5BA1-1062-4BD826C485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3774" y="4591653"/>
                <a:ext cx="365760" cy="177625"/>
              </a:xfrm>
              <a:prstGeom prst="rightArrow">
                <a:avLst>
                  <a:gd name="adj1" fmla="val 50000"/>
                  <a:gd name="adj2" fmla="val 108333"/>
                </a:avLst>
              </a:prstGeom>
              <a:solidFill>
                <a:schemeClr val="bg1">
                  <a:lumMod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6" name="Text Box 11">
                <a:extLst>
                  <a:ext uri="{FF2B5EF4-FFF2-40B4-BE49-F238E27FC236}">
                    <a16:creationId xmlns:a16="http://schemas.microsoft.com/office/drawing/2014/main" id="{588DB01E-9C0E-8F71-D580-E7C6EAF706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8658" y="3918601"/>
                <a:ext cx="5334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sz="1800" b="1" dirty="0"/>
                  <a:t>X</a:t>
                </a:r>
                <a:r>
                  <a:rPr lang="en-US" sz="1800" b="1" baseline="-25000" dirty="0"/>
                  <a:t>1</a:t>
                </a:r>
              </a:p>
            </p:txBody>
          </p:sp>
          <p:sp>
            <p:nvSpPr>
              <p:cNvPr id="57" name="Text Box 12">
                <a:extLst>
                  <a:ext uri="{FF2B5EF4-FFF2-40B4-BE49-F238E27FC236}">
                    <a16:creationId xmlns:a16="http://schemas.microsoft.com/office/drawing/2014/main" id="{4BE4418D-A8F3-CB81-7864-4227042D35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8658" y="4197100"/>
                <a:ext cx="5334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sz="1800" b="1" dirty="0"/>
                  <a:t>X</a:t>
                </a:r>
                <a:r>
                  <a:rPr lang="en-US" b="1" baseline="-25000" dirty="0"/>
                  <a:t>2</a:t>
                </a:r>
              </a:p>
            </p:txBody>
          </p:sp>
          <p:sp>
            <p:nvSpPr>
              <p:cNvPr id="58" name="Text Box 13">
                <a:extLst>
                  <a:ext uri="{FF2B5EF4-FFF2-40B4-BE49-F238E27FC236}">
                    <a16:creationId xmlns:a16="http://schemas.microsoft.com/office/drawing/2014/main" id="{E64CE47B-7E1E-BB0D-C5A9-0C3B495AFA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8658" y="4495799"/>
                <a:ext cx="5334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sz="1800" b="1" dirty="0"/>
                  <a:t>X</a:t>
                </a:r>
                <a:r>
                  <a:rPr lang="en-US" b="1" baseline="-25000" dirty="0"/>
                  <a:t>3</a:t>
                </a:r>
              </a:p>
            </p:txBody>
          </p:sp>
        </p:grpSp>
        <p:sp>
          <p:nvSpPr>
            <p:cNvPr id="61" name="Text Box 18">
              <a:extLst>
                <a:ext uri="{FF2B5EF4-FFF2-40B4-BE49-F238E27FC236}">
                  <a16:creationId xmlns:a16="http://schemas.microsoft.com/office/drawing/2014/main" id="{3555EBD4-A5A8-06EF-60E9-7AA1A744C6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3278" y="2962083"/>
              <a:ext cx="14224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sz="1400" dirty="0"/>
                <a:t>Observables of interest</a:t>
              </a:r>
              <a:endParaRPr lang="en-US" sz="800" dirty="0"/>
            </a:p>
          </p:txBody>
        </p:sp>
        <p:sp>
          <p:nvSpPr>
            <p:cNvPr id="63" name="Text Box 18">
              <a:extLst>
                <a:ext uri="{FF2B5EF4-FFF2-40B4-BE49-F238E27FC236}">
                  <a16:creationId xmlns:a16="http://schemas.microsoft.com/office/drawing/2014/main" id="{350A0B18-E113-423E-EABB-7CB38032F4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083" y="2962083"/>
              <a:ext cx="14224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sz="1400" dirty="0"/>
                <a:t>Controllable inputs</a:t>
              </a:r>
              <a:endParaRPr lang="en-US" sz="800" dirty="0"/>
            </a:p>
          </p:txBody>
        </p:sp>
      </p:grpSp>
      <p:sp>
        <p:nvSpPr>
          <p:cNvPr id="64" name="Text Box 35">
            <a:extLst>
              <a:ext uri="{FF2B5EF4-FFF2-40B4-BE49-F238E27FC236}">
                <a16:creationId xmlns:a16="http://schemas.microsoft.com/office/drawing/2014/main" id="{6974BC78-7A8F-36D1-DA86-F3A213A15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8442" y="4963049"/>
            <a:ext cx="4242535" cy="16004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Terminology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Each input has “</a:t>
            </a:r>
            <a:r>
              <a:rPr lang="en-US" sz="1400" b="1" dirty="0"/>
              <a:t>levels</a:t>
            </a:r>
            <a:r>
              <a:rPr lang="en-US" sz="1400" dirty="0"/>
              <a:t>” (perhaps 3 different values for </a:t>
            </a:r>
            <a:r>
              <a:rPr lang="en-US" sz="1400" dirty="0" err="1"/>
              <a:t>X</a:t>
            </a:r>
            <a:r>
              <a:rPr lang="en-US" sz="1400" baseline="-25000" dirty="0" err="1"/>
              <a:t>1</a:t>
            </a:r>
            <a:r>
              <a:rPr lang="en-US" sz="1400" baseline="-25000" dirty="0"/>
              <a:t> </a:t>
            </a:r>
            <a:r>
              <a:rPr lang="en-US" sz="1400" dirty="0"/>
              <a:t>and 4 different values for </a:t>
            </a:r>
            <a:r>
              <a:rPr lang="en-US" sz="1400" dirty="0" err="1"/>
              <a:t>X</a:t>
            </a:r>
            <a:r>
              <a:rPr lang="en-US" sz="1400" baseline="-25000" dirty="0" err="1"/>
              <a:t>2</a:t>
            </a:r>
            <a:r>
              <a:rPr lang="en-US" sz="1400" dirty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 “</a:t>
            </a:r>
            <a:r>
              <a:rPr lang="en-US" sz="1400" b="1" dirty="0"/>
              <a:t>full factorial design</a:t>
            </a:r>
            <a:r>
              <a:rPr lang="en-US" sz="1400" dirty="0"/>
              <a:t>” has a test for every possible combination of levels.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 “</a:t>
            </a:r>
            <a:r>
              <a:rPr lang="en-US" sz="1400" b="1" dirty="0"/>
              <a:t>partial or fractional factorial design</a:t>
            </a:r>
            <a:r>
              <a:rPr lang="en-US" sz="1400" dirty="0"/>
              <a:t>” uses a subset of the tests in the full factorial design.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ACB380-DB9A-330C-87ED-6D0A5F1C1A6F}"/>
              </a:ext>
            </a:extLst>
          </p:cNvPr>
          <p:cNvSpPr txBox="1"/>
          <p:nvPr/>
        </p:nvSpPr>
        <p:spPr>
          <a:xfrm>
            <a:off x="201965" y="2488631"/>
            <a:ext cx="4176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This is the system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D10CEC9-2DB3-A29A-17FA-CBF790AB569C}"/>
              </a:ext>
            </a:extLst>
          </p:cNvPr>
          <p:cNvSpPr txBox="1"/>
          <p:nvPr/>
        </p:nvSpPr>
        <p:spPr>
          <a:xfrm>
            <a:off x="201965" y="4411533"/>
            <a:ext cx="41761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Problem </a:t>
            </a:r>
            <a:r>
              <a:rPr lang="en-US" sz="1400" dirty="0"/>
              <a:t>– find inputs to minimize (say) the observables, using as few tests as possible.</a:t>
            </a:r>
            <a:endParaRPr lang="en-US" sz="1400" b="1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Solution </a:t>
            </a:r>
            <a:r>
              <a:rPr lang="en-US" sz="1400" dirty="0"/>
              <a:t>– use the model below – observables depend on the inputs, with (usually) the earlier terms being more important than later terms: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35C5CD-238A-B6BE-A371-D8A2C12EBEFA}"/>
              </a:ext>
            </a:extLst>
          </p:cNvPr>
          <p:cNvSpPr txBox="1"/>
          <p:nvPr/>
        </p:nvSpPr>
        <p:spPr>
          <a:xfrm>
            <a:off x="1005537" y="6097959"/>
            <a:ext cx="1146404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main effects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B34732-4A83-C2EC-70A7-89CEAC43F29A}"/>
              </a:ext>
            </a:extLst>
          </p:cNvPr>
          <p:cNvSpPr/>
          <p:nvPr/>
        </p:nvSpPr>
        <p:spPr>
          <a:xfrm>
            <a:off x="1511861" y="5631869"/>
            <a:ext cx="640080" cy="45720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4987CE7-37BB-F8AE-7805-6AB163797031}"/>
              </a:ext>
            </a:extLst>
          </p:cNvPr>
          <p:cNvSpPr txBox="1"/>
          <p:nvPr/>
        </p:nvSpPr>
        <p:spPr>
          <a:xfrm>
            <a:off x="2306105" y="6097959"/>
            <a:ext cx="1856342" cy="30777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Two-way interactions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D37E9B5-D852-D548-4FA9-0801A2AD37BA}"/>
              </a:ext>
            </a:extLst>
          </p:cNvPr>
          <p:cNvSpPr/>
          <p:nvPr/>
        </p:nvSpPr>
        <p:spPr>
          <a:xfrm>
            <a:off x="2306105" y="5631869"/>
            <a:ext cx="868680" cy="457200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064C44-EBDA-6A6B-370B-1D260050B592}"/>
              </a:ext>
            </a:extLst>
          </p:cNvPr>
          <p:cNvSpPr txBox="1"/>
          <p:nvPr/>
        </p:nvSpPr>
        <p:spPr>
          <a:xfrm>
            <a:off x="201965" y="6097959"/>
            <a:ext cx="649408" cy="461665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overall mean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6203938-E056-ACF1-51A0-F40D5784DA9F}"/>
              </a:ext>
            </a:extLst>
          </p:cNvPr>
          <p:cNvSpPr/>
          <p:nvPr/>
        </p:nvSpPr>
        <p:spPr>
          <a:xfrm>
            <a:off x="1182530" y="5640857"/>
            <a:ext cx="182880" cy="274320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10A0E31-A40C-3B2D-DC1F-8E8C923A59BE}"/>
              </a:ext>
            </a:extLst>
          </p:cNvPr>
          <p:cNvCxnSpPr>
            <a:stCxn id="52" idx="2"/>
            <a:endCxn id="8" idx="0"/>
          </p:cNvCxnSpPr>
          <p:nvPr/>
        </p:nvCxnSpPr>
        <p:spPr>
          <a:xfrm flipH="1">
            <a:off x="526669" y="5915177"/>
            <a:ext cx="747301" cy="182782"/>
          </a:xfrm>
          <a:prstGeom prst="line">
            <a:avLst/>
          </a:prstGeom>
          <a:noFill/>
          <a:ln w="19050">
            <a:solidFill>
              <a:srgbClr val="FFC000"/>
            </a:solidFill>
          </a:ln>
        </p:spPr>
      </p:cxnSp>
    </p:spTree>
    <p:extLst>
      <p:ext uri="{BB962C8B-B14F-4D97-AF65-F5344CB8AC3E}">
        <p14:creationId xmlns:p14="http://schemas.microsoft.com/office/powerpoint/2010/main" val="181857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F73756C7-BAB8-49B5-3EF3-B1364C081B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1830" y="4221976"/>
            <a:ext cx="3648475" cy="24153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86BA1F-1AAC-076C-AB20-2C5F17EDA2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555" y="1122640"/>
            <a:ext cx="3333750" cy="2419350"/>
          </a:xfrm>
          <a:prstGeom prst="rect">
            <a:avLst/>
          </a:prstGeom>
        </p:spPr>
      </p:pic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-1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2885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DOE </a:t>
            </a:r>
            <a:r>
              <a:rPr lang="en-US" sz="2800" b="1" dirty="0"/>
              <a:t>– Example – Golf score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F59A38-08BE-75EF-0E16-0B5704FE4158}"/>
              </a:ext>
            </a:extLst>
          </p:cNvPr>
          <p:cNvSpPr txBox="1"/>
          <p:nvPr/>
        </p:nvSpPr>
        <p:spPr>
          <a:xfrm>
            <a:off x="303580" y="663840"/>
            <a:ext cx="4114800" cy="46166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171450" indent="-171450">
              <a:buFont typeface="Arial" pitchFamily="34" charset="0"/>
              <a:buChar char="•"/>
              <a:defRPr sz="1400" b="1">
                <a:solidFill>
                  <a:srgbClr val="0070C0"/>
                </a:solidFill>
              </a:defRPr>
            </a:lvl1pPr>
          </a:lstStyle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</a:rPr>
              <a:t>(1) </a:t>
            </a:r>
            <a:r>
              <a:rPr lang="en-US" sz="1200" b="0" dirty="0">
                <a:solidFill>
                  <a:schemeClr val="tx1"/>
                </a:solidFill>
              </a:rPr>
              <a:t>Want to minimize a golf score based on the following 7 controllable inputs. (Note that each input has 2 levels.)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D5FB25-CA6D-B74F-A34E-0577636C5CB0}"/>
              </a:ext>
            </a:extLst>
          </p:cNvPr>
          <p:cNvSpPr txBox="1"/>
          <p:nvPr/>
        </p:nvSpPr>
        <p:spPr>
          <a:xfrm>
            <a:off x="5071265" y="663840"/>
            <a:ext cx="3749040" cy="46166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indent="0">
              <a:buFont typeface="Arial" pitchFamily="34" charset="0"/>
              <a:buNone/>
              <a:defRPr sz="1400" b="0"/>
            </a:lvl1pPr>
          </a:lstStyle>
          <a:p>
            <a:r>
              <a:rPr lang="en-US" sz="1200" b="1" dirty="0"/>
              <a:t>(2) </a:t>
            </a:r>
            <a:r>
              <a:rPr lang="en-US" sz="1200" dirty="0"/>
              <a:t>A full factorial seven factor design at 2 levels has 2</a:t>
            </a:r>
            <a:r>
              <a:rPr lang="en-US" sz="1200" baseline="30000" dirty="0"/>
              <a:t>7</a:t>
            </a:r>
            <a:r>
              <a:rPr lang="en-US" sz="1200" dirty="0"/>
              <a:t>=128 experiments. Instead, use 8 experiments: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345618-E4F9-5708-9FDE-AD38F9295B0C}"/>
              </a:ext>
            </a:extLst>
          </p:cNvPr>
          <p:cNvSpPr txBox="1"/>
          <p:nvPr/>
        </p:nvSpPr>
        <p:spPr>
          <a:xfrm>
            <a:off x="7932900" y="2113448"/>
            <a:ext cx="865746" cy="600164"/>
          </a:xfrm>
          <a:prstGeom prst="rect">
            <a:avLst/>
          </a:prstGeom>
          <a:solidFill>
            <a:schemeClr val="bg1"/>
          </a:solidFill>
          <a:ln w="19050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/>
              <a:t>Observed values go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663E062-4514-FB89-3A4D-A5714A837E76}"/>
              </a:ext>
            </a:extLst>
          </p:cNvPr>
          <p:cNvSpPr txBox="1"/>
          <p:nvPr/>
        </p:nvSpPr>
        <p:spPr>
          <a:xfrm>
            <a:off x="303580" y="3658625"/>
            <a:ext cx="4114800" cy="46166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171450" indent="-171450">
              <a:buFont typeface="Arial" pitchFamily="34" charset="0"/>
              <a:buChar char="•"/>
              <a:defRPr sz="1400" b="1">
                <a:solidFill>
                  <a:srgbClr val="0070C0"/>
                </a:solidFill>
              </a:defRPr>
            </a:lvl1pPr>
          </a:lstStyle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</a:rPr>
              <a:t>(3) </a:t>
            </a:r>
            <a:r>
              <a:rPr lang="en-US" sz="1200" b="0" dirty="0">
                <a:solidFill>
                  <a:schemeClr val="tx1"/>
                </a:solidFill>
              </a:rPr>
              <a:t>Convert to input levels and perform the experiments. Potential observable values are shown.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DF8A7B-7538-F9E4-D5ED-A15E9243F151}"/>
              </a:ext>
            </a:extLst>
          </p:cNvPr>
          <p:cNvSpPr txBox="1"/>
          <p:nvPr/>
        </p:nvSpPr>
        <p:spPr>
          <a:xfrm>
            <a:off x="5071265" y="3658625"/>
            <a:ext cx="3749040" cy="46166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171450" indent="-171450">
              <a:buFont typeface="Arial" pitchFamily="34" charset="0"/>
              <a:buChar char="•"/>
              <a:defRPr sz="1400" b="1">
                <a:solidFill>
                  <a:srgbClr val="0070C0"/>
                </a:solidFill>
              </a:defRPr>
            </a:lvl1pPr>
          </a:lstStyle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</a:rPr>
              <a:t>(4) </a:t>
            </a:r>
            <a:r>
              <a:rPr lang="en-US" sz="1200" b="0" dirty="0">
                <a:solidFill>
                  <a:schemeClr val="tx1"/>
                </a:solidFill>
              </a:rPr>
              <a:t>A simple analysis finds the most important inputs (to leading order) – these cause the largest change.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19750A-8541-4C44-E701-BF094BCF859C}"/>
              </a:ext>
            </a:extLst>
          </p:cNvPr>
          <p:cNvSpPr/>
          <p:nvPr/>
        </p:nvSpPr>
        <p:spPr>
          <a:xfrm>
            <a:off x="8384143" y="5678014"/>
            <a:ext cx="420810" cy="326603"/>
          </a:xfrm>
          <a:prstGeom prst="rect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5B7BFF5-187E-87F8-D265-190E2B4133BF}"/>
              </a:ext>
            </a:extLst>
          </p:cNvPr>
          <p:cNvSpPr/>
          <p:nvPr/>
        </p:nvSpPr>
        <p:spPr>
          <a:xfrm>
            <a:off x="8384143" y="5031962"/>
            <a:ext cx="420810" cy="326603"/>
          </a:xfrm>
          <a:prstGeom prst="rect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A79A26-0CE0-BFFB-5B59-94E869C77C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901" y="1130904"/>
            <a:ext cx="4060479" cy="21031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FB8E00-E23A-567A-7490-7DBF43C1B6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7380" y="4197100"/>
            <a:ext cx="4191000" cy="241935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21E6F140-47E1-8294-F08E-C7E87CB2FF4E}"/>
              </a:ext>
            </a:extLst>
          </p:cNvPr>
          <p:cNvSpPr txBox="1"/>
          <p:nvPr/>
        </p:nvSpPr>
        <p:spPr>
          <a:xfrm>
            <a:off x="5083900" y="36832"/>
            <a:ext cx="417351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Example from: Jack B. </a:t>
            </a:r>
            <a:r>
              <a:rPr lang="en-US" sz="1100" dirty="0" err="1"/>
              <a:t>ReVelle</a:t>
            </a:r>
            <a:r>
              <a:rPr lang="en-US" sz="1100" dirty="0"/>
              <a:t>, </a:t>
            </a:r>
            <a:r>
              <a:rPr lang="en-US" sz="1100" i="1" dirty="0"/>
              <a:t>Manufacturing Handbook of Best Practices: An Innovation, Productivity, and Quality Focus</a:t>
            </a:r>
            <a:r>
              <a:rPr lang="en-US" sz="1100" dirty="0"/>
              <a:t>, https://books.google.com/books?id=_EfMBQAAQBAJ&amp;pg=PP5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4BEB40E-0A38-F5C8-F7BE-ECE64D5B02EE}"/>
              </a:ext>
            </a:extLst>
          </p:cNvPr>
          <p:cNvCxnSpPr/>
          <p:nvPr/>
        </p:nvCxnSpPr>
        <p:spPr>
          <a:xfrm>
            <a:off x="0" y="3429000"/>
            <a:ext cx="47548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A92B0AB-9351-1209-CE7B-7FB23551ACA0}"/>
              </a:ext>
            </a:extLst>
          </p:cNvPr>
          <p:cNvCxnSpPr/>
          <p:nvPr/>
        </p:nvCxnSpPr>
        <p:spPr>
          <a:xfrm>
            <a:off x="4753075" y="3581815"/>
            <a:ext cx="4389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37A2CD-EECB-BD6C-D800-5F3623D71AAE}"/>
              </a:ext>
            </a:extLst>
          </p:cNvPr>
          <p:cNvCxnSpPr/>
          <p:nvPr/>
        </p:nvCxnSpPr>
        <p:spPr>
          <a:xfrm>
            <a:off x="4764025" y="597078"/>
            <a:ext cx="0" cy="62636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E5654D39-B798-5FE8-984C-A81DCFD78B63}"/>
              </a:ext>
            </a:extLst>
          </p:cNvPr>
          <p:cNvSpPr/>
          <p:nvPr/>
        </p:nvSpPr>
        <p:spPr>
          <a:xfrm>
            <a:off x="4509118" y="2276850"/>
            <a:ext cx="548640" cy="35995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FD2CCB6A-87B6-7F69-00D0-FF1763A72CF0}"/>
              </a:ext>
            </a:extLst>
          </p:cNvPr>
          <p:cNvSpPr/>
          <p:nvPr/>
        </p:nvSpPr>
        <p:spPr>
          <a:xfrm>
            <a:off x="4509118" y="4864567"/>
            <a:ext cx="548640" cy="35995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3FDE5226-4919-B1EB-7E8D-E03D05B6E10F}"/>
              </a:ext>
            </a:extLst>
          </p:cNvPr>
          <p:cNvSpPr/>
          <p:nvPr/>
        </p:nvSpPr>
        <p:spPr>
          <a:xfrm rot="8482043">
            <a:off x="4509118" y="3267722"/>
            <a:ext cx="548640" cy="35995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14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798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2"/>
                </a:solidFill>
              </a:rPr>
              <a:t>DOE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38185"/>
            <a:ext cx="4114800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 defTabSz="903288">
              <a:buFont typeface="+mj-lt"/>
              <a:buAutoNum type="arabicPeriod"/>
            </a:pPr>
            <a:r>
              <a:rPr lang="en-US" sz="1400" dirty="0"/>
              <a:t>The goal of DOE is to obtain useful results using a minimal number of tests.</a:t>
            </a:r>
          </a:p>
          <a:p>
            <a:pPr marL="342900" indent="-342900" defTabSz="903288">
              <a:buFont typeface="+mj-lt"/>
              <a:buAutoNum type="arabicPeriod"/>
            </a:pPr>
            <a:r>
              <a:rPr lang="en-US" sz="1400" dirty="0"/>
              <a:t>Inputs are also called “factors”.</a:t>
            </a:r>
          </a:p>
          <a:p>
            <a:pPr marL="342900" indent="-342900" defTabSz="903288">
              <a:buFont typeface="+mj-lt"/>
              <a:buAutoNum type="arabicPeriod"/>
            </a:pPr>
            <a:r>
              <a:rPr lang="en-US" sz="1400" dirty="0"/>
              <a:t>Use SMEs and SW tools to find a test plan. </a:t>
            </a:r>
          </a:p>
          <a:p>
            <a:pPr marL="342900" indent="-342900" defTabSz="903288">
              <a:buFont typeface="+mj-lt"/>
              <a:buAutoNum type="arabicPeriod"/>
            </a:pPr>
            <a:r>
              <a:rPr lang="en-US" sz="1400" dirty="0"/>
              <a:t>The tests should be designed to capture the expected terms that are important in the input/output relationship – which may be the linear terms (the first term after the constant) or the higher order terms (the later terms)</a:t>
            </a:r>
          </a:p>
          <a:p>
            <a:pPr marL="342900" indent="-342900" defTabSz="903288">
              <a:buFont typeface="+mj-lt"/>
              <a:buAutoNum type="arabicPeriod"/>
            </a:pPr>
            <a:r>
              <a:rPr lang="en-US" sz="1400" dirty="0"/>
              <a:t>The "one factor at a time" approach is inefficient compared to changing multiple factor levels simultaneously.</a:t>
            </a:r>
          </a:p>
          <a:p>
            <a:pPr marL="342900" indent="-342900" defTabSz="903288">
              <a:buFont typeface="+mj-lt"/>
              <a:buAutoNum type="arabicPeriod"/>
            </a:pPr>
            <a:r>
              <a:rPr lang="en-US" sz="1400" dirty="0"/>
              <a:t>Usually, an initial “screening design” is used to reduce a long list of potentially important factors and interactions to only a few important effects.</a:t>
            </a:r>
          </a:p>
          <a:p>
            <a:pPr marL="342900" indent="-342900" defTabSz="903288">
              <a:buFont typeface="+mj-lt"/>
              <a:buAutoNum type="arabicPeriod"/>
            </a:pPr>
            <a:r>
              <a:rPr lang="en-US" sz="1400" dirty="0"/>
              <a:t>Selecting or creating an appropriate partial or fractional factorial design </a:t>
            </a:r>
          </a:p>
          <a:p>
            <a:pPr marL="800100" lvl="1" indent="-342900" defTabSz="903288">
              <a:buFont typeface="+mj-lt"/>
              <a:buAutoNum type="alphaUcPeriod"/>
            </a:pPr>
            <a:r>
              <a:rPr lang="en-US" sz="1400" dirty="0"/>
              <a:t>depends on how many terms in the model are anticipated to be important</a:t>
            </a:r>
          </a:p>
          <a:p>
            <a:pPr marL="800100" lvl="1" indent="-342900" defTabSz="903288">
              <a:buFont typeface="+mj-lt"/>
              <a:buAutoNum type="alphaUcPeriod"/>
            </a:pPr>
            <a:r>
              <a:rPr lang="en-US" sz="1400" dirty="0"/>
              <a:t>depends on many other factors, such as possible relationships between the inputs</a:t>
            </a:r>
          </a:p>
          <a:p>
            <a:pPr marL="800100" lvl="1" indent="-342900" defTabSz="903288">
              <a:buFont typeface="+mj-lt"/>
              <a:buAutoNum type="alphaUcPeriod"/>
            </a:pPr>
            <a:r>
              <a:rPr lang="en-US" sz="1400" dirty="0"/>
              <a:t>is something of an art!</a:t>
            </a:r>
          </a:p>
          <a:p>
            <a:pPr marL="1257300" lvl="2" indent="-342900" defTabSz="903288">
              <a:buFont typeface="+mj-lt"/>
              <a:buAutoNum type="alphaUcPeriod"/>
            </a:pPr>
            <a:endParaRPr lang="en-US" sz="1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87180" y="1147310"/>
            <a:ext cx="4114800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In this example the golf score is to be minimized.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chosen design has only 8 tests; this is far fewer than the 128 in the full factorial design.  For this example, that few tests may be adequate.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The resulting predictions, that drinking and golf cart usage are the most important factors, should be verified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Note that, for the tests performed, each level for each input appears exactly four times.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689</Words>
  <Application>Microsoft Office PowerPoint</Application>
  <PresentationFormat>On-screen Show (4:3)</PresentationFormat>
  <Paragraphs>71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2022-06-18T02:59:44Z</dcterms:created>
  <dcterms:modified xsi:type="dcterms:W3CDTF">2024-11-01T14:05:56Z</dcterms:modified>
</cp:coreProperties>
</file>