
<file path=[Content_Types].xml><?xml version="1.0" encoding="utf-8"?>
<Types xmlns="http://schemas.openxmlformats.org/package/2006/content-types">
  <Default Extension="bin" ContentType="image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1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5676" autoAdjust="0"/>
  </p:normalViewPr>
  <p:slideViewPr>
    <p:cSldViewPr>
      <p:cViewPr varScale="1">
        <p:scale>
          <a:sx n="85" d="100"/>
          <a:sy n="85" d="100"/>
        </p:scale>
        <p:origin x="4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A34BB-FCA7-3EB9-B132-6EB9CD596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6B18A3-3F9C-48C4-2E68-4283E18261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26B8AB-745B-5632-6446-2EF4A00AB3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1EA866-9A57-CC23-BC0A-D2B5DD460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2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bin"/><Relationship Id="rId4" Type="http://schemas.openxmlformats.org/officeDocument/2006/relationships/image" Target="../media/image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mdojo.com/design-six-sigma-methodologi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112BF-F0BB-8DE4-D614-3507D533A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>
            <a:extLst>
              <a:ext uri="{FF2B5EF4-FFF2-40B4-BE49-F238E27FC236}">
                <a16:creationId xmlns:a16="http://schemas.microsoft.com/office/drawing/2014/main" id="{ADCE7480-5D1D-79DF-38DF-04BB81E76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37" y="76200"/>
            <a:ext cx="5467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Design for Six Sigma (</a:t>
            </a:r>
            <a:r>
              <a:rPr lang="en-US" altLang="en-US" sz="2800" b="1" dirty="0" err="1">
                <a:solidFill>
                  <a:schemeClr val="tx2"/>
                </a:solidFill>
              </a:rPr>
              <a:t>DFSS</a:t>
            </a:r>
            <a:r>
              <a:rPr lang="en-US" altLang="en-US" sz="2800" b="1" dirty="0">
                <a:solidFill>
                  <a:schemeClr val="tx2"/>
                </a:solidFill>
              </a:rPr>
              <a:t>)</a:t>
            </a:r>
            <a:endParaRPr lang="en-US" sz="2800" b="1" dirty="0"/>
          </a:p>
        </p:txBody>
      </p:sp>
      <p:sp>
        <p:nvSpPr>
          <p:cNvPr id="3233" name="Text Box 161">
            <a:extLst>
              <a:ext uri="{FF2B5EF4-FFF2-40B4-BE49-F238E27FC236}">
                <a16:creationId xmlns:a16="http://schemas.microsoft.com/office/drawing/2014/main" id="{E09CD93A-2EF1-4214-E651-0B589E8F2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368" y="76200"/>
            <a:ext cx="17758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create a new process?</a:t>
            </a:r>
          </a:p>
        </p:txBody>
      </p:sp>
      <p:sp>
        <p:nvSpPr>
          <p:cNvPr id="3237" name="Line 165">
            <a:extLst>
              <a:ext uri="{FF2B5EF4-FFF2-40B4-BE49-F238E27FC236}">
                <a16:creationId xmlns:a16="http://schemas.microsoft.com/office/drawing/2014/main" id="{5A3861B1-8F7E-FB2E-BE8F-C0E3EDA24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62" y="95079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>
            <a:extLst>
              <a:ext uri="{FF2B5EF4-FFF2-40B4-BE49-F238E27FC236}">
                <a16:creationId xmlns:a16="http://schemas.microsoft.com/office/drawing/2014/main" id="{E3DBE216-8000-B2D2-171D-8B7C0403CE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3720" y="-3312"/>
            <a:ext cx="0" cy="9541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662DC01F-7B45-ED21-CF53-A21903EA4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033214"/>
            <a:ext cx="4119964" cy="204440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Design for Six Sigma (</a:t>
            </a:r>
            <a:r>
              <a:rPr lang="en-US" sz="1400" b="1" dirty="0" err="1">
                <a:solidFill>
                  <a:srgbClr val="0070C0"/>
                </a:solidFill>
              </a:rPr>
              <a:t>DFSS</a:t>
            </a:r>
            <a:r>
              <a:rPr lang="en-US" sz="1400" b="1" dirty="0">
                <a:solidFill>
                  <a:srgbClr val="0070C0"/>
                </a:solidFill>
              </a:rPr>
              <a:t>) </a:t>
            </a:r>
            <a:r>
              <a:rPr lang="en-US" sz="1400" dirty="0"/>
              <a:t>is used to create new products, processes, or services.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And to do it right the first time.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Traditional Six Sigma </a:t>
            </a:r>
            <a:r>
              <a:rPr lang="en-US" sz="1400" i="1" dirty="0"/>
              <a:t>improves an existing</a:t>
            </a:r>
            <a:r>
              <a:rPr lang="en-US" sz="1400" dirty="0"/>
              <a:t> product, process, or service.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 err="1"/>
              <a:t>DFSS</a:t>
            </a:r>
            <a:r>
              <a:rPr lang="en-US" sz="1400" dirty="0"/>
              <a:t> </a:t>
            </a:r>
            <a:r>
              <a:rPr lang="en-US" sz="1400" dirty="0">
                <a:latin typeface="+mn-lt"/>
              </a:rPr>
              <a:t>m</a:t>
            </a:r>
            <a:r>
              <a:rPr lang="en-US" sz="1400" dirty="0"/>
              <a:t>ethodologies include: </a:t>
            </a:r>
            <a:r>
              <a:rPr lang="en-US" sz="1400" b="1" dirty="0" err="1">
                <a:solidFill>
                  <a:srgbClr val="0070C0"/>
                </a:solidFill>
              </a:rPr>
              <a:t>DCCDI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(Define, Customer Concept, Design and Implement), </a:t>
            </a:r>
            <a:r>
              <a:rPr lang="en-US" sz="1400" b="1" dirty="0" err="1">
                <a:solidFill>
                  <a:srgbClr val="0070C0"/>
                </a:solidFill>
              </a:rPr>
              <a:t>IDOV</a:t>
            </a:r>
            <a:r>
              <a:rPr lang="en-US" sz="1400" dirty="0">
                <a:latin typeface="+mn-lt"/>
              </a:rPr>
              <a:t> and </a:t>
            </a:r>
            <a:r>
              <a:rPr lang="en-US" sz="1400" b="1" dirty="0" err="1">
                <a:solidFill>
                  <a:srgbClr val="0070C0"/>
                </a:solidFill>
              </a:rPr>
              <a:t>DMADV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(</a:t>
            </a:r>
            <a:r>
              <a:rPr lang="en-US" sz="1200" dirty="0"/>
              <a:t>see images, below</a:t>
            </a:r>
            <a:r>
              <a:rPr lang="en-US" sz="1400" dirty="0"/>
              <a:t>).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Each uses multiple 6 sigma tools.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62066AC5-E9A8-3620-3720-B3DC111C2C10}"/>
              </a:ext>
            </a:extLst>
          </p:cNvPr>
          <p:cNvSpPr/>
          <p:nvPr/>
        </p:nvSpPr>
        <p:spPr>
          <a:xfrm>
            <a:off x="4784445" y="1666031"/>
            <a:ext cx="4230202" cy="731384"/>
          </a:xfrm>
          <a:prstGeom prst="triangle">
            <a:avLst>
              <a:gd name="adj" fmla="val 391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91380C-51C9-D342-569A-3C282EFAE33F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 err="1">
                <a:solidFill>
                  <a:schemeClr val="tx2"/>
                </a:solidFill>
              </a:rPr>
              <a:t>DFSS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Process</a:t>
            </a:r>
          </a:p>
          <a:p>
            <a:pPr algn="ctr"/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51EED5-7230-442C-D01C-B5002FE57BBF}"/>
              </a:ext>
            </a:extLst>
          </p:cNvPr>
          <p:cNvSpPr txBox="1"/>
          <p:nvPr/>
        </p:nvSpPr>
        <p:spPr>
          <a:xfrm>
            <a:off x="4599362" y="1085603"/>
            <a:ext cx="1030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Customer need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8F71E5B-74E4-FFC9-E620-ACB7E25EE210}"/>
              </a:ext>
            </a:extLst>
          </p:cNvPr>
          <p:cNvCxnSpPr>
            <a:cxnSpLocks/>
          </p:cNvCxnSpPr>
          <p:nvPr/>
        </p:nvCxnSpPr>
        <p:spPr>
          <a:xfrm>
            <a:off x="4572000" y="1633250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A17DD85-EA50-F04C-4A24-BE170FAF1218}"/>
              </a:ext>
            </a:extLst>
          </p:cNvPr>
          <p:cNvCxnSpPr>
            <a:cxnSpLocks/>
          </p:cNvCxnSpPr>
          <p:nvPr/>
        </p:nvCxnSpPr>
        <p:spPr>
          <a:xfrm>
            <a:off x="7529185" y="1628727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39B43CB-6C30-B1F8-C7DC-0F9D5C9F644A}"/>
              </a:ext>
            </a:extLst>
          </p:cNvPr>
          <p:cNvSpPr txBox="1"/>
          <p:nvPr/>
        </p:nvSpPr>
        <p:spPr>
          <a:xfrm>
            <a:off x="7519767" y="1086295"/>
            <a:ext cx="1143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New process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1F9F3DD1-A296-DDF9-7C60-72DC4BD76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523E827-D9D1-C9D7-E00B-CC10D82B4C06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2B8D2A-1366-C797-E7CC-6B2B6B9EC034}"/>
              </a:ext>
            </a:extLst>
          </p:cNvPr>
          <p:cNvSpPr txBox="1"/>
          <p:nvPr/>
        </p:nvSpPr>
        <p:spPr>
          <a:xfrm>
            <a:off x="250506" y="5979081"/>
            <a:ext cx="2510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https://isowatch.wordpress.com/2018/10/23/six-sigma-is-draining-employees-creativity/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935CD-32FF-2765-F82C-3C87BB622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47" r="-233"/>
          <a:stretch/>
        </p:blipFill>
        <p:spPr>
          <a:xfrm>
            <a:off x="193856" y="3780376"/>
            <a:ext cx="3840480" cy="2583857"/>
          </a:xfrm>
          <a:prstGeom prst="rect">
            <a:avLst/>
          </a:prstGeom>
        </p:spPr>
      </p:pic>
      <p:sp>
        <p:nvSpPr>
          <p:cNvPr id="27" name="Text Box 20">
            <a:extLst>
              <a:ext uri="{FF2B5EF4-FFF2-40B4-BE49-F238E27FC236}">
                <a16:creationId xmlns:a16="http://schemas.microsoft.com/office/drawing/2014/main" id="{246DC392-ED1D-0BDF-0EB4-995C6385C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364491"/>
            <a:ext cx="424253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Select a </a:t>
            </a:r>
            <a:r>
              <a:rPr lang="en-US" sz="1600" dirty="0" err="1">
                <a:latin typeface="+mn-lt"/>
              </a:rPr>
              <a:t>DFSS</a:t>
            </a:r>
            <a:r>
              <a:rPr lang="en-US" sz="1600" dirty="0">
                <a:latin typeface="+mn-lt"/>
              </a:rPr>
              <a:t> m</a:t>
            </a:r>
            <a:r>
              <a:rPr lang="en-US" sz="1600" dirty="0"/>
              <a:t>ethodology</a:t>
            </a:r>
            <a:r>
              <a:rPr lang="en-US" sz="1600" dirty="0">
                <a:latin typeface="+mn-lt"/>
              </a:rPr>
              <a:t> (e.g., </a:t>
            </a:r>
            <a:r>
              <a:rPr lang="en-US" sz="1600" dirty="0" err="1">
                <a:latin typeface="+mn-lt"/>
              </a:rPr>
              <a:t>IDOV</a:t>
            </a:r>
            <a:r>
              <a:rPr lang="en-US" sz="1600" dirty="0">
                <a:latin typeface="+mn-lt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</a:rPr>
              <a:t>Follow the steps of this </a:t>
            </a:r>
            <a:r>
              <a:rPr lang="en-US" sz="1600" dirty="0">
                <a:latin typeface="+mn-lt"/>
              </a:rPr>
              <a:t>m</a:t>
            </a:r>
            <a:r>
              <a:rPr lang="en-US" sz="1600" dirty="0"/>
              <a:t>ethodology</a:t>
            </a:r>
            <a:r>
              <a:rPr lang="en-US" sz="1600" dirty="0">
                <a:latin typeface="Arial" panose="020B0604020202020204" pitchFamily="34" charset="0"/>
              </a:rPr>
              <a:t>, using six sigma tools for each step.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CF0F67-37DC-6847-C31F-BDEA0AD98322}"/>
              </a:ext>
            </a:extLst>
          </p:cNvPr>
          <p:cNvSpPr txBox="1"/>
          <p:nvPr/>
        </p:nvSpPr>
        <p:spPr>
          <a:xfrm>
            <a:off x="4599362" y="3774645"/>
            <a:ext cx="4415284" cy="34299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600" b="1" dirty="0" err="1">
                <a:solidFill>
                  <a:schemeClr val="tx1"/>
                </a:solidFill>
              </a:rPr>
              <a:t>DMADV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(Define, Measure, Analyze, Design, Verify)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9B805BE-F92D-C7CB-06C0-DFF57C92E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362" y="4116526"/>
            <a:ext cx="4415285" cy="21981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829B0D-5993-338D-E614-A2A4B6593DC2}"/>
              </a:ext>
            </a:extLst>
          </p:cNvPr>
          <p:cNvSpPr txBox="1"/>
          <p:nvPr/>
        </p:nvSpPr>
        <p:spPr>
          <a:xfrm>
            <a:off x="201382" y="3429000"/>
            <a:ext cx="3802974" cy="34299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600" b="1" dirty="0" err="1">
                <a:solidFill>
                  <a:schemeClr val="tx1"/>
                </a:solidFill>
              </a:rPr>
              <a:t>IDOV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(Identify, Design, Optimize, Validate)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0A9CE8-FEE3-DE92-1A1D-99DA295BB134}"/>
              </a:ext>
            </a:extLst>
          </p:cNvPr>
          <p:cNvSpPr txBox="1"/>
          <p:nvPr/>
        </p:nvSpPr>
        <p:spPr>
          <a:xfrm>
            <a:off x="193856" y="6348413"/>
            <a:ext cx="2510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https://isowatch.wordpress.com/2018/10/23/six-sigma-is-draining-employees-creativity/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3243C4-A917-525A-8DDC-287AA9033389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874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8703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059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chemeClr val="tx2"/>
                </a:solidFill>
              </a:rPr>
              <a:t>DFSS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/>
              <a:t>– Example – Bicycle Manufacturer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C59FD7-AB76-49CA-8A16-92EA8B19CE62}"/>
              </a:ext>
            </a:extLst>
          </p:cNvPr>
          <p:cNvSpPr txBox="1"/>
          <p:nvPr/>
        </p:nvSpPr>
        <p:spPr>
          <a:xfrm>
            <a:off x="281795" y="1623712"/>
            <a:ext cx="4405420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Select </a:t>
            </a:r>
            <a:r>
              <a:rPr lang="en-US" sz="1600" b="1" dirty="0" err="1"/>
              <a:t>DMADV</a:t>
            </a:r>
            <a:r>
              <a:rPr lang="en-US" sz="1600" dirty="0"/>
              <a:t> process. Then: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Define</a:t>
            </a:r>
            <a:r>
              <a:rPr lang="en-US" sz="1600" dirty="0"/>
              <a:t>: Voice of the customer, SWOT, current state analysis, Kaizen, </a:t>
            </a:r>
            <a:r>
              <a:rPr lang="en-US" sz="1600" dirty="0" err="1"/>
              <a:t>SIPOC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Measure</a:t>
            </a:r>
            <a:r>
              <a:rPr lang="en-US" sz="1600" dirty="0"/>
              <a:t>: critical parameter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Analyze</a:t>
            </a:r>
            <a:r>
              <a:rPr lang="en-US" sz="1600" dirty="0"/>
              <a:t>: value stream map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Design</a:t>
            </a:r>
            <a:r>
              <a:rPr lang="en-US" sz="1600" dirty="0"/>
              <a:t>: balanced scorecard, FMEA, control plan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Verify</a:t>
            </a:r>
            <a:r>
              <a:rPr lang="en-US" sz="1600" dirty="0"/>
              <a:t>: Gage </a:t>
            </a:r>
            <a:r>
              <a:rPr lang="en-US" sz="1600" dirty="0" err="1"/>
              <a:t>R&amp;R</a:t>
            </a: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79D6B0-34EF-4D8F-8556-2560E2D7D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28" y="1645893"/>
            <a:ext cx="3931920" cy="2211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1046AA-1901-47F3-81F2-DA88DEF455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29" y="4335234"/>
            <a:ext cx="3931920" cy="22117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CC50102-452E-4AEC-BC70-AC7A12A7F6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14" y="4352379"/>
            <a:ext cx="3460826" cy="21945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4D2ACC-6A68-4699-49C0-E256AF0192DF}"/>
              </a:ext>
            </a:extLst>
          </p:cNvPr>
          <p:cNvSpPr txBox="1"/>
          <p:nvPr/>
        </p:nvSpPr>
        <p:spPr>
          <a:xfrm>
            <a:off x="281795" y="656233"/>
            <a:ext cx="7059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Images below are from “How to do </a:t>
            </a:r>
            <a:r>
              <a:rPr lang="en-US" sz="1400" dirty="0" err="1"/>
              <a:t>DMADV</a:t>
            </a:r>
            <a:r>
              <a:rPr lang="en-US" sz="1400" dirty="0"/>
              <a:t> Process? Supply Chain Easy Example” at https://sixsigmamania.com/?p=338 (with permission)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each step, use multiple six sigma tools (some are listed below)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FF13C4-95D2-57E0-82C9-1B2EF21BEB66}"/>
              </a:ext>
            </a:extLst>
          </p:cNvPr>
          <p:cNvSpPr txBox="1"/>
          <p:nvPr/>
        </p:nvSpPr>
        <p:spPr>
          <a:xfrm>
            <a:off x="4795128" y="1287030"/>
            <a:ext cx="3931920" cy="34299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rgbClr val="00B050"/>
                </a:solidFill>
              </a:rPr>
              <a:t>Step 1: Define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FCEAD6-E677-5B33-068C-BE07F878E9FF}"/>
              </a:ext>
            </a:extLst>
          </p:cNvPr>
          <p:cNvSpPr txBox="1"/>
          <p:nvPr/>
        </p:nvSpPr>
        <p:spPr>
          <a:xfrm>
            <a:off x="4795128" y="3966670"/>
            <a:ext cx="3931920" cy="34299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rgbClr val="00B050"/>
                </a:solidFill>
              </a:rPr>
              <a:t>Step 4: Design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76FCCA-EE6A-B37B-F55A-3EFB39682DB1}"/>
              </a:ext>
            </a:extLst>
          </p:cNvPr>
          <p:cNvSpPr txBox="1"/>
          <p:nvPr/>
        </p:nvSpPr>
        <p:spPr>
          <a:xfrm>
            <a:off x="650314" y="4009388"/>
            <a:ext cx="3460826" cy="34299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rgbClr val="00B050"/>
                </a:solidFill>
              </a:rPr>
              <a:t>Step 5: Verify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2"/>
                </a:solidFill>
              </a:rPr>
              <a:t>DFSS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many different </a:t>
            </a:r>
            <a:r>
              <a:rPr lang="en-US" sz="1400" dirty="0" err="1">
                <a:latin typeface="+mn-lt"/>
              </a:rPr>
              <a:t>DFSS</a:t>
            </a:r>
            <a:r>
              <a:rPr lang="en-US" sz="1400" dirty="0">
                <a:latin typeface="+mn-lt"/>
              </a:rPr>
              <a:t> m</a:t>
            </a:r>
            <a:r>
              <a:rPr lang="en-US" sz="1400" dirty="0"/>
              <a:t>ethodologies</a:t>
            </a:r>
            <a:r>
              <a:rPr lang="en-US" sz="1400" dirty="0">
                <a:latin typeface="+mn-lt"/>
              </a:rPr>
              <a:t>; most will work in most applications.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One website lists 11 different m</a:t>
            </a:r>
            <a:r>
              <a:rPr lang="en-US" sz="1400" dirty="0"/>
              <a:t>ethodologies</a:t>
            </a:r>
            <a:r>
              <a:rPr lang="en-US" sz="1400" dirty="0">
                <a:latin typeface="+mn-lt"/>
              </a:rPr>
              <a:t>. (</a:t>
            </a:r>
            <a:r>
              <a:rPr lang="en-US" sz="1400" dirty="0">
                <a:latin typeface="+mn-lt"/>
                <a:hlinkClick r:id="rId3"/>
              </a:rPr>
              <a:t>https://www.scmdojo.com/design-six-sigma-methodologies/</a:t>
            </a:r>
            <a:r>
              <a:rPr lang="en-US" sz="1400" dirty="0">
                <a:latin typeface="+mn-lt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An SME can help select the most appropriate methodology and the most appropriate tools for each step of the methodology.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 complete </a:t>
            </a:r>
            <a:r>
              <a:rPr lang="en-US" sz="1400" dirty="0" err="1"/>
              <a:t>DFSS</a:t>
            </a:r>
            <a:r>
              <a:rPr lang="en-US" sz="1400" dirty="0"/>
              <a:t> example entails many tools for each </a:t>
            </a:r>
            <a:r>
              <a:rPr lang="en-US" sz="1400" dirty="0">
                <a:latin typeface="+mn-lt"/>
              </a:rPr>
              <a:t>step of the methodology. One way to summarize the results obtained from all the tools used at a single step is via a graphic.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This example is notational. For every </a:t>
            </a:r>
            <a:r>
              <a:rPr lang="en-US" sz="1400" dirty="0" err="1">
                <a:latin typeface="+mn-lt"/>
              </a:rPr>
              <a:t>DFSS</a:t>
            </a:r>
            <a:r>
              <a:rPr lang="en-US" sz="1400" dirty="0">
                <a:latin typeface="+mn-lt"/>
              </a:rPr>
              <a:t> activity the specific 6 sigma tools used are chosen for the specific application.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008967-1798-73D2-E08F-B8C34FE2AA1B}"/>
              </a:ext>
            </a:extLst>
          </p:cNvPr>
          <p:cNvSpPr txBox="1"/>
          <p:nvPr/>
        </p:nvSpPr>
        <p:spPr>
          <a:xfrm>
            <a:off x="4762500" y="5765176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https://www.creativesafetysupply.com/articles/understanding-design-for-six-sigma-dfss/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https://www.scmdojo.com/design-six-sigma-methodologies/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2022-06-18T02:58:33Z</dcterms:created>
  <dcterms:modified xsi:type="dcterms:W3CDTF">2025-01-05T14:06:30Z</dcterms:modified>
</cp:coreProperties>
</file>