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2" autoAdjust="0"/>
    <p:restoredTop sz="95676" autoAdjust="0"/>
  </p:normalViewPr>
  <p:slideViewPr>
    <p:cSldViewPr>
      <p:cViewPr varScale="1">
        <p:scale>
          <a:sx n="91" d="100"/>
          <a:sy n="91" d="100"/>
        </p:scale>
        <p:origin x="22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5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ebp"/><Relationship Id="rId4" Type="http://schemas.openxmlformats.org/officeDocument/2006/relationships/image" Target="../media/image4.web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mdojo.com/design-six-sigma-methodolog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546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for Six Sigma (</a:t>
            </a:r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753368" y="76200"/>
            <a:ext cx="17758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 new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27362" y="95079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493720" y="-3312"/>
            <a:ext cx="0" cy="9541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033215"/>
            <a:ext cx="4119964" cy="183699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for Six Sigma (</a:t>
            </a:r>
            <a:r>
              <a:rPr lang="en-US" sz="1400" b="1" dirty="0" err="1">
                <a:solidFill>
                  <a:srgbClr val="0070C0"/>
                </a:solidFill>
              </a:rPr>
              <a:t>DFSS</a:t>
            </a:r>
            <a:r>
              <a:rPr 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is used for the complete re-design of a product or process.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Traditional Six Sigma improves a current process or product design.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 err="1"/>
              <a:t>DFSS</a:t>
            </a:r>
            <a:r>
              <a:rPr lang="en-US" sz="1400" dirty="0"/>
              <a:t> </a:t>
            </a:r>
            <a:r>
              <a:rPr lang="en-US" sz="1400" dirty="0">
                <a:latin typeface="+mn-lt"/>
              </a:rPr>
              <a:t>m</a:t>
            </a:r>
            <a:r>
              <a:rPr lang="en-US" sz="1400" dirty="0"/>
              <a:t>ethodologies include: </a:t>
            </a:r>
            <a:r>
              <a:rPr lang="en-US" sz="1400" b="1" dirty="0" err="1">
                <a:solidFill>
                  <a:srgbClr val="0070C0"/>
                </a:solidFill>
              </a:rPr>
              <a:t>DCCDI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(Define, Customer Concept, Design and Implement), </a:t>
            </a:r>
            <a:r>
              <a:rPr lang="en-US" sz="1400" b="1" dirty="0" err="1">
                <a:solidFill>
                  <a:srgbClr val="0070C0"/>
                </a:solidFill>
              </a:rPr>
              <a:t>IDOV</a:t>
            </a:r>
            <a:r>
              <a:rPr lang="en-US" sz="1400" dirty="0"/>
              <a:t> (</a:t>
            </a:r>
            <a:r>
              <a:rPr lang="en-US" sz="1200" dirty="0"/>
              <a:t>Identify, Design, Optimize, Validate)</a:t>
            </a:r>
            <a:r>
              <a:rPr lang="en-US" sz="1400" dirty="0"/>
              <a:t>, and </a:t>
            </a:r>
            <a:r>
              <a:rPr lang="en-US" sz="1400" b="1" dirty="0" err="1">
                <a:solidFill>
                  <a:srgbClr val="0070C0"/>
                </a:solidFill>
              </a:rPr>
              <a:t>DMADV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200" dirty="0"/>
              <a:t>Define, Measure, Analyze, Design, Verify</a:t>
            </a:r>
            <a:r>
              <a:rPr lang="en-US" sz="1400" dirty="0"/>
              <a:t>).</a:t>
            </a:r>
            <a:endParaRPr lang="en-US" altLang="en-US" sz="1400" kern="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66031"/>
            <a:ext cx="4230202" cy="731384"/>
          </a:xfrm>
          <a:prstGeom prst="triangle">
            <a:avLst>
              <a:gd name="adj" fmla="val 391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 err="1">
                <a:solidFill>
                  <a:schemeClr val="tx2"/>
                </a:solidFill>
              </a:rPr>
              <a:t>DFSS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99362" y="1085603"/>
            <a:ext cx="10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Customer need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2000" y="1633250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9185" y="162872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19767" y="1086295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New process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16285E-31CB-4AAE-ACE3-223D45BB8C57}"/>
              </a:ext>
            </a:extLst>
          </p:cNvPr>
          <p:cNvSpPr txBox="1"/>
          <p:nvPr/>
        </p:nvSpPr>
        <p:spPr>
          <a:xfrm>
            <a:off x="256183" y="6218848"/>
            <a:ext cx="26499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https://isowatch.wordpress.com/2018/10/23/six-sigma-is-draining-employees-creativity/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5F109F-8F92-4A48-AA18-4EBDC082C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1" y="3128111"/>
            <a:ext cx="4095228" cy="309073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A42055E-A7DB-4AAA-ADE6-A3005B66C42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364491"/>
            <a:ext cx="424253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Select a </a:t>
            </a:r>
            <a:r>
              <a:rPr lang="en-US" sz="1600" dirty="0" err="1">
                <a:latin typeface="+mn-lt"/>
              </a:rPr>
              <a:t>DFSS</a:t>
            </a:r>
            <a:r>
              <a:rPr lang="en-US" sz="1600" dirty="0">
                <a:latin typeface="+mn-lt"/>
              </a:rPr>
              <a:t> m</a:t>
            </a:r>
            <a:r>
              <a:rPr lang="en-US" sz="1600" dirty="0"/>
              <a:t>ethodology</a:t>
            </a:r>
            <a:r>
              <a:rPr lang="en-US" sz="1600" dirty="0">
                <a:latin typeface="+mn-lt"/>
              </a:rPr>
              <a:t> (e.g., </a:t>
            </a:r>
            <a:r>
              <a:rPr lang="en-US" sz="1600" dirty="0" err="1">
                <a:latin typeface="+mn-lt"/>
              </a:rPr>
              <a:t>IDOV</a:t>
            </a:r>
            <a:r>
              <a:rPr lang="en-US" sz="1600" dirty="0">
                <a:latin typeface="+mn-lt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</a:rPr>
              <a:t>Follow the steps of the selected </a:t>
            </a:r>
            <a:r>
              <a:rPr lang="en-US" sz="1600" dirty="0">
                <a:latin typeface="+mn-lt"/>
              </a:rPr>
              <a:t>m</a:t>
            </a:r>
            <a:r>
              <a:rPr lang="en-US" sz="1600" dirty="0"/>
              <a:t>ethodology</a:t>
            </a:r>
            <a:r>
              <a:rPr lang="en-US" sz="1600" dirty="0">
                <a:latin typeface="Arial" panose="020B0604020202020204" pitchFamily="34" charset="0"/>
              </a:rPr>
              <a:t>, using multiple six sigma tools for each step.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F55F42-94AC-4B7A-B823-3083A4942AF3}"/>
              </a:ext>
            </a:extLst>
          </p:cNvPr>
          <p:cNvSpPr txBox="1"/>
          <p:nvPr/>
        </p:nvSpPr>
        <p:spPr>
          <a:xfrm>
            <a:off x="4716967" y="3736240"/>
            <a:ext cx="429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Design for Six Sigma – </a:t>
            </a:r>
            <a:r>
              <a:rPr lang="en-US" sz="1600" b="1" dirty="0" err="1"/>
              <a:t>DMADV</a:t>
            </a:r>
            <a:endParaRPr lang="en-US" sz="1600" b="1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E3F2AE8A-1E73-86BA-B1D9-6E9F0257682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7AB9DAF-769E-8F51-243D-923380FEA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967" y="4079230"/>
            <a:ext cx="4297680" cy="21396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1B6F22-D869-3D9C-CEED-AB1FA505EBCA}"/>
              </a:ext>
            </a:extLst>
          </p:cNvPr>
          <p:cNvSpPr/>
          <p:nvPr/>
        </p:nvSpPr>
        <p:spPr>
          <a:xfrm>
            <a:off x="769905" y="3114896"/>
            <a:ext cx="2930255" cy="30088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FAEA0E-0C45-B2ED-CAA0-6F2E42E47C2E}"/>
              </a:ext>
            </a:extLst>
          </p:cNvPr>
          <p:cNvSpPr/>
          <p:nvPr/>
        </p:nvSpPr>
        <p:spPr>
          <a:xfrm>
            <a:off x="5316609" y="3751403"/>
            <a:ext cx="3134296" cy="30088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Bicycle Manufacturer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8870DF-317D-4CCF-8D49-D86F96BF7902}"/>
              </a:ext>
            </a:extLst>
          </p:cNvPr>
          <p:cNvSpPr txBox="1"/>
          <p:nvPr/>
        </p:nvSpPr>
        <p:spPr>
          <a:xfrm>
            <a:off x="162337" y="647127"/>
            <a:ext cx="59842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Images from “How to do </a:t>
            </a:r>
            <a:r>
              <a:rPr lang="en-US" sz="1400" dirty="0" err="1"/>
              <a:t>DMADV</a:t>
            </a:r>
            <a:r>
              <a:rPr lang="en-US" sz="1400" dirty="0"/>
              <a:t> Process? Supply Chain Easy Example” at https://sixsigmamania.com/?p=338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59FD7-AB76-49CA-8A16-92EA8B19CE62}"/>
              </a:ext>
            </a:extLst>
          </p:cNvPr>
          <p:cNvSpPr txBox="1"/>
          <p:nvPr/>
        </p:nvSpPr>
        <p:spPr>
          <a:xfrm>
            <a:off x="281796" y="1335315"/>
            <a:ext cx="4290203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0: </a:t>
            </a:r>
            <a:r>
              <a:rPr lang="en-US" sz="1600" dirty="0"/>
              <a:t>Select </a:t>
            </a:r>
            <a:r>
              <a:rPr lang="en-US" sz="1600" dirty="0" err="1"/>
              <a:t>DMADV</a:t>
            </a:r>
            <a:r>
              <a:rPr lang="en-US" sz="1600" dirty="0"/>
              <a:t> (Define, Measure, Analyze, Design, Verify)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1: </a:t>
            </a:r>
            <a:r>
              <a:rPr lang="en-US" sz="1600" dirty="0"/>
              <a:t>For “Define” step use multiple six sigma tools – see top right graphic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2: </a:t>
            </a:r>
            <a:r>
              <a:rPr lang="en-US" sz="1600" dirty="0"/>
              <a:t>Perform “Measure”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3: </a:t>
            </a:r>
            <a:r>
              <a:rPr lang="en-US" sz="1600" dirty="0"/>
              <a:t>Perform “Analyze”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4: </a:t>
            </a:r>
            <a:r>
              <a:rPr lang="en-US" sz="1600" dirty="0"/>
              <a:t>For “Design” step use multiple six sigma tools – see bottom right graphic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Step 5: </a:t>
            </a:r>
            <a:r>
              <a:rPr lang="en-US" sz="1600" dirty="0"/>
              <a:t>For “Verify” step use multiple six sigma tools – see bottom left graphic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79D6B0-34EF-4D8F-8556-2560E2D7D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9" y="1335315"/>
            <a:ext cx="3931920" cy="2211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1046AA-1901-47F3-81F2-DA88DEF45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9" y="4058805"/>
            <a:ext cx="3931920" cy="2211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C50102-452E-4AEC-BC70-AC7A12A7F6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14" y="4075950"/>
            <a:ext cx="3460826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865B11C-2889-47C2-C0FB-A7DF967473F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5EE14BF5-C2BA-FFDB-104A-8B109A8075FA}"/>
              </a:ext>
            </a:extLst>
          </p:cNvPr>
          <p:cNvSpPr/>
          <p:nvPr/>
        </p:nvSpPr>
        <p:spPr>
          <a:xfrm>
            <a:off x="4005070" y="3673825"/>
            <a:ext cx="182880" cy="7315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CD34A35E-02DC-2838-6BE2-D944B619AB37}"/>
              </a:ext>
            </a:extLst>
          </p:cNvPr>
          <p:cNvSpPr/>
          <p:nvPr/>
        </p:nvSpPr>
        <p:spPr>
          <a:xfrm rot="16200000">
            <a:off x="4292195" y="1786667"/>
            <a:ext cx="182880" cy="9144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ABB7777-D35C-3F87-CDA4-C4F8CCE2177C}"/>
              </a:ext>
            </a:extLst>
          </p:cNvPr>
          <p:cNvSpPr/>
          <p:nvPr/>
        </p:nvSpPr>
        <p:spPr>
          <a:xfrm rot="19068775">
            <a:off x="4486598" y="3029202"/>
            <a:ext cx="182880" cy="11887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different </a:t>
            </a:r>
            <a:r>
              <a:rPr lang="en-US" sz="1400" dirty="0" err="1">
                <a:latin typeface="+mn-lt"/>
              </a:rPr>
              <a:t>DFSS</a:t>
            </a:r>
            <a:r>
              <a:rPr lang="en-US" sz="1400" dirty="0">
                <a:latin typeface="+mn-lt"/>
              </a:rPr>
              <a:t> m</a:t>
            </a:r>
            <a:r>
              <a:rPr lang="en-US" sz="1400" dirty="0"/>
              <a:t>ethodologies</a:t>
            </a:r>
            <a:r>
              <a:rPr lang="en-US" sz="1400" dirty="0">
                <a:latin typeface="+mn-lt"/>
              </a:rPr>
              <a:t>; any one will work in most applications.  One website (</a:t>
            </a:r>
            <a:r>
              <a:rPr lang="en-US" sz="1400" dirty="0">
                <a:latin typeface="+mn-lt"/>
                <a:hlinkClick r:id="rId3"/>
              </a:rPr>
              <a:t>https://www.scmdojo.com/design-six-sigma-methodologies/</a:t>
            </a:r>
            <a:r>
              <a:rPr lang="en-US" sz="1400" dirty="0">
                <a:latin typeface="+mn-lt"/>
              </a:rPr>
              <a:t>) lists 11 different m</a:t>
            </a:r>
            <a:r>
              <a:rPr lang="en-US" sz="1400" dirty="0"/>
              <a:t>ethodologies</a:t>
            </a:r>
            <a:r>
              <a:rPr lang="en-US" sz="14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An SME can help select the most appropriate tools for each step of the methodology.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complete </a:t>
            </a:r>
            <a:r>
              <a:rPr lang="en-US" sz="1400" dirty="0" err="1"/>
              <a:t>DFSS</a:t>
            </a:r>
            <a:r>
              <a:rPr lang="en-US" sz="1400" dirty="0"/>
              <a:t> example entails many tools for each </a:t>
            </a:r>
            <a:r>
              <a:rPr lang="en-US" sz="1400" dirty="0">
                <a:latin typeface="+mn-lt"/>
              </a:rPr>
              <a:t>step of the methodology. One way to summarize the results obtained from all the tools used at a single step is via a graphic.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the example shown, more details can be found at the website listed.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26969FE-5AF4-C627-099E-5448654936A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2022-06-18T02:58:33Z</dcterms:created>
  <dcterms:modified xsi:type="dcterms:W3CDTF">2022-10-29T21:18:37Z</dcterms:modified>
</cp:coreProperties>
</file>