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269" r:id="rId2"/>
    <p:sldId id="268" r:id="rId3"/>
    <p:sldId id="1268" r:id="rId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CC"/>
    <a:srgbClr val="CCECFF"/>
    <a:srgbClr val="FF0000"/>
    <a:srgbClr val="CCFFFF"/>
    <a:srgbClr val="00FFFF"/>
    <a:srgbClr val="0099FF"/>
    <a:srgbClr val="CC0000"/>
    <a:srgbClr val="FFFF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 autoAdjust="0"/>
    <p:restoredTop sz="95537" autoAdjust="0"/>
  </p:normalViewPr>
  <p:slideViewPr>
    <p:cSldViewPr>
      <p:cViewPr varScale="1">
        <p:scale>
          <a:sx n="90" d="100"/>
          <a:sy n="90" d="100"/>
        </p:scale>
        <p:origin x="270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10/16/2022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441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268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0" i="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05A1-A5D6-4F57-A776-89FF36C80A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41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162336" y="76200"/>
            <a:ext cx="506832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chemeClr val="tx2"/>
                </a:solidFill>
              </a:rPr>
              <a:t>Design for Manufacturing &amp; Assembly </a:t>
            </a:r>
            <a:r>
              <a:rPr lang="en-US" sz="2800" b="1" dirty="0"/>
              <a:t>(DFMA)</a:t>
            </a:r>
          </a:p>
        </p:txBody>
      </p:sp>
      <p:sp>
        <p:nvSpPr>
          <p:cNvPr id="3233" name="Text Box 161"/>
          <p:cNvSpPr txBox="1">
            <a:spLocks noChangeArrowheads="1"/>
          </p:cNvSpPr>
          <p:nvPr/>
        </p:nvSpPr>
        <p:spPr bwMode="auto">
          <a:xfrm>
            <a:off x="5263290" y="132455"/>
            <a:ext cx="239390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/>
              <a:t>Problem</a:t>
            </a:r>
          </a:p>
          <a:p>
            <a:r>
              <a:rPr lang="en-US" sz="1600" dirty="0"/>
              <a:t>How to make products easy to construct?</a:t>
            </a:r>
          </a:p>
        </p:txBody>
      </p:sp>
      <p:sp>
        <p:nvSpPr>
          <p:cNvPr id="3237" name="Line 165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238" name="Line 166"/>
          <p:cNvSpPr>
            <a:spLocks noChangeShapeType="1"/>
          </p:cNvSpPr>
          <p:nvPr/>
        </p:nvSpPr>
        <p:spPr bwMode="auto">
          <a:xfrm flipV="1">
            <a:off x="4994455" y="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C2AB6A6-BCA9-41B7-8D73-538186DA397E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37" name="Text Box 44">
            <a:extLst>
              <a:ext uri="{FF2B5EF4-FFF2-40B4-BE49-F238E27FC236}">
                <a16:creationId xmlns:a16="http://schemas.microsoft.com/office/drawing/2014/main" id="{142656B7-C43E-4B2B-ACBA-05C1C28CF9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1625" y="6618357"/>
            <a:ext cx="115929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bg1">
                    <a:lumMod val="50000"/>
                  </a:schemeClr>
                </a:solidFill>
              </a:rPr>
              <a:t>Updated</a:t>
            </a:r>
            <a:r>
              <a:rPr lang="en-US" altLang="en-US" sz="1000">
                <a:solidFill>
                  <a:schemeClr val="bg1">
                    <a:lumMod val="50000"/>
                  </a:schemeClr>
                </a:solidFill>
              </a:rPr>
              <a:t>: 202210</a:t>
            </a:r>
            <a:endParaRPr lang="en-US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8" name="Rectangle 4">
            <a:extLst>
              <a:ext uri="{FF2B5EF4-FFF2-40B4-BE49-F238E27FC236}">
                <a16:creationId xmlns:a16="http://schemas.microsoft.com/office/drawing/2014/main" id="{542D0BE3-CA96-4D05-A9B0-A4C6B4EA9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746" y="1371600"/>
            <a:ext cx="3709368" cy="18288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1600" b="1" kern="0" dirty="0">
                <a:solidFill>
                  <a:srgbClr val="0070C0"/>
                </a:solidFill>
              </a:rPr>
              <a:t>Design for Assembly (</a:t>
            </a:r>
            <a:r>
              <a:rPr lang="en-US" altLang="en-US" sz="1600" b="1" kern="0" dirty="0" err="1">
                <a:solidFill>
                  <a:srgbClr val="0070C0"/>
                </a:solidFill>
              </a:rPr>
              <a:t>DFA</a:t>
            </a:r>
            <a:r>
              <a:rPr lang="en-US" altLang="en-US" sz="1600" b="1" kern="0" dirty="0">
                <a:solidFill>
                  <a:srgbClr val="0070C0"/>
                </a:solidFill>
              </a:rPr>
              <a:t>)</a:t>
            </a:r>
            <a:endParaRPr lang="en-US" altLang="en-US" sz="1600" kern="0" dirty="0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1600" kern="0" dirty="0"/>
              <a:t>is concerned with </a:t>
            </a:r>
            <a:r>
              <a:rPr lang="en-US" altLang="en-US" sz="1600" b="1" kern="0" dirty="0"/>
              <a:t>reducing </a:t>
            </a:r>
            <a:r>
              <a:rPr lang="en-US" altLang="en-US" sz="1600" b="1" i="1" kern="0" dirty="0"/>
              <a:t>product assembly </a:t>
            </a:r>
            <a:r>
              <a:rPr lang="en-US" altLang="en-US" sz="1600" b="1" kern="0" dirty="0"/>
              <a:t>cost</a:t>
            </a:r>
          </a:p>
          <a:p>
            <a:pPr lvl="1">
              <a:spcBef>
                <a:spcPts val="0"/>
              </a:spcBef>
            </a:pPr>
            <a:endParaRPr lang="en-US" altLang="en-US" sz="1600" kern="0" dirty="0"/>
          </a:p>
          <a:p>
            <a:pPr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1600" b="1" kern="0" dirty="0">
                <a:solidFill>
                  <a:srgbClr val="0070C0"/>
                </a:solidFill>
              </a:rPr>
              <a:t>Design for Manufacturing (</a:t>
            </a:r>
            <a:r>
              <a:rPr lang="en-US" altLang="en-US" sz="1600" b="1" kern="0" dirty="0" err="1">
                <a:solidFill>
                  <a:srgbClr val="0070C0"/>
                </a:solidFill>
              </a:rPr>
              <a:t>DFM</a:t>
            </a:r>
            <a:r>
              <a:rPr lang="en-US" altLang="en-US" sz="1600" b="1" kern="0" dirty="0">
                <a:solidFill>
                  <a:srgbClr val="0070C0"/>
                </a:solidFill>
              </a:rPr>
              <a:t>)</a:t>
            </a:r>
            <a:endParaRPr lang="en-US" altLang="en-US" sz="1600" kern="0" dirty="0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1600" kern="0" dirty="0"/>
              <a:t>is concerned with </a:t>
            </a:r>
            <a:r>
              <a:rPr lang="en-US" altLang="en-US" sz="1600" b="1" kern="0" dirty="0"/>
              <a:t>reducing </a:t>
            </a:r>
            <a:r>
              <a:rPr lang="en-US" altLang="en-US" sz="1600" b="1" i="1" kern="0" dirty="0"/>
              <a:t>overall part production </a:t>
            </a:r>
            <a:r>
              <a:rPr lang="en-US" altLang="en-US" sz="1600" b="1" kern="0" dirty="0"/>
              <a:t>cost</a:t>
            </a:r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1B1D788B-1608-461E-B43D-70DBF9CBB495}"/>
              </a:ext>
            </a:extLst>
          </p:cNvPr>
          <p:cNvSpPr/>
          <p:nvPr/>
        </p:nvSpPr>
        <p:spPr>
          <a:xfrm>
            <a:off x="4520464" y="2356484"/>
            <a:ext cx="4230202" cy="736417"/>
          </a:xfrm>
          <a:prstGeom prst="triangle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 Box 20">
            <a:extLst>
              <a:ext uri="{FF2B5EF4-FFF2-40B4-BE49-F238E27FC236}">
                <a16:creationId xmlns:a16="http://schemas.microsoft.com/office/drawing/2014/main" id="{6BA42D76-7BA6-4764-8E85-E37D92C070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8131" y="3103908"/>
            <a:ext cx="4242535" cy="30469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latin typeface="+mn-lt"/>
              </a:rPr>
              <a:t>Methodically apply the </a:t>
            </a:r>
            <a:r>
              <a:rPr lang="en-US" sz="1600" b="1" kern="0" dirty="0">
                <a:solidFill>
                  <a:srgbClr val="0070C0"/>
                </a:solidFill>
                <a:latin typeface="+mn-lt"/>
              </a:rPr>
              <a:t>DFMA principles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+mn-lt"/>
              </a:rPr>
              <a:t>Minimize the number of parts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+mn-lt"/>
              </a:rPr>
              <a:t>Minimize the use of fasteners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+mn-lt"/>
              </a:rPr>
              <a:t>Standardize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+mn-lt"/>
              </a:rPr>
              <a:t>Avoid difficult components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+mn-lt"/>
              </a:rPr>
              <a:t>Use modular subassemblies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+mn-lt"/>
              </a:rPr>
              <a:t>Use multifunctional parts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+mn-lt"/>
              </a:rPr>
              <a:t>Minimize reorientations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+mn-lt"/>
              </a:rPr>
              <a:t>Use self-locating features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+mn-lt"/>
              </a:rPr>
              <a:t>Avoid special tooling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+mn-lt"/>
              </a:rPr>
              <a:t>Provide accessibility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+mn-lt"/>
              </a:rPr>
              <a:t>Minimize operations &amp; process steps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BA2F058-B167-4D23-B84B-D4F42017800C}"/>
              </a:ext>
            </a:extLst>
          </p:cNvPr>
          <p:cNvSpPr txBox="1"/>
          <p:nvPr/>
        </p:nvSpPr>
        <p:spPr>
          <a:xfrm>
            <a:off x="5753367" y="1371600"/>
            <a:ext cx="1828800" cy="1200329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en-US" b="1" dirty="0">
                <a:solidFill>
                  <a:schemeClr val="tx2"/>
                </a:solidFill>
              </a:rPr>
              <a:t>Design for Manufacturing &amp; Assembly </a:t>
            </a:r>
            <a:r>
              <a:rPr lang="en-US" b="1" dirty="0"/>
              <a:t>Process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B593755-EBE0-4C98-851F-58A922E59B40}"/>
              </a:ext>
            </a:extLst>
          </p:cNvPr>
          <p:cNvSpPr txBox="1"/>
          <p:nvPr/>
        </p:nvSpPr>
        <p:spPr>
          <a:xfrm>
            <a:off x="4621082" y="1390091"/>
            <a:ext cx="11209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Preliminary design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4C67759-32FB-49D6-AD9F-3B3DBE4EA5B3}"/>
              </a:ext>
            </a:extLst>
          </p:cNvPr>
          <p:cNvSpPr txBox="1"/>
          <p:nvPr/>
        </p:nvSpPr>
        <p:spPr>
          <a:xfrm>
            <a:off x="7592961" y="1868845"/>
            <a:ext cx="10927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Improved design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D7AD34E-9F5C-42A2-9615-7F3E02639AF6}"/>
              </a:ext>
            </a:extLst>
          </p:cNvPr>
          <p:cNvSpPr txBox="1"/>
          <p:nvPr/>
        </p:nvSpPr>
        <p:spPr>
          <a:xfrm>
            <a:off x="162335" y="3472350"/>
            <a:ext cx="3756779" cy="156966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latin typeface="Arial" panose="020B0604020202020204" pitchFamily="34" charset="0"/>
              </a:rPr>
              <a:t>DFMA</a:t>
            </a:r>
            <a:r>
              <a:rPr lang="en-US" sz="1600" b="1" dirty="0">
                <a:latin typeface="Arial" panose="020B0604020202020204" pitchFamily="34" charset="0"/>
              </a:rPr>
              <a:t> has many</a:t>
            </a:r>
            <a:r>
              <a:rPr lang="en-US" sz="1600" b="1" dirty="0">
                <a:effectLst/>
                <a:latin typeface="Arial" panose="020B0604020202020204" pitchFamily="34" charset="0"/>
              </a:rPr>
              <a:t> benefits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latin typeface="Arial" panose="020B0604020202020204" pitchFamily="34" charset="0"/>
              </a:rPr>
              <a:t>Minimizing the number of parts and extra sizes reduces inventory and confusion during assembly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</a:rPr>
              <a:t>DFMA optimizes trade-offs between assembly, part, and life cycle costs.</a:t>
            </a:r>
            <a:endParaRPr lang="en-US" sz="1600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BDE7F60-4DD4-4A1A-A24A-A8DE931D4F43}"/>
              </a:ext>
            </a:extLst>
          </p:cNvPr>
          <p:cNvGrpSpPr/>
          <p:nvPr/>
        </p:nvGrpSpPr>
        <p:grpSpPr>
          <a:xfrm>
            <a:off x="173652" y="5288677"/>
            <a:ext cx="3860668" cy="1351893"/>
            <a:chOff x="-8810" y="4965199"/>
            <a:chExt cx="3860668" cy="1351893"/>
          </a:xfrm>
        </p:grpSpPr>
        <p:sp>
          <p:nvSpPr>
            <p:cNvPr id="4" name="Arrow: Right 3">
              <a:extLst>
                <a:ext uri="{FF2B5EF4-FFF2-40B4-BE49-F238E27FC236}">
                  <a16:creationId xmlns:a16="http://schemas.microsoft.com/office/drawing/2014/main" id="{8BF99755-68D3-4383-B8B2-8CA9878B1D36}"/>
                </a:ext>
              </a:extLst>
            </p:cNvPr>
            <p:cNvSpPr/>
            <p:nvPr/>
          </p:nvSpPr>
          <p:spPr>
            <a:xfrm>
              <a:off x="1441517" y="5283250"/>
              <a:ext cx="691290" cy="230832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68AFC531-5921-4DE7-98D9-A7B2760AB927}"/>
                </a:ext>
              </a:extLst>
            </p:cNvPr>
            <p:cNvGrpSpPr/>
            <p:nvPr/>
          </p:nvGrpSpPr>
          <p:grpSpPr>
            <a:xfrm>
              <a:off x="393334" y="4965199"/>
              <a:ext cx="822960" cy="822960"/>
              <a:chOff x="393334" y="4965199"/>
              <a:chExt cx="822960" cy="822960"/>
            </a:xfrm>
          </p:grpSpPr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5A9EF300-52DD-431D-A384-3E4BF2165E27}"/>
                  </a:ext>
                </a:extLst>
              </p:cNvPr>
              <p:cNvSpPr/>
              <p:nvPr/>
            </p:nvSpPr>
            <p:spPr>
              <a:xfrm>
                <a:off x="393334" y="4965199"/>
                <a:ext cx="822960" cy="82296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2C22FB5D-672C-422C-BB2D-42B449E95B8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81270" y="5212344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251804E6-1BE6-404C-BA2E-BE9D544BD79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77205" y="5447500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" name="Oval 61">
                <a:extLst>
                  <a:ext uri="{FF2B5EF4-FFF2-40B4-BE49-F238E27FC236}">
                    <a16:creationId xmlns:a16="http://schemas.microsoft.com/office/drawing/2014/main" id="{5517B1C0-8088-43A2-9750-F40EC527BD8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82760" y="5212344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Oval 62">
                <a:extLst>
                  <a:ext uri="{FF2B5EF4-FFF2-40B4-BE49-F238E27FC236}">
                    <a16:creationId xmlns:a16="http://schemas.microsoft.com/office/drawing/2014/main" id="{F0BE216B-58E2-4095-9810-D44CC1370AC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82760" y="5447500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5BCEC588-B2F3-47A2-995C-2446ABBC0FD1}"/>
                </a:ext>
              </a:extLst>
            </p:cNvPr>
            <p:cNvGrpSpPr/>
            <p:nvPr/>
          </p:nvGrpSpPr>
          <p:grpSpPr>
            <a:xfrm>
              <a:off x="2358029" y="4965199"/>
              <a:ext cx="822960" cy="822960"/>
              <a:chOff x="2358029" y="4965199"/>
              <a:chExt cx="822960" cy="822960"/>
            </a:xfrm>
          </p:grpSpPr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95EB3E43-5DED-4848-AE42-BDA7B7065622}"/>
                  </a:ext>
                </a:extLst>
              </p:cNvPr>
              <p:cNvSpPr/>
              <p:nvPr/>
            </p:nvSpPr>
            <p:spPr>
              <a:xfrm>
                <a:off x="2358029" y="4965199"/>
                <a:ext cx="822960" cy="82296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>
                <a:extLst>
                  <a:ext uri="{FF2B5EF4-FFF2-40B4-BE49-F238E27FC236}">
                    <a16:creationId xmlns:a16="http://schemas.microsoft.com/office/drawing/2014/main" id="{59ED9DD2-3245-4C69-AB83-9B7A181B8E2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445965" y="5042010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6" name="Oval 65">
                <a:extLst>
                  <a:ext uri="{FF2B5EF4-FFF2-40B4-BE49-F238E27FC236}">
                    <a16:creationId xmlns:a16="http://schemas.microsoft.com/office/drawing/2014/main" id="{1AC032FB-7DE5-4921-A611-74C5FBF6B57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441900" y="5550420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7" name="Oval 66">
                <a:extLst>
                  <a:ext uri="{FF2B5EF4-FFF2-40B4-BE49-F238E27FC236}">
                    <a16:creationId xmlns:a16="http://schemas.microsoft.com/office/drawing/2014/main" id="{081F7BD8-5FC7-4EC9-9292-44DDF325212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947455" y="5042010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8" name="Oval 67">
                <a:extLst>
                  <a:ext uri="{FF2B5EF4-FFF2-40B4-BE49-F238E27FC236}">
                    <a16:creationId xmlns:a16="http://schemas.microsoft.com/office/drawing/2014/main" id="{7A9E915D-D035-424F-97F4-C1D7C0128FB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947455" y="5550420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39D5F3C-D6B1-42CB-9673-F19B10C7DA32}"/>
                </a:ext>
              </a:extLst>
            </p:cNvPr>
            <p:cNvSpPr txBox="1"/>
            <p:nvPr/>
          </p:nvSpPr>
          <p:spPr>
            <a:xfrm>
              <a:off x="-8810" y="5793872"/>
              <a:ext cx="16459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Asymmetric part requires alignment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B014E057-B4D3-461F-AF85-8E133671156C}"/>
                </a:ext>
              </a:extLst>
            </p:cNvPr>
            <p:cNvSpPr txBox="1"/>
            <p:nvPr/>
          </p:nvSpPr>
          <p:spPr>
            <a:xfrm>
              <a:off x="1931618" y="5793872"/>
              <a:ext cx="19202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Symmetry part makes assembly easier</a:t>
              </a:r>
            </a:p>
          </p:txBody>
        </p:sp>
      </p:grpSp>
      <p:sp>
        <p:nvSpPr>
          <p:cNvPr id="39" name="Text Box 44">
            <a:extLst>
              <a:ext uri="{FF2B5EF4-FFF2-40B4-BE49-F238E27FC236}">
                <a16:creationId xmlns:a16="http://schemas.microsoft.com/office/drawing/2014/main" id="{D634A8AA-6253-48D7-99B6-0F093B5995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2231" y="28979"/>
            <a:ext cx="10556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rgbClr val="000000"/>
                </a:solidFill>
              </a:rPr>
              <a:t>Difficulty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17C119E-D091-4431-A537-18EC58056287}"/>
              </a:ext>
            </a:extLst>
          </p:cNvPr>
          <p:cNvSpPr txBox="1"/>
          <p:nvPr/>
        </p:nvSpPr>
        <p:spPr>
          <a:xfrm>
            <a:off x="7880330" y="357693"/>
            <a:ext cx="979488" cy="523220"/>
          </a:xfrm>
          <a:prstGeom prst="rect">
            <a:avLst/>
          </a:prstGeom>
          <a:solidFill>
            <a:srgbClr val="FF99CC"/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400" dirty="0"/>
              <a:t>Work with an SME</a:t>
            </a:r>
          </a:p>
        </p:txBody>
      </p:sp>
      <p:sp>
        <p:nvSpPr>
          <p:cNvPr id="42" name="Slide Number Placeholder 3">
            <a:extLst>
              <a:ext uri="{FF2B5EF4-FFF2-40B4-BE49-F238E27FC236}">
                <a16:creationId xmlns:a16="http://schemas.microsoft.com/office/drawing/2014/main" id="{3B8CA8BE-5285-05C9-0EF7-04939C5AFC0E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1</a:t>
            </a:fld>
            <a:endParaRPr lang="en-US" dirty="0"/>
          </a:p>
        </p:txBody>
      </p:sp>
      <p:cxnSp>
        <p:nvCxnSpPr>
          <p:cNvPr id="6" name="Straight Arrow Connector 47">
            <a:extLst>
              <a:ext uri="{FF2B5EF4-FFF2-40B4-BE49-F238E27FC236}">
                <a16:creationId xmlns:a16="http://schemas.microsoft.com/office/drawing/2014/main" id="{D8E0AD4B-1CE9-22F0-EB14-6E16662B98A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586570" y="2386530"/>
            <a:ext cx="1171575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Straight Arrow Connector 47">
            <a:extLst>
              <a:ext uri="{FF2B5EF4-FFF2-40B4-BE49-F238E27FC236}">
                <a16:creationId xmlns:a16="http://schemas.microsoft.com/office/drawing/2014/main" id="{56655B02-9950-3DB3-00FD-847DC749DA9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572000" y="2386530"/>
            <a:ext cx="1169987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9BAB16C8-AF02-1531-B8BB-509CD20C0590}"/>
              </a:ext>
            </a:extLst>
          </p:cNvPr>
          <p:cNvSpPr txBox="1"/>
          <p:nvPr/>
        </p:nvSpPr>
        <p:spPr>
          <a:xfrm>
            <a:off x="4621081" y="2058966"/>
            <a:ext cx="6216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Team</a:t>
            </a:r>
          </a:p>
        </p:txBody>
      </p:sp>
      <p:cxnSp>
        <p:nvCxnSpPr>
          <p:cNvPr id="13" name="Straight Arrow Connector 47">
            <a:extLst>
              <a:ext uri="{FF2B5EF4-FFF2-40B4-BE49-F238E27FC236}">
                <a16:creationId xmlns:a16="http://schemas.microsoft.com/office/drawing/2014/main" id="{1B034B04-1991-6C05-DB09-3C6AD7429D0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575195" y="1889023"/>
            <a:ext cx="1169987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455962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0" y="601464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150"/>
          <p:cNvSpPr>
            <a:spLocks noChangeArrowheads="1"/>
          </p:cNvSpPr>
          <p:nvPr/>
        </p:nvSpPr>
        <p:spPr bwMode="auto">
          <a:xfrm>
            <a:off x="162337" y="76200"/>
            <a:ext cx="70596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err="1"/>
              <a:t>DFMA</a:t>
            </a:r>
            <a:r>
              <a:rPr lang="en-US" sz="2800" b="1" dirty="0"/>
              <a:t> – Examples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4768A1-4E17-4AF0-A49C-882D2B200178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11" name="Text Box 44">
            <a:extLst>
              <a:ext uri="{FF2B5EF4-FFF2-40B4-BE49-F238E27FC236}">
                <a16:creationId xmlns:a16="http://schemas.microsoft.com/office/drawing/2014/main" id="{2D76085D-6180-48F4-AC0C-29C8843E19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1625" y="6618357"/>
            <a:ext cx="115929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bg1">
                    <a:lumMod val="50000"/>
                  </a:schemeClr>
                </a:solidFill>
              </a:rPr>
              <a:t>Updated: 202203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F5A88E5-8DB9-46F9-91BD-A9CBB15445C4}"/>
              </a:ext>
            </a:extLst>
          </p:cNvPr>
          <p:cNvSpPr txBox="1"/>
          <p:nvPr/>
        </p:nvSpPr>
        <p:spPr>
          <a:xfrm>
            <a:off x="216764" y="5881867"/>
            <a:ext cx="4504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Figure credits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https://mae.ufl.edu/designlab/DFMA%20Tips/DFMA%20Tips.htm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https://cpn-us-w2.wpmucdn.com/sites.gatech.edu/dist/2/334/files/2017/03/PD-DFMA.pdf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E41A5DF-9FDE-4F8F-928C-D760BD1FE7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448" y="1180782"/>
            <a:ext cx="4192431" cy="174895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AC58F66-4C13-4E9A-81E3-FC702A100D7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086"/>
          <a:stretch/>
        </p:blipFill>
        <p:spPr>
          <a:xfrm>
            <a:off x="312958" y="3155457"/>
            <a:ext cx="4261409" cy="189012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6A838B03-5614-4C3E-9C21-924DFCE3F50B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6263" b="16546"/>
          <a:stretch/>
        </p:blipFill>
        <p:spPr>
          <a:xfrm>
            <a:off x="5565060" y="1076452"/>
            <a:ext cx="3017520" cy="2267645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17A8481A-F1EB-4F95-80F3-B7C8486BF18E}"/>
              </a:ext>
            </a:extLst>
          </p:cNvPr>
          <p:cNvSpPr txBox="1"/>
          <p:nvPr/>
        </p:nvSpPr>
        <p:spPr>
          <a:xfrm>
            <a:off x="347449" y="793773"/>
            <a:ext cx="3749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Reduce number of components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678B84D-15B3-4B74-B1F3-CDB4F13BF76A}"/>
              </a:ext>
            </a:extLst>
          </p:cNvPr>
          <p:cNvSpPr txBox="1"/>
          <p:nvPr/>
        </p:nvSpPr>
        <p:spPr>
          <a:xfrm>
            <a:off x="5605087" y="793773"/>
            <a:ext cx="2937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Make parts self-aligning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874FD1ED-E89A-4716-8B05-9FC21B3E1F3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27900" y="3802828"/>
            <a:ext cx="3291840" cy="2766180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3192E326-0E78-4534-B294-40A86F577173}"/>
              </a:ext>
            </a:extLst>
          </p:cNvPr>
          <p:cNvSpPr txBox="1"/>
          <p:nvPr/>
        </p:nvSpPr>
        <p:spPr>
          <a:xfrm>
            <a:off x="5614430" y="3597338"/>
            <a:ext cx="2918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Improve access</a:t>
            </a:r>
          </a:p>
        </p:txBody>
      </p:sp>
      <p:sp>
        <p:nvSpPr>
          <p:cNvPr id="16" name="Slide Number Placeholder 3">
            <a:extLst>
              <a:ext uri="{FF2B5EF4-FFF2-40B4-BE49-F238E27FC236}">
                <a16:creationId xmlns:a16="http://schemas.microsoft.com/office/drawing/2014/main" id="{92F77890-B6D2-9C9F-66E5-1CAA65D869C0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431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228599" y="76200"/>
            <a:ext cx="86733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2800" b="1" dirty="0" err="1"/>
              <a:t>DFMA</a:t>
            </a:r>
            <a:r>
              <a:rPr lang="en-US" sz="2800" b="1" dirty="0"/>
              <a:t> </a:t>
            </a:r>
            <a:r>
              <a:rPr lang="en-US" altLang="en-US" sz="2800" b="1">
                <a:solidFill>
                  <a:srgbClr val="000000"/>
                </a:solidFill>
              </a:rPr>
              <a:t>– Notes</a:t>
            </a:r>
            <a:endParaRPr lang="en-US" altLang="en-US" sz="2800" b="1" dirty="0">
              <a:solidFill>
                <a:srgbClr val="0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53CC5-4D2A-46AB-B279-E209A31A6ABC}"/>
              </a:ext>
            </a:extLst>
          </p:cNvPr>
          <p:cNvSpPr txBox="1"/>
          <p:nvPr/>
        </p:nvSpPr>
        <p:spPr>
          <a:xfrm>
            <a:off x="514350" y="7239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10558E-45B5-4362-943B-40FE4163BADE}"/>
              </a:ext>
            </a:extLst>
          </p:cNvPr>
          <p:cNvSpPr txBox="1"/>
          <p:nvPr/>
        </p:nvSpPr>
        <p:spPr>
          <a:xfrm>
            <a:off x="4762501" y="723900"/>
            <a:ext cx="411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13A775-8F53-462A-AEDE-6F4FA49E2843}"/>
              </a:ext>
            </a:extLst>
          </p:cNvPr>
          <p:cNvCxnSpPr/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68932-B129-4895-BCCC-E11021D776F0}"/>
              </a:ext>
            </a:extLst>
          </p:cNvPr>
          <p:cNvSpPr txBox="1"/>
          <p:nvPr/>
        </p:nvSpPr>
        <p:spPr>
          <a:xfrm>
            <a:off x="514350" y="1168400"/>
            <a:ext cx="4114800" cy="33239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DFMA has a set of principles, each reduces the cost of a product’s manufacturability and assembly.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DFMA can be key to profitability.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While the DFMA principles are all simple, and sound simple, seeing examples is the best way to understand their intent.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Asymmetric parts are bad since they may need to be re-aligned during assembly; symmetric parts do not have that issue.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While applying the </a:t>
            </a:r>
            <a:r>
              <a:rPr lang="en-US" sz="1400" dirty="0" err="1">
                <a:latin typeface="+mn-lt"/>
              </a:rPr>
              <a:t>DFMA</a:t>
            </a:r>
            <a:r>
              <a:rPr lang="en-US" sz="1400" dirty="0">
                <a:latin typeface="+mn-lt"/>
              </a:rPr>
              <a:t> principles is straightforward, having a </a:t>
            </a:r>
            <a:r>
              <a:rPr lang="en-US" sz="1400" dirty="0" err="1">
                <a:latin typeface="+mn-lt"/>
              </a:rPr>
              <a:t>DMFA</a:t>
            </a:r>
            <a:r>
              <a:rPr lang="en-US" sz="1400" dirty="0">
                <a:latin typeface="+mn-lt"/>
              </a:rPr>
              <a:t> SME review your improved  design is always useful – you may have missed some improvement opportunities.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2E6C37-3D60-4075-B12A-95857B601D06}"/>
              </a:ext>
            </a:extLst>
          </p:cNvPr>
          <p:cNvSpPr txBox="1"/>
          <p:nvPr/>
        </p:nvSpPr>
        <p:spPr>
          <a:xfrm>
            <a:off x="4787180" y="1147310"/>
            <a:ext cx="4114800" cy="28931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Several simple examples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i="1" dirty="0"/>
              <a:t>Reduce number of components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Top left example: reduces number of parts and eliminates assembly step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Bottom left example: reduces number of parts and may improve assembly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i="1" dirty="0"/>
              <a:t>Make parts self-aligning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Top right example: Self-aligning parts speed up assembly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i="1" dirty="0"/>
              <a:t>Improve access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Bottom right example: Having an improved access when assembly will speed up assembly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70058A-1D4B-434C-A6C9-EBD78D843882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12" name="Text Box 44">
            <a:extLst>
              <a:ext uri="{FF2B5EF4-FFF2-40B4-BE49-F238E27FC236}">
                <a16:creationId xmlns:a16="http://schemas.microsoft.com/office/drawing/2014/main" id="{0735E35E-C08F-4108-A53D-7755AB38BE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1625" y="6618357"/>
            <a:ext cx="115929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bg1">
                    <a:lumMod val="50000"/>
                  </a:schemeClr>
                </a:solidFill>
              </a:rPr>
              <a:t>Updated: 202203</a:t>
            </a: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7EBE0BDB-EEEA-ED79-0AE1-7CAC494843E2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62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407</Words>
  <Application>Microsoft Office PowerPoint</Application>
  <PresentationFormat>On-screen Show (4:3)</PresentationFormat>
  <Paragraphs>66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2022-06-18T02:57:37Z</dcterms:created>
  <dcterms:modified xsi:type="dcterms:W3CDTF">2022-10-16T21:40:42Z</dcterms:modified>
</cp:coreProperties>
</file>