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89" r:id="rId2"/>
    <p:sldId id="1896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92" autoAdjust="0"/>
  </p:normalViewPr>
  <p:slideViewPr>
    <p:cSldViewPr>
      <p:cViewPr varScale="1">
        <p:scale>
          <a:sx n="90" d="100"/>
          <a:sy n="90" d="100"/>
        </p:scale>
        <p:origin x="61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60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Customer Segmentation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How to improve marketing and sales?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Review industry data and market analysis.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Examine your current customer base.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Choose a customer segmentation model.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Consider customer segmentation software – essential for very large data collections.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Collect customer experience data – both direct (e.g., surveys) and indirect (e.g., </a:t>
            </a:r>
            <a:r>
              <a:rPr lang="en-US" sz="1600" dirty="0"/>
              <a:t>s</a:t>
            </a:r>
            <a:r>
              <a:rPr lang="en-US" sz="1600" dirty="0">
                <a:latin typeface="Arial" charset="0"/>
              </a:rPr>
              <a:t>ocial listening).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Analyze customer experience data.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Refine your customer segments, and repeat.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Customer Segmentation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6570" y="223557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858" y="1334032"/>
            <a:ext cx="15780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Customer (or leads) data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Market data &amp; segmentation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8113" y="224827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5995" y="1549475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Customer segments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06210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</a:rPr>
              <a:t>Customer segmentation </a:t>
            </a:r>
            <a:r>
              <a:rPr lang="en-US" sz="1600" b="0" dirty="0"/>
              <a:t>(CS) divides customers based on common characteristics.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CS is tailored for each product.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CS improves marketing efforts.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Market segmentation relates to the whole market, CS is your part of the market.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CBCB77-68C3-3054-121F-0306E9E95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231" y="5416003"/>
            <a:ext cx="2204350" cy="1313145"/>
          </a:xfrm>
          <a:prstGeom prst="rect">
            <a:avLst/>
          </a:prstGeom>
        </p:spPr>
      </p:pic>
      <p:sp>
        <p:nvSpPr>
          <p:cNvPr id="6" name="Text Box 44">
            <a:extLst>
              <a:ext uri="{FF2B5EF4-FFF2-40B4-BE49-F238E27FC236}">
                <a16:creationId xmlns:a16="http://schemas.microsoft.com/office/drawing/2014/main" id="{CA09454A-A1EE-A4A5-8E2C-9795A1A36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2AE14F-119F-9B69-9F5C-668FE37882DD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04A93FB-D97B-BDB4-5AA3-B7A4579B1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494753"/>
              </p:ext>
            </p:extLst>
          </p:nvPr>
        </p:nvGraphicFramePr>
        <p:xfrm>
          <a:off x="127000" y="4099655"/>
          <a:ext cx="36769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575">
                  <a:extLst>
                    <a:ext uri="{9D8B030D-6E8A-4147-A177-3AD203B41FA5}">
                      <a16:colId xmlns:a16="http://schemas.microsoft.com/office/drawing/2014/main" val="496624794"/>
                    </a:ext>
                  </a:extLst>
                </a:gridCol>
                <a:gridCol w="2496325">
                  <a:extLst>
                    <a:ext uri="{9D8B030D-6E8A-4147-A177-3AD203B41FA5}">
                      <a16:colId xmlns:a16="http://schemas.microsoft.com/office/drawing/2014/main" val="1283427294"/>
                    </a:ext>
                  </a:extLst>
                </a:gridCol>
              </a:tblGrid>
              <a:tr h="18670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Segment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Question addressed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29020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Demographic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Who are your buyers?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707895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Psychographic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Why are they buying?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39173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Geographic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Where are your buyers?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362596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Behavioral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How are they buying?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051907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Benefit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What benefits entice your buyers?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063176"/>
                  </a:ext>
                </a:extLst>
              </a:tr>
              <a:tr h="1867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Firmographic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What business types are buying?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41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Customer Segmentation – </a:t>
            </a:r>
            <a:r>
              <a:rPr lang="en-US" altLang="en-US" sz="2000" b="1" dirty="0"/>
              <a:t>Example</a:t>
            </a:r>
            <a:r>
              <a:rPr lang="en-US" altLang="en-US" sz="2800" b="1" dirty="0"/>
              <a:t> – 6in6 Consulting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5" y="703263"/>
            <a:ext cx="74824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dirty="0"/>
              <a:t>Consider starting </a:t>
            </a:r>
            <a:r>
              <a:rPr lang="en-US" sz="1600" b="0" dirty="0">
                <a:latin typeface="Arial" charset="0"/>
              </a:rPr>
              <a:t>a Six Sigma consulting business based on 6in6 presentations. What are the customer segments?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F853E5-4465-FD7B-6E4D-25FDB1EC4542}"/>
              </a:ext>
            </a:extLst>
          </p:cNvPr>
          <p:cNvSpPr txBox="1"/>
          <p:nvPr/>
        </p:nvSpPr>
        <p:spPr>
          <a:xfrm>
            <a:off x="278104" y="1355130"/>
            <a:ext cx="8441636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dirty="0"/>
              <a:t>Industry data: there are many Six Sigma consulting groups, large and small (e.g., Bain &amp; Company, KPMG, PwC). Presume we have determined the market size (e.g., engagements, dollars) and types of offerings (e.g., classes, seminars, contract work).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dirty="0"/>
              <a:t>With no customers, the leads are: supporting non-profits, corporate hourly consulting on demand, teaching academic classes.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dirty="0"/>
              <a:t>  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en-US" sz="1600" dirty="0"/>
              <a:t>Skip SW.     5. &amp; 6. Survey target audiences to find what they want/don’t want:</a:t>
            </a:r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4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4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4"/>
              <a:defRPr/>
            </a:pPr>
            <a:endParaRPr lang="en-US" sz="1600" dirty="0"/>
          </a:p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7"/>
              <a:defRPr/>
            </a:pPr>
            <a:r>
              <a:rPr lang="en-US" sz="1600" dirty="0"/>
              <a:t>Due to lack of specific experience: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Drop corporate work (for now)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Segment non-profits by funding:  low (local arts groups), high (museums)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Repeat analysis.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D6B48E-41D4-69ED-93FA-691263C13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64481"/>
              </p:ext>
            </p:extLst>
          </p:nvPr>
        </p:nvGraphicFramePr>
        <p:xfrm>
          <a:off x="753952" y="2705973"/>
          <a:ext cx="7965788" cy="147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583">
                  <a:extLst>
                    <a:ext uri="{9D8B030D-6E8A-4147-A177-3AD203B41FA5}">
                      <a16:colId xmlns:a16="http://schemas.microsoft.com/office/drawing/2014/main" val="3468812539"/>
                    </a:ext>
                  </a:extLst>
                </a:gridCol>
                <a:gridCol w="1920250">
                  <a:extLst>
                    <a:ext uri="{9D8B030D-6E8A-4147-A177-3AD203B41FA5}">
                      <a16:colId xmlns:a16="http://schemas.microsoft.com/office/drawing/2014/main" val="87008035"/>
                    </a:ext>
                  </a:extLst>
                </a:gridCol>
                <a:gridCol w="1805035">
                  <a:extLst>
                    <a:ext uri="{9D8B030D-6E8A-4147-A177-3AD203B41FA5}">
                      <a16:colId xmlns:a16="http://schemas.microsoft.com/office/drawing/2014/main" val="4043396011"/>
                    </a:ext>
                  </a:extLst>
                </a:gridCol>
                <a:gridCol w="2457920">
                  <a:extLst>
                    <a:ext uri="{9D8B030D-6E8A-4147-A177-3AD203B41FA5}">
                      <a16:colId xmlns:a16="http://schemas.microsoft.com/office/drawing/2014/main" val="3131616951"/>
                    </a:ext>
                  </a:extLst>
                </a:gridCol>
              </a:tblGrid>
              <a:tr h="283872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Non-profits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Hourly work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Teaching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117556"/>
                  </a:ext>
                </a:extLst>
              </a:tr>
              <a:tr h="15907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Demographic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All 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Younger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628694"/>
                  </a:ext>
                </a:extLst>
              </a:tr>
              <a:tr h="33007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Psychographic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Teach skills they will apply themselves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Needed training and coaching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Baseline student learning, support student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740748"/>
                  </a:ext>
                </a:extLst>
              </a:tr>
              <a:tr h="19804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Geographic – where to meet decision makers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At their regularly scheduled meetings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At conferences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Go to schools to meet the Dean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3356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3E0963-B600-B388-A36B-164CF1C55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83231"/>
              </p:ext>
            </p:extLst>
          </p:nvPr>
        </p:nvGraphicFramePr>
        <p:xfrm>
          <a:off x="2530565" y="4620193"/>
          <a:ext cx="6189175" cy="6400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26220">
                  <a:extLst>
                    <a:ext uri="{9D8B030D-6E8A-4147-A177-3AD203B41FA5}">
                      <a16:colId xmlns:a16="http://schemas.microsoft.com/office/drawing/2014/main" val="87008035"/>
                    </a:ext>
                  </a:extLst>
                </a:gridCol>
                <a:gridCol w="1829741">
                  <a:extLst>
                    <a:ext uri="{9D8B030D-6E8A-4147-A177-3AD203B41FA5}">
                      <a16:colId xmlns:a16="http://schemas.microsoft.com/office/drawing/2014/main" val="4043396011"/>
                    </a:ext>
                  </a:extLst>
                </a:gridCol>
                <a:gridCol w="2433214">
                  <a:extLst>
                    <a:ext uri="{9D8B030D-6E8A-4147-A177-3AD203B41FA5}">
                      <a16:colId xmlns:a16="http://schemas.microsoft.com/office/drawing/2014/main" val="3131616951"/>
                    </a:ext>
                  </a:extLst>
                </a:gridCol>
              </a:tblGrid>
              <a:tr h="15907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Cost sensitive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Any day/time works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Want focus in specific areas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Work regular hours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Want video presentations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</a:rPr>
                        <a:t>Need to be available at all hours to help students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6286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B53E53-2B13-8399-37D8-DF67EF128174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75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Customer Segmentation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CS helps to: improve marketing, identify new products, and improve customer experience.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Customer behaviors and needs aren’t static, a CS needs to be refreshed appropriately.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Some products are for all (e.g., food), some are tied tightly to demographics (e.g., music).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Machine learning (ML) techniques (e.g., clustering) can identify similarities in customer data, to create a 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many segmentations. For example, where a customer is in an activities' lifecycle (e.g., buying for children or grandchildren).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CS helps understand market share: in insurance a business might get 100% of a customer’s need (e.g., house, car, pet), a supermarkets likely gets less than 100%.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While CS is useful, it can be misleading for new capabilities/technologies where there are few existing customers.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502870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https://www.qualtrics.com/experience-management/brand/customer-segmentation/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https://www.coursera.org/articles/customer-segmentation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652</Words>
  <Application>Microsoft Office PowerPoint</Application>
  <PresentationFormat>On-screen Show (4:3)</PresentationFormat>
  <Paragraphs>93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2024-01-30T00:04:00Z</dcterms:modified>
</cp:coreProperties>
</file>