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889" r:id="rId2"/>
    <p:sldId id="1896" r:id="rId3"/>
    <p:sldId id="1268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FF0000"/>
    <a:srgbClr val="CCFFCC"/>
    <a:srgbClr val="CCECFF"/>
    <a:srgbClr val="FFFFCC"/>
    <a:srgbClr val="CCFFFF"/>
    <a:srgbClr val="00FFFF"/>
    <a:srgbClr val="0099FF"/>
    <a:srgbClr val="CC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0" autoAdjust="0"/>
    <p:restoredTop sz="94692" autoAdjust="0"/>
  </p:normalViewPr>
  <p:slideViewPr>
    <p:cSldViewPr>
      <p:cViewPr varScale="1">
        <p:scale>
          <a:sx n="90" d="100"/>
          <a:sy n="90" d="100"/>
        </p:scale>
        <p:origin x="612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2058" y="78"/>
      </p:cViewPr>
      <p:guideLst/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843" y="0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79" tIns="47540" rIns="95079" bIns="4754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53" y="4560570"/>
            <a:ext cx="5851496" cy="4320540"/>
          </a:xfrm>
          <a:prstGeom prst="rect">
            <a:avLst/>
          </a:prstGeom>
        </p:spPr>
        <p:txBody>
          <a:bodyPr vert="horz" lIns="95079" tIns="47540" rIns="95079" bIns="475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96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843" y="9119496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5AB3837C-C681-D800-B198-E379C07FE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ACC92669-A04B-4D61-954C-D62FDC95C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54680E3B-7C7D-4D70-89E4-7681C4B2A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83F4E-8DE7-4A6B-A17B-8447FBA04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4121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DF777BEE-AA98-9473-F4EB-1E75CBF4B4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F981CF97-57A2-919F-314D-BBD5A24F8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839061E7-AC02-B02E-F0B0-35A74A394E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65D909-8F2A-487C-B4DE-909447D25D5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6609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70385B5-46C4-C0DF-EFF5-87E1E748AC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DE1D596B-CE6E-986A-F69B-3CD97A4BE5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5FFFA6E8-5247-7412-0970-7A2690F2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AB7495-1484-46A7-8EC5-C4A641FAB8EF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03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545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72C1694-0957-E69D-1A14-948F01E3C65A}"/>
              </a:ext>
            </a:extLst>
          </p:cNvPr>
          <p:cNvGrpSpPr/>
          <p:nvPr userDrawn="1"/>
        </p:nvGrpSpPr>
        <p:grpSpPr>
          <a:xfrm>
            <a:off x="-480" y="0"/>
            <a:ext cx="9153185" cy="6854017"/>
            <a:chOff x="-480" y="0"/>
            <a:chExt cx="9153185" cy="6854017"/>
          </a:xfrm>
          <a:solidFill>
            <a:schemeClr val="bg1">
              <a:lumMod val="65000"/>
            </a:schemeClr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7B81529-7497-FCFD-811E-4C7EC3267C89}"/>
                </a:ext>
              </a:extLst>
            </p:cNvPr>
            <p:cNvSpPr/>
            <p:nvPr userDrawn="1"/>
          </p:nvSpPr>
          <p:spPr>
            <a:xfrm>
              <a:off x="0" y="0"/>
              <a:ext cx="9144000" cy="457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C854854-E4EA-1FE3-517F-8A14ED1204A9}"/>
                </a:ext>
              </a:extLst>
            </p:cNvPr>
            <p:cNvSpPr/>
            <p:nvPr userDrawn="1"/>
          </p:nvSpPr>
          <p:spPr>
            <a:xfrm>
              <a:off x="8705" y="6812453"/>
              <a:ext cx="914400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D045BFC-BFA8-EEF6-F005-1063A31172BB}"/>
                </a:ext>
              </a:extLst>
            </p:cNvPr>
            <p:cNvSpPr/>
            <p:nvPr userDrawn="1"/>
          </p:nvSpPr>
          <p:spPr>
            <a:xfrm rot="16200000">
              <a:off x="-3358614" y="3405759"/>
              <a:ext cx="6766560" cy="5029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589E52B-4F6D-8911-F2D7-5B8B42041E0D}"/>
                </a:ext>
              </a:extLst>
            </p:cNvPr>
            <p:cNvSpPr/>
            <p:nvPr userDrawn="1"/>
          </p:nvSpPr>
          <p:spPr>
            <a:xfrm rot="16200000">
              <a:off x="5744760" y="3401728"/>
              <a:ext cx="676656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1" r:id="rId2"/>
    <p:sldLayoutId id="2147483662" r:id="rId3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BB96A89E-9A6C-EDC7-B7CD-E233422CFAB1}"/>
              </a:ext>
            </a:extLst>
          </p:cNvPr>
          <p:cNvSpPr/>
          <p:nvPr/>
        </p:nvSpPr>
        <p:spPr>
          <a:xfrm>
            <a:off x="4225925" y="1878013"/>
            <a:ext cx="4752975" cy="1092832"/>
          </a:xfrm>
          <a:prstGeom prst="triangle">
            <a:avLst>
              <a:gd name="adj" fmla="val 33989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075" name="Rectangle 150">
            <a:extLst>
              <a:ext uri="{FF2B5EF4-FFF2-40B4-BE49-F238E27FC236}">
                <a16:creationId xmlns:a16="http://schemas.microsoft.com/office/drawing/2014/main" id="{82A0C86E-8B4F-948F-814E-046F1F883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4410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Customer Segmentation</a:t>
            </a:r>
          </a:p>
        </p:txBody>
      </p:sp>
      <p:sp>
        <p:nvSpPr>
          <p:cNvPr id="3076" name="Text Box 161">
            <a:extLst>
              <a:ext uri="{FF2B5EF4-FFF2-40B4-BE49-F238E27FC236}">
                <a16:creationId xmlns:a16="http://schemas.microsoft.com/office/drawing/2014/main" id="{D6A297CC-1EBF-49B8-DBD2-BDBBC1720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762" y="74613"/>
            <a:ext cx="239207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dirty="0"/>
              <a:t>How to improve marketing and sales?</a:t>
            </a:r>
          </a:p>
        </p:txBody>
      </p:sp>
      <p:sp>
        <p:nvSpPr>
          <p:cNvPr id="3077" name="Line 165">
            <a:extLst>
              <a:ext uri="{FF2B5EF4-FFF2-40B4-BE49-F238E27FC236}">
                <a16:creationId xmlns:a16="http://schemas.microsoft.com/office/drawing/2014/main" id="{D0BDFCFA-8F59-3186-7ACE-B27130904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166">
            <a:extLst>
              <a:ext uri="{FF2B5EF4-FFF2-40B4-BE49-F238E27FC236}">
                <a16:creationId xmlns:a16="http://schemas.microsoft.com/office/drawing/2014/main" id="{582D008A-D2EA-304F-87A8-893388D7FC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9525" y="2063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152">
            <a:extLst>
              <a:ext uri="{FF2B5EF4-FFF2-40B4-BE49-F238E27FC236}">
                <a16:creationId xmlns:a16="http://schemas.microsoft.com/office/drawing/2014/main" id="{8AB95115-47B5-8A07-55F3-014484F84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0255" y="2952095"/>
            <a:ext cx="5120640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indent="-228600"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n-US" sz="1600" dirty="0">
                <a:latin typeface="Arial" charset="0"/>
              </a:rPr>
              <a:t>Review industry data and market analysis.</a:t>
            </a:r>
          </a:p>
          <a:p>
            <a:pPr marL="228600" indent="-228600"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n-US" sz="1600" dirty="0">
                <a:latin typeface="Arial" charset="0"/>
              </a:rPr>
              <a:t>Examine your current customer base.</a:t>
            </a:r>
          </a:p>
          <a:p>
            <a:pPr marL="228600" indent="-228600"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n-US" sz="1600" dirty="0">
                <a:latin typeface="Arial" charset="0"/>
              </a:rPr>
              <a:t>Choose a customer segmentation model.</a:t>
            </a:r>
          </a:p>
          <a:p>
            <a:pPr marL="228600" indent="-228600"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n-US" sz="1600" dirty="0">
                <a:latin typeface="Arial" charset="0"/>
              </a:rPr>
              <a:t>Consider customer segmentation software – essential for very large data collections.</a:t>
            </a:r>
          </a:p>
          <a:p>
            <a:pPr marL="228600" indent="-228600"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n-US" sz="1600" dirty="0">
                <a:latin typeface="Arial" charset="0"/>
              </a:rPr>
              <a:t>Collect customer experience data – both direct (e.g., surveys) and indirect (e.g., </a:t>
            </a:r>
            <a:r>
              <a:rPr lang="en-US" sz="1600" dirty="0"/>
              <a:t>s</a:t>
            </a:r>
            <a:r>
              <a:rPr lang="en-US" sz="1600" dirty="0">
                <a:latin typeface="Arial" charset="0"/>
              </a:rPr>
              <a:t>ocial listening).</a:t>
            </a:r>
          </a:p>
          <a:p>
            <a:pPr marL="228600" indent="-228600"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n-US" sz="1600" dirty="0">
                <a:latin typeface="Arial" charset="0"/>
              </a:rPr>
              <a:t>Analyze customer experience data.</a:t>
            </a:r>
          </a:p>
          <a:p>
            <a:pPr marL="228600" indent="-228600"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n-US" sz="1600" dirty="0">
                <a:latin typeface="Arial" charset="0"/>
              </a:rPr>
              <a:t>Refine your customer segments, and repeat.</a:t>
            </a:r>
          </a:p>
        </p:txBody>
      </p:sp>
      <p:sp>
        <p:nvSpPr>
          <p:cNvPr id="3080" name="Rectangle 32">
            <a:extLst>
              <a:ext uri="{FF2B5EF4-FFF2-40B4-BE49-F238E27FC236}">
                <a16:creationId xmlns:a16="http://schemas.microsoft.com/office/drawing/2014/main" id="{67B1F53B-8B49-780D-35B8-8FD513044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62" y="1379537"/>
            <a:ext cx="2478087" cy="1017161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lIns="92927" tIns="46462" rIns="92927" bIns="46462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dirty="0"/>
              <a:t>Customer Segmentation Process     </a:t>
            </a:r>
          </a:p>
        </p:txBody>
      </p:sp>
      <p:cxnSp>
        <p:nvCxnSpPr>
          <p:cNvPr id="3081" name="Straight Arrow Connector 47">
            <a:extLst>
              <a:ext uri="{FF2B5EF4-FFF2-40B4-BE49-F238E27FC236}">
                <a16:creationId xmlns:a16="http://schemas.microsoft.com/office/drawing/2014/main" id="{D53887EE-68C1-89AA-2506-5DEC0C964C5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86570" y="2235570"/>
            <a:ext cx="1171575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2" name="TextBox 44">
            <a:extLst>
              <a:ext uri="{FF2B5EF4-FFF2-40B4-BE49-F238E27FC236}">
                <a16:creationId xmlns:a16="http://schemas.microsoft.com/office/drawing/2014/main" id="{2B0B992E-ECCB-DEC4-AA2C-C61E5FC11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6858" y="1334032"/>
            <a:ext cx="157802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Customer (or leads) data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Market data &amp; segmentation</a:t>
            </a:r>
          </a:p>
        </p:txBody>
      </p:sp>
      <p:cxnSp>
        <p:nvCxnSpPr>
          <p:cNvPr id="3083" name="Straight Arrow Connector 47">
            <a:extLst>
              <a:ext uri="{FF2B5EF4-FFF2-40B4-BE49-F238E27FC236}">
                <a16:creationId xmlns:a16="http://schemas.microsoft.com/office/drawing/2014/main" id="{0780B184-9D72-C0C1-0F07-0A996E63F8C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38113" y="2248270"/>
            <a:ext cx="1169987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4" name="TextBox 44">
            <a:extLst>
              <a:ext uri="{FF2B5EF4-FFF2-40B4-BE49-F238E27FC236}">
                <a16:creationId xmlns:a16="http://schemas.microsoft.com/office/drawing/2014/main" id="{7EDD3D3B-43CB-35EA-687B-7AF37F300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5995" y="1549475"/>
            <a:ext cx="15509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1400" dirty="0">
                <a:solidFill>
                  <a:srgbClr val="0070C0"/>
                </a:solidFill>
              </a:rPr>
              <a:t>Customer segments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ABC3F5F-0259-8E72-AA0A-D6BC91577026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2024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0CB98E-6E33-8E3F-F6B2-C36C435522CF}"/>
              </a:ext>
            </a:extLst>
          </p:cNvPr>
          <p:cNvSpPr txBox="1"/>
          <p:nvPr/>
        </p:nvSpPr>
        <p:spPr>
          <a:xfrm>
            <a:off x="127000" y="1370013"/>
            <a:ext cx="3291840" cy="206210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400" b="1"/>
            </a:lvl1pPr>
          </a:lstStyle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70C0"/>
                </a:solidFill>
              </a:rPr>
              <a:t>Customer segmentation </a:t>
            </a:r>
            <a:r>
              <a:rPr lang="en-US" sz="1600" b="0" dirty="0"/>
              <a:t>(CS) divides customers based on common characteristics.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/>
              <a:t>CS is tailored for each product.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/>
              <a:t>CS improves marketing efforts.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/>
              <a:t>Market segmentation relates to the whole market, CS is your part of the market.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CBCB77-68C3-3054-121F-0306E9E95E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231" y="5416003"/>
            <a:ext cx="2204350" cy="1313145"/>
          </a:xfrm>
          <a:prstGeom prst="rect">
            <a:avLst/>
          </a:prstGeom>
        </p:spPr>
      </p:pic>
      <p:sp>
        <p:nvSpPr>
          <p:cNvPr id="6" name="Text Box 44">
            <a:extLst>
              <a:ext uri="{FF2B5EF4-FFF2-40B4-BE49-F238E27FC236}">
                <a16:creationId xmlns:a16="http://schemas.microsoft.com/office/drawing/2014/main" id="{CA09454A-A1EE-A4A5-8E2C-9795A1A36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231" y="28979"/>
            <a:ext cx="1055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Difficulty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2AE14F-119F-9B69-9F5C-668FE37882DD}"/>
              </a:ext>
            </a:extLst>
          </p:cNvPr>
          <p:cNvSpPr txBox="1"/>
          <p:nvPr/>
        </p:nvSpPr>
        <p:spPr>
          <a:xfrm>
            <a:off x="7880330" y="357693"/>
            <a:ext cx="979488" cy="523220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Work with an SME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04A93FB-D97B-BDB4-5AA3-B7A4579B1F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494753"/>
              </p:ext>
            </p:extLst>
          </p:nvPr>
        </p:nvGraphicFramePr>
        <p:xfrm>
          <a:off x="127000" y="4099655"/>
          <a:ext cx="36769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575">
                  <a:extLst>
                    <a:ext uri="{9D8B030D-6E8A-4147-A177-3AD203B41FA5}">
                      <a16:colId xmlns:a16="http://schemas.microsoft.com/office/drawing/2014/main" val="496624794"/>
                    </a:ext>
                  </a:extLst>
                </a:gridCol>
                <a:gridCol w="2496325">
                  <a:extLst>
                    <a:ext uri="{9D8B030D-6E8A-4147-A177-3AD203B41FA5}">
                      <a16:colId xmlns:a16="http://schemas.microsoft.com/office/drawing/2014/main" val="1283427294"/>
                    </a:ext>
                  </a:extLst>
                </a:gridCol>
              </a:tblGrid>
              <a:tr h="186705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Segment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Question addressed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429020"/>
                  </a:ext>
                </a:extLst>
              </a:tr>
              <a:tr h="186705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Demographic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Who are your buyers?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707895"/>
                  </a:ext>
                </a:extLst>
              </a:tr>
              <a:tr h="186705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Psychographic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Why are they buying?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0439173"/>
                  </a:ext>
                </a:extLst>
              </a:tr>
              <a:tr h="186705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Geographic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Where are your buyers?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9362596"/>
                  </a:ext>
                </a:extLst>
              </a:tr>
              <a:tr h="186705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Behavioral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How are they buying?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4051907"/>
                  </a:ext>
                </a:extLst>
              </a:tr>
              <a:tr h="186705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Benefit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What benefits entice your buyers?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6063176"/>
                  </a:ext>
                </a:extLst>
              </a:tr>
              <a:tr h="186705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Firmographic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What business types are buying?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05417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2639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6">
            <a:extLst>
              <a:ext uri="{FF2B5EF4-FFF2-40B4-BE49-F238E27FC236}">
                <a16:creationId xmlns:a16="http://schemas.microsoft.com/office/drawing/2014/main" id="{0DAB936D-49F7-1A30-F459-B4030A6CB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508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Rectangle 150">
            <a:extLst>
              <a:ext uri="{FF2B5EF4-FFF2-40B4-BE49-F238E27FC236}">
                <a16:creationId xmlns:a16="http://schemas.microsoft.com/office/drawing/2014/main" id="{A7E82435-976E-4CA7-5C16-D698A53B0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898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Customer Segmentation – </a:t>
            </a:r>
            <a:r>
              <a:rPr lang="en-US" altLang="en-US" sz="2000" b="1" dirty="0"/>
              <a:t>Example</a:t>
            </a:r>
            <a:r>
              <a:rPr lang="en-US" altLang="en-US" sz="2800" b="1" dirty="0"/>
              <a:t> – 6in6 Consulting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B64F05-1F6A-FD5E-1E67-DD8F10EF5048}"/>
              </a:ext>
            </a:extLst>
          </p:cNvPr>
          <p:cNvSpPr txBox="1"/>
          <p:nvPr/>
        </p:nvSpPr>
        <p:spPr>
          <a:xfrm>
            <a:off x="161925" y="703263"/>
            <a:ext cx="748247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en-US" sz="1600" dirty="0"/>
              <a:t>Consider starting </a:t>
            </a:r>
            <a:r>
              <a:rPr lang="en-US" sz="1600" b="0" dirty="0">
                <a:latin typeface="Arial" charset="0"/>
              </a:rPr>
              <a:t>a Six Sigma consulting business based on 6in6 presentations. What are the customer segments?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F853E5-4465-FD7B-6E4D-25FDB1EC4542}"/>
              </a:ext>
            </a:extLst>
          </p:cNvPr>
          <p:cNvSpPr txBox="1"/>
          <p:nvPr/>
        </p:nvSpPr>
        <p:spPr>
          <a:xfrm>
            <a:off x="278104" y="1355130"/>
            <a:ext cx="8441636" cy="501675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342900" indent="-342900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1600" dirty="0"/>
              <a:t>Industry data: there are many Six Sigma consulting groups, large and small (e.g., Bain &amp; Company, KPMG, PwC). Presume we have determined the market size (e.g., engagements, dollars) and types of offerings (e.g., classes, seminars, contract work).</a:t>
            </a:r>
          </a:p>
          <a:p>
            <a:pPr marL="342900" indent="-342900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1600" dirty="0"/>
              <a:t>With no customers, the leads are: supporting non-profits, corporate hourly consulting on demand, teaching academic classes.</a:t>
            </a:r>
          </a:p>
          <a:p>
            <a:pPr marL="342900" indent="-342900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1600" dirty="0"/>
              <a:t>  </a:t>
            </a:r>
          </a:p>
          <a:p>
            <a:pPr marL="342900" indent="-342900" eaLnBrk="1" hangingPunct="1">
              <a:spcBef>
                <a:spcPts val="0"/>
              </a:spcBef>
              <a:buFont typeface="+mj-lt"/>
              <a:buAutoNum type="arabicPeriod"/>
              <a:defRPr/>
            </a:pPr>
            <a:endParaRPr lang="en-US" sz="1600" dirty="0"/>
          </a:p>
          <a:p>
            <a:pPr marL="342900" indent="-342900" eaLnBrk="1" hangingPunct="1">
              <a:spcBef>
                <a:spcPts val="0"/>
              </a:spcBef>
              <a:buFont typeface="+mj-lt"/>
              <a:buAutoNum type="arabicPeriod"/>
              <a:defRPr/>
            </a:pPr>
            <a:endParaRPr lang="en-US" sz="1600" dirty="0"/>
          </a:p>
          <a:p>
            <a:pPr marL="342900" indent="-342900" eaLnBrk="1" hangingPunct="1">
              <a:spcBef>
                <a:spcPts val="0"/>
              </a:spcBef>
              <a:buFont typeface="+mj-lt"/>
              <a:buAutoNum type="arabicPeriod"/>
              <a:defRPr/>
            </a:pPr>
            <a:endParaRPr lang="en-US" sz="1600" dirty="0"/>
          </a:p>
          <a:p>
            <a:pPr marL="342900" indent="-342900" eaLnBrk="1" hangingPunct="1">
              <a:spcBef>
                <a:spcPts val="0"/>
              </a:spcBef>
              <a:buFont typeface="+mj-lt"/>
              <a:buAutoNum type="arabicPeriod"/>
              <a:defRPr/>
            </a:pPr>
            <a:endParaRPr lang="en-US" sz="1600" dirty="0"/>
          </a:p>
          <a:p>
            <a:pPr eaLnBrk="1" hangingPunct="1">
              <a:spcBef>
                <a:spcPts val="0"/>
              </a:spcBef>
              <a:defRPr/>
            </a:pPr>
            <a:endParaRPr lang="en-US" sz="1600" dirty="0"/>
          </a:p>
          <a:p>
            <a:pPr eaLnBrk="1" hangingPunct="1">
              <a:spcBef>
                <a:spcPts val="0"/>
              </a:spcBef>
              <a:defRPr/>
            </a:pPr>
            <a:endParaRPr lang="en-US" sz="1600" dirty="0"/>
          </a:p>
          <a:p>
            <a:pPr marL="342900" indent="-342900" eaLnBrk="1" hangingPunct="1">
              <a:spcBef>
                <a:spcPts val="0"/>
              </a:spcBef>
              <a:buFont typeface="+mj-lt"/>
              <a:buAutoNum type="arabicPeriod" startAt="4"/>
              <a:defRPr/>
            </a:pPr>
            <a:r>
              <a:rPr lang="en-US" sz="1600" dirty="0"/>
              <a:t>Skip SW.     5. &amp; 6. Survey target audiences to find what they want/don’t want:</a:t>
            </a:r>
          </a:p>
          <a:p>
            <a:pPr marL="342900" indent="-342900" eaLnBrk="1" hangingPunct="1">
              <a:spcBef>
                <a:spcPts val="0"/>
              </a:spcBef>
              <a:buFont typeface="+mj-lt"/>
              <a:buAutoNum type="arabicPeriod" startAt="4"/>
              <a:defRPr/>
            </a:pPr>
            <a:endParaRPr lang="en-US" sz="1600" dirty="0"/>
          </a:p>
          <a:p>
            <a:pPr marL="342900" indent="-342900" eaLnBrk="1" hangingPunct="1">
              <a:spcBef>
                <a:spcPts val="0"/>
              </a:spcBef>
              <a:buFont typeface="+mj-lt"/>
              <a:buAutoNum type="arabicPeriod" startAt="4"/>
              <a:defRPr/>
            </a:pPr>
            <a:endParaRPr lang="en-US" sz="1600" dirty="0"/>
          </a:p>
          <a:p>
            <a:pPr marL="342900" indent="-342900" eaLnBrk="1" hangingPunct="1">
              <a:spcBef>
                <a:spcPts val="0"/>
              </a:spcBef>
              <a:buFont typeface="+mj-lt"/>
              <a:buAutoNum type="arabicPeriod" startAt="4"/>
              <a:defRPr/>
            </a:pPr>
            <a:endParaRPr lang="en-US" sz="1600" dirty="0"/>
          </a:p>
          <a:p>
            <a:pPr marL="342900" indent="-342900" eaLnBrk="1" hangingPunct="1">
              <a:spcBef>
                <a:spcPts val="0"/>
              </a:spcBef>
              <a:buFont typeface="+mj-lt"/>
              <a:buAutoNum type="arabicPeriod" startAt="7"/>
              <a:defRPr/>
            </a:pPr>
            <a:r>
              <a:rPr lang="en-US" sz="1600" dirty="0"/>
              <a:t>Due to lack of specific experience:</a:t>
            </a:r>
          </a:p>
          <a:p>
            <a:pPr marL="800100" lvl="1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Drop corporate work (for now)</a:t>
            </a:r>
          </a:p>
          <a:p>
            <a:pPr marL="800100" lvl="1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Segment non-profits by funding:  low (local arts groups), high (museums)</a:t>
            </a:r>
          </a:p>
          <a:p>
            <a:pPr marL="800100" lvl="1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Repeat analysis.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CD6B48E-41D4-69ED-93FA-691263C13F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364481"/>
              </p:ext>
            </p:extLst>
          </p:nvPr>
        </p:nvGraphicFramePr>
        <p:xfrm>
          <a:off x="753952" y="2705973"/>
          <a:ext cx="7965788" cy="1472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2583">
                  <a:extLst>
                    <a:ext uri="{9D8B030D-6E8A-4147-A177-3AD203B41FA5}">
                      <a16:colId xmlns:a16="http://schemas.microsoft.com/office/drawing/2014/main" val="3468812539"/>
                    </a:ext>
                  </a:extLst>
                </a:gridCol>
                <a:gridCol w="1920250">
                  <a:extLst>
                    <a:ext uri="{9D8B030D-6E8A-4147-A177-3AD203B41FA5}">
                      <a16:colId xmlns:a16="http://schemas.microsoft.com/office/drawing/2014/main" val="87008035"/>
                    </a:ext>
                  </a:extLst>
                </a:gridCol>
                <a:gridCol w="1805035">
                  <a:extLst>
                    <a:ext uri="{9D8B030D-6E8A-4147-A177-3AD203B41FA5}">
                      <a16:colId xmlns:a16="http://schemas.microsoft.com/office/drawing/2014/main" val="4043396011"/>
                    </a:ext>
                  </a:extLst>
                </a:gridCol>
                <a:gridCol w="2457920">
                  <a:extLst>
                    <a:ext uri="{9D8B030D-6E8A-4147-A177-3AD203B41FA5}">
                      <a16:colId xmlns:a16="http://schemas.microsoft.com/office/drawing/2014/main" val="3131616951"/>
                    </a:ext>
                  </a:extLst>
                </a:gridCol>
              </a:tblGrid>
              <a:tr h="283872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Non-profits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Hourly work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Teaching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7117556"/>
                  </a:ext>
                </a:extLst>
              </a:tr>
              <a:tr h="15907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+mn-lt"/>
                        </a:rPr>
                        <a:t>Demographic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Older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All ages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Younger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4628694"/>
                  </a:ext>
                </a:extLst>
              </a:tr>
              <a:tr h="330078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+mn-lt"/>
                        </a:rPr>
                        <a:t>Psychographic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Teach skills they will apply themselves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Needed training and coaching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Baseline student learning, support student projects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0740748"/>
                  </a:ext>
                </a:extLst>
              </a:tr>
              <a:tr h="198047"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Geographic – where to meet decision makers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At their regularly scheduled meetings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At conferences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Go to schools to meet the Dean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933563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13E0963-B600-B388-A36B-164CF1C55D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183231"/>
              </p:ext>
            </p:extLst>
          </p:nvPr>
        </p:nvGraphicFramePr>
        <p:xfrm>
          <a:off x="2530565" y="4620193"/>
          <a:ext cx="6189175" cy="6400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926220">
                  <a:extLst>
                    <a:ext uri="{9D8B030D-6E8A-4147-A177-3AD203B41FA5}">
                      <a16:colId xmlns:a16="http://schemas.microsoft.com/office/drawing/2014/main" val="87008035"/>
                    </a:ext>
                  </a:extLst>
                </a:gridCol>
                <a:gridCol w="1829741">
                  <a:extLst>
                    <a:ext uri="{9D8B030D-6E8A-4147-A177-3AD203B41FA5}">
                      <a16:colId xmlns:a16="http://schemas.microsoft.com/office/drawing/2014/main" val="4043396011"/>
                    </a:ext>
                  </a:extLst>
                </a:gridCol>
                <a:gridCol w="2433214">
                  <a:extLst>
                    <a:ext uri="{9D8B030D-6E8A-4147-A177-3AD203B41FA5}">
                      <a16:colId xmlns:a16="http://schemas.microsoft.com/office/drawing/2014/main" val="3131616951"/>
                    </a:ext>
                  </a:extLst>
                </a:gridCol>
              </a:tblGrid>
              <a:tr h="159070"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</a:rPr>
                        <a:t>Cost sensitive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</a:rPr>
                        <a:t>Any day/time works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</a:rPr>
                        <a:t>Want focus in specific areas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</a:rPr>
                        <a:t>Work regular hours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</a:rPr>
                        <a:t>Want video presentations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</a:rPr>
                        <a:t>Need to be available at all hours to help students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462869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44B53E53-2B13-8399-37D8-DF67EF128174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2024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5751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6">
            <a:extLst>
              <a:ext uri="{FF2B5EF4-FFF2-40B4-BE49-F238E27FC236}">
                <a16:creationId xmlns:a16="http://schemas.microsoft.com/office/drawing/2014/main" id="{B9400EB0-370C-B19E-2930-A4F9EC22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"/>
            <a:ext cx="7200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Customer Segmentation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7171" name="TextBox 3">
            <a:extLst>
              <a:ext uri="{FF2B5EF4-FFF2-40B4-BE49-F238E27FC236}">
                <a16:creationId xmlns:a16="http://schemas.microsoft.com/office/drawing/2014/main" id="{6C4A215A-523E-BDEF-E65D-A44CC89F7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1</a:t>
            </a:r>
          </a:p>
        </p:txBody>
      </p:sp>
      <p:sp>
        <p:nvSpPr>
          <p:cNvPr id="7172" name="TextBox 26">
            <a:extLst>
              <a:ext uri="{FF2B5EF4-FFF2-40B4-BE49-F238E27FC236}">
                <a16:creationId xmlns:a16="http://schemas.microsoft.com/office/drawing/2014/main" id="{E51E1888-7BCB-3945-0FA6-3CBDDB358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2</a:t>
            </a:r>
          </a:p>
        </p:txBody>
      </p:sp>
      <p:cxnSp>
        <p:nvCxnSpPr>
          <p:cNvPr id="7173" name="Straight Connector 5">
            <a:extLst>
              <a:ext uri="{FF2B5EF4-FFF2-40B4-BE49-F238E27FC236}">
                <a16:creationId xmlns:a16="http://schemas.microsoft.com/office/drawing/2014/main" id="{5449BDF5-2E5F-E43A-673A-80152D5185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131B619-88F2-A3AC-62B5-467CD07B141D}"/>
              </a:ext>
            </a:extLst>
          </p:cNvPr>
          <p:cNvSpPr txBox="1"/>
          <p:nvPr/>
        </p:nvSpPr>
        <p:spPr>
          <a:xfrm>
            <a:off x="514350" y="1168400"/>
            <a:ext cx="4114800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/>
              <a:t>CS helps to: improve marketing, identify new products, and improve customer experience.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/>
              <a:t>Customer behaviors and needs aren’t static, a CS needs to be refreshed appropriately.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Some products are for all (e.g., food), some are tied tightly to demographics (e.g., music).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Machine learning (ML) techniques (e.g., clustering) can identify similarities in customer data, to create a CS.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There are many segmentations. For example, where a customer is in an activities' lifecycle (e.g., buying for children or grandchildren).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CS helps understand market share: in insurance a business might get 100% of a customer’s need (e.g., house, car, pet), a supermarkets likely gets less than 100%.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005AA22-5A3A-9B13-815E-890318F774CB}"/>
              </a:ext>
            </a:extLst>
          </p:cNvPr>
          <p:cNvSpPr txBox="1"/>
          <p:nvPr/>
        </p:nvSpPr>
        <p:spPr>
          <a:xfrm>
            <a:off x="4762500" y="1168400"/>
            <a:ext cx="4114800" cy="7386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While CS is useful, it can be misleading for new capabilities/technologies where there are few existing customers.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A643CE-165D-E524-0887-E9E393878449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2024 Dan Zwillinger. All rights reserved.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17E6A7-E79B-C312-7137-BB7528728E0C}"/>
              </a:ext>
            </a:extLst>
          </p:cNvPr>
          <p:cNvSpPr txBox="1"/>
          <p:nvPr/>
        </p:nvSpPr>
        <p:spPr>
          <a:xfrm>
            <a:off x="4762500" y="5502870"/>
            <a:ext cx="4114800" cy="10156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1200" dirty="0">
                <a:latin typeface="Arial" charset="0"/>
              </a:rPr>
              <a:t>Recommended web sites for more information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200" dirty="0"/>
              <a:t>https://www.qualtrics.com/experience-management/brand/customer-segmentation/</a:t>
            </a:r>
            <a:endParaRPr lang="en-US" sz="1200" dirty="0">
              <a:solidFill>
                <a:schemeClr val="tx1">
                  <a:lumMod val="50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/>
              <a:t>https://www.coursera.org/articles/customer-segmentation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652</Words>
  <Application>Microsoft Office PowerPoint</Application>
  <PresentationFormat>On-screen Show (4:3)</PresentationFormat>
  <Paragraphs>93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2022-06-18T02:53:21Z</dcterms:created>
  <dcterms:modified xsi:type="dcterms:W3CDTF">2024-01-30T00:04:00Z</dcterms:modified>
</cp:coreProperties>
</file>