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2" r:id="rId2"/>
    <p:sldId id="268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88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457619-588F-8B46-958C-215281561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C4661E2D-5784-1362-3185-9BF939996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8638F2A0-4E90-3E15-97BD-7B7E094DE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B809F91-F927-C1E5-7FDF-D8261458C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250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84B59-91A0-04FA-1157-2F101EEA7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2C2F2D86-5739-755B-85CB-E52C791A60E8}"/>
              </a:ext>
            </a:extLst>
          </p:cNvPr>
          <p:cNvSpPr/>
          <p:nvPr/>
        </p:nvSpPr>
        <p:spPr>
          <a:xfrm>
            <a:off x="3880860" y="1878013"/>
            <a:ext cx="5100059" cy="603296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22A7B9B8-31DB-76CC-F5A5-B29ADF93A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Control Chart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27CD9375-A289-B5FD-5209-5C7E70EFB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74613"/>
            <a:ext cx="16164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monitor defects?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C8927F87-A415-F735-9867-55ED3C347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86411ACE-C845-F8BF-CA88-A2C7ACE8AB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EA90D856-807A-A5F8-823D-F5D5B58BB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279" y="2481309"/>
            <a:ext cx="5120640" cy="24314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which of 7 types of control chart to use (see example). The choice depends on</a:t>
            </a:r>
          </a:p>
          <a:p>
            <a:pPr marL="800100" lvl="1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data type, whether it is continuous or discrete</a:t>
            </a:r>
          </a:p>
          <a:p>
            <a:pPr marL="800100" lvl="1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sample size, whether or not it is constant</a:t>
            </a:r>
          </a:p>
          <a:p>
            <a:pPr marL="800100" lvl="1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analysis to be performed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 the data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needed computations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 the results of the computation 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 the plots – look for a large variance or unusual patterns. 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1205089B-0655-9C4A-EC65-8D6A3DC64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Control Chart </a:t>
            </a:r>
          </a:p>
          <a:p>
            <a:pPr algn="ctr"/>
            <a:r>
              <a:rPr lang="en-US" altLang="en-US" sz="2000" b="1" dirty="0"/>
              <a:t>Creation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851ECD53-AFEF-49C4-E57C-D2281912FD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88479" y="1958975"/>
            <a:ext cx="118872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79838356-AF6F-08A1-BB68-B8DC50F69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426660"/>
            <a:ext cx="130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6071D36E-726F-20C5-0ED2-5294A704CD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1971675"/>
            <a:ext cx="118872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FA6AD13A-4111-99E8-FC61-571F04A9A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0786" y="1426660"/>
            <a:ext cx="11887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State of the process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670AAA-EFE2-1057-7B4E-FB5818A9A5EA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2022-2025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0C4879-6A11-F9C2-3C7F-2C52868C3C3A}"/>
              </a:ext>
            </a:extLst>
          </p:cNvPr>
          <p:cNvSpPr txBox="1"/>
          <p:nvPr/>
        </p:nvSpPr>
        <p:spPr>
          <a:xfrm>
            <a:off x="127000" y="1370013"/>
            <a:ext cx="3291840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Chart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shows how a process evolves over time. It is used to monitor, control, and/or improve a process.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Chart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includes 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center line (average)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the data boundaries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Upper Control Line (UCL)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Lower Control Line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LCL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The UCL and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LCL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are three standard deviations above and below the center line.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Process in “statistical control” if data is between UCL &amp;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LCL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44">
            <a:extLst>
              <a:ext uri="{FF2B5EF4-FFF2-40B4-BE49-F238E27FC236}">
                <a16:creationId xmlns:a16="http://schemas.microsoft.com/office/drawing/2014/main" id="{CCF667B9-7FA0-E147-2DBA-22F55286B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5D10D5-5CAA-178B-1F63-62C7BD9FA012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76D828-3827-C16A-41C8-2986CF643BE2}"/>
              </a:ext>
            </a:extLst>
          </p:cNvPr>
          <p:cNvSpPr txBox="1"/>
          <p:nvPr/>
        </p:nvSpPr>
        <p:spPr>
          <a:xfrm>
            <a:off x="115887" y="5015719"/>
            <a:ext cx="3302953" cy="156966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spcBef>
                <a:spcPts val="0"/>
              </a:spcBef>
              <a:buFont typeface="+mj-lt"/>
              <a:buAutoNum type="arabicPeriod"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lvl="1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0" indent="0">
              <a:buNone/>
            </a:pPr>
            <a:r>
              <a:rPr lang="en-US" b="1" dirty="0"/>
              <a:t>There are 7 control chart types </a:t>
            </a:r>
          </a:p>
          <a:p>
            <a:r>
              <a:rPr lang="en-US" b="1" dirty="0"/>
              <a:t>Discrete data</a:t>
            </a:r>
            <a:r>
              <a:rPr lang="en-US" dirty="0"/>
              <a:t>: c, np, p, u</a:t>
            </a:r>
          </a:p>
          <a:p>
            <a:r>
              <a:rPr lang="en-US" b="1" dirty="0"/>
              <a:t>Continuous data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sz="1600" dirty="0"/>
              <a:t>Individual Moving Range (</a:t>
            </a:r>
            <a:r>
              <a:rPr lang="en-US" dirty="0"/>
              <a:t>I-MR) average-range (</a:t>
            </a:r>
            <a:r>
              <a:rPr lang="en-US" dirty="0" err="1"/>
              <a:t>Xbar</a:t>
            </a:r>
            <a:r>
              <a:rPr lang="en-US" dirty="0"/>
              <a:t>-R)</a:t>
            </a:r>
          </a:p>
          <a:p>
            <a:pPr marL="0" indent="0">
              <a:buNone/>
            </a:pPr>
            <a:r>
              <a:rPr lang="en-US" dirty="0"/>
              <a:t>average-sigma (</a:t>
            </a:r>
            <a:r>
              <a:rPr lang="en-US" dirty="0" err="1"/>
              <a:t>Xbar</a:t>
            </a:r>
            <a:r>
              <a:rPr lang="en-US" dirty="0"/>
              <a:t>-S)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D14A85-D90C-8BB5-FDC4-AB40BBD10ADF}"/>
              </a:ext>
            </a:extLst>
          </p:cNvPr>
          <p:cNvSpPr txBox="1"/>
          <p:nvPr/>
        </p:nvSpPr>
        <p:spPr>
          <a:xfrm>
            <a:off x="3418840" y="5015719"/>
            <a:ext cx="4237452" cy="156966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indent="0">
              <a:spcBef>
                <a:spcPts val="0"/>
              </a:spcBef>
              <a:buFont typeface="+mj-lt"/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lvl="1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en-US" dirty="0"/>
              <a:t>Constant sample size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  c: count number of defects per unit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np: count number of nonconforming items</a:t>
            </a:r>
          </a:p>
          <a:p>
            <a:r>
              <a:rPr lang="en-US" dirty="0"/>
              <a:t>Proportion of nonconforming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p: sample size may vary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u: large sample size variations</a:t>
            </a:r>
          </a:p>
        </p:txBody>
      </p:sp>
    </p:spTree>
    <p:extLst>
      <p:ext uri="{BB962C8B-B14F-4D97-AF65-F5344CB8AC3E}">
        <p14:creationId xmlns:p14="http://schemas.microsoft.com/office/powerpoint/2010/main" val="364408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Control Chart – Example – Shoe Production</a:t>
            </a:r>
          </a:p>
        </p:txBody>
      </p:sp>
      <p:pic>
        <p:nvPicPr>
          <p:cNvPr id="5177" name="Picture 5176">
            <a:extLst>
              <a:ext uri="{FF2B5EF4-FFF2-40B4-BE49-F238E27FC236}">
                <a16:creationId xmlns:a16="http://schemas.microsoft.com/office/drawing/2014/main" id="{7A1E9080-E1DF-D2DF-2AAF-6DC8FD020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17" y="5503465"/>
            <a:ext cx="2985652" cy="10750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5179" name="Picture 5178">
            <a:extLst>
              <a:ext uri="{FF2B5EF4-FFF2-40B4-BE49-F238E27FC236}">
                <a16:creationId xmlns:a16="http://schemas.microsoft.com/office/drawing/2014/main" id="{9AF440A9-08D1-9A36-987D-9F72063583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121" y="5030535"/>
            <a:ext cx="2390246" cy="1631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165F2E-6C97-CB6F-5B85-C24E925A755E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2022-2025 Dan Zwillinger. All rights reserved.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A355B07A-B3DE-8E9C-CB0D-F2444744B2B7}"/>
              </a:ext>
            </a:extLst>
          </p:cNvPr>
          <p:cNvSpPr/>
          <p:nvPr/>
        </p:nvSpPr>
        <p:spPr>
          <a:xfrm>
            <a:off x="2872928" y="4921684"/>
            <a:ext cx="177460" cy="56190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DA29B-3992-7413-F908-8959E9084435}"/>
              </a:ext>
            </a:extLst>
          </p:cNvPr>
          <p:cNvSpPr txBox="1"/>
          <p:nvPr/>
        </p:nvSpPr>
        <p:spPr>
          <a:xfrm>
            <a:off x="554028" y="5161705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Sample chart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5CFD37-787C-8E1B-8D8F-11DBDF3C3A7B}"/>
              </a:ext>
            </a:extLst>
          </p:cNvPr>
          <p:cNvSpPr txBox="1"/>
          <p:nvPr/>
        </p:nvSpPr>
        <p:spPr>
          <a:xfrm>
            <a:off x="3816122" y="5431034"/>
            <a:ext cx="2390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Each chart reaches the same conclusion:</a:t>
            </a:r>
          </a:p>
          <a:p>
            <a:r>
              <a:rPr lang="en-US" sz="1600" dirty="0"/>
              <a:t>“Process is in control”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3F5D1D-B1E4-0B8C-2487-FD8976DDC66A}"/>
              </a:ext>
            </a:extLst>
          </p:cNvPr>
          <p:cNvSpPr txBox="1"/>
          <p:nvPr/>
        </p:nvSpPr>
        <p:spPr>
          <a:xfrm>
            <a:off x="6470070" y="4682383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Sample chart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0BA3B8-6331-C54E-EF5A-59173828AD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25" y="631995"/>
            <a:ext cx="8138160" cy="4322059"/>
          </a:xfrm>
          <a:prstGeom prst="rect">
            <a:avLst/>
          </a:prstGeom>
        </p:spPr>
      </p:pic>
      <p:sp>
        <p:nvSpPr>
          <p:cNvPr id="11" name="Arrow: Down 10">
            <a:extLst>
              <a:ext uri="{FF2B5EF4-FFF2-40B4-BE49-F238E27FC236}">
                <a16:creationId xmlns:a16="http://schemas.microsoft.com/office/drawing/2014/main" id="{542F8908-CCCF-8088-3CA5-F7C96A398AFD}"/>
              </a:ext>
            </a:extLst>
          </p:cNvPr>
          <p:cNvSpPr/>
          <p:nvPr/>
        </p:nvSpPr>
        <p:spPr>
          <a:xfrm>
            <a:off x="8037365" y="4329084"/>
            <a:ext cx="177460" cy="64008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480B8614-71E1-4764-BA72-015AF187EF63}"/>
              </a:ext>
            </a:extLst>
          </p:cNvPr>
          <p:cNvCxnSpPr>
            <a:cxnSpLocks/>
            <a:stCxn id="14" idx="3"/>
            <a:endCxn id="7" idx="2"/>
          </p:cNvCxnSpPr>
          <p:nvPr/>
        </p:nvCxnSpPr>
        <p:spPr>
          <a:xfrm flipV="1">
            <a:off x="3530369" y="6262031"/>
            <a:ext cx="1480876" cy="204984"/>
          </a:xfrm>
          <a:prstGeom prst="bentConnector2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979B159-50CD-454C-8DC6-D2CD86E1D22D}"/>
              </a:ext>
            </a:extLst>
          </p:cNvPr>
          <p:cNvSpPr/>
          <p:nvPr/>
        </p:nvSpPr>
        <p:spPr>
          <a:xfrm>
            <a:off x="3272429" y="6308764"/>
            <a:ext cx="257940" cy="316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B5EB1B-6973-2816-7BB8-20F272D07791}"/>
              </a:ext>
            </a:extLst>
          </p:cNvPr>
          <p:cNvSpPr/>
          <p:nvPr/>
        </p:nvSpPr>
        <p:spPr>
          <a:xfrm>
            <a:off x="6492121" y="6308764"/>
            <a:ext cx="257940" cy="316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D376693B-D8C0-08A1-6184-F7E17972FC52}"/>
              </a:ext>
            </a:extLst>
          </p:cNvPr>
          <p:cNvCxnSpPr>
            <a:cxnSpLocks/>
            <a:stCxn id="17" idx="1"/>
            <a:endCxn id="7" idx="2"/>
          </p:cNvCxnSpPr>
          <p:nvPr/>
        </p:nvCxnSpPr>
        <p:spPr>
          <a:xfrm rot="10800000">
            <a:off x="5011245" y="6262031"/>
            <a:ext cx="1480876" cy="204984"/>
          </a:xfrm>
          <a:prstGeom prst="bentConnector2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Control Chart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control chart (also called a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Shewhart chart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or a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process behavior chart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was invented by Walter A. Shewhart.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Control charts show the Voice of the Process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VoP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); see the 6in6 on Voice of the Customer.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While a process in statistical control has consistent performance; it does not necessarily meet customer expectations. See the 6in6 on Statistical Process Control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SPC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While analysis formulas are easy to find and use, using a statistical software package is recommended.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Control Chart guidelines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While customers create specification limits, the UCL and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LCL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are computed. Specification values are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shown on a control chart.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 an unchanging process, the UCL and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LCL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values are not changed.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a computed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LCL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value is negative, replace it with the value zero.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Ensure that enough data is collected to make decisions; software packages will indicate when not enough data has been obtained.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example shows what the 7 different types of control charts represent.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example is for shoe production and indicates the different types of defects that might be interest: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variation in a continuous value (such as shoe length), or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variation in a discrete value (such as number of bad stiches per shoe, or the number of defective shoes).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For discrete data, a single chart is created. For continuous data, two charts are created (one for the mean of the process and one for the standard deviation of the process).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D094AB-1A94-503C-50E7-7B7BBBE01B80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2022-2025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13397-975B-05F8-6497-42BCE100EB02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https://bootcamp.umass.edu/blog/quality-management/ultimate-guide-to-six-sigma-control-charts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https://sixsigmastudyguide.com/control-charts-study-guide/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3188</TotalTime>
  <Words>596</Words>
  <Application>Microsoft Office PowerPoint</Application>
  <PresentationFormat>On-screen Show (4:3)</PresentationFormat>
  <Paragraphs>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52</cp:revision>
  <dcterms:created xsi:type="dcterms:W3CDTF">2022-08-07T10:33:11Z</dcterms:created>
  <dcterms:modified xsi:type="dcterms:W3CDTF">2025-02-16T20:43:59Z</dcterms:modified>
</cp:coreProperties>
</file>