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1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78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80860" y="1878013"/>
            <a:ext cx="5100059" cy="603296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Control Chart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74613"/>
            <a:ext cx="16164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monitor defects?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279" y="2481309"/>
            <a:ext cx="5120640" cy="21945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which of 7 types of control chart to use (see example). The choice depends on</a:t>
            </a:r>
          </a:p>
          <a:p>
            <a:pPr marL="800100" lvl="1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data type, whether it is continuous or discrete</a:t>
            </a:r>
          </a:p>
          <a:p>
            <a:pPr marL="800100" lvl="1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sample size and whether or not it is constant</a:t>
            </a:r>
          </a:p>
          <a:p>
            <a:pPr marL="800100" lvl="1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analysis to be performed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the data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needed computations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 the results of the computation 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the plots for large variance or patterns. 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Control Chart </a:t>
            </a:r>
          </a:p>
          <a:p>
            <a:pPr algn="ctr"/>
            <a:r>
              <a:rPr lang="en-US" altLang="en-US" sz="2000" b="1" dirty="0"/>
              <a:t>Creation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8479" y="1958975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26660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971675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0786" y="1426660"/>
            <a:ext cx="11887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State of the process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E48E8C97-8FD6-9853-B8ED-1BF9159B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Chart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shows how a process evolves over time. It is used to monitor, control, and/or improve a process.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Chart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includes 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center line (average)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the data boundaries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Lower Control Line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Upper Control Line (UCL)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and UCL are three standard deviations from the center line (below and above).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There are 4 process states, see table below right.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  <p:sp>
        <p:nvSpPr>
          <p:cNvPr id="5" name="Text Box 44">
            <a:extLst>
              <a:ext uri="{FF2B5EF4-FFF2-40B4-BE49-F238E27FC236}">
                <a16:creationId xmlns:a16="http://schemas.microsoft.com/office/drawing/2014/main" id="{3425DF1D-94A0-129E-F08C-76CB194F9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28476B-CF91-064C-B06B-B92DD1ECB409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02B965-8AE9-5C2D-518E-F41F76AAA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10" y="4834009"/>
            <a:ext cx="4443990" cy="17363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D9598A2-D816-7FA2-5C6A-9AB9FFEDF43E}"/>
              </a:ext>
            </a:extLst>
          </p:cNvPr>
          <p:cNvSpPr txBox="1"/>
          <p:nvPr/>
        </p:nvSpPr>
        <p:spPr>
          <a:xfrm>
            <a:off x="115887" y="5020053"/>
            <a:ext cx="3302953" cy="156966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spcBef>
                <a:spcPts val="0"/>
              </a:spcBef>
              <a:buFont typeface="+mj-lt"/>
              <a:buAutoNum type="arabicPeriod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lvl="1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0" indent="0">
              <a:buNone/>
            </a:pPr>
            <a:r>
              <a:rPr lang="en-US" b="1" dirty="0"/>
              <a:t>There are 7 control chart types </a:t>
            </a:r>
          </a:p>
          <a:p>
            <a:r>
              <a:rPr lang="en-US" b="1" dirty="0"/>
              <a:t>Discrete data</a:t>
            </a:r>
            <a:r>
              <a:rPr lang="en-US" dirty="0"/>
              <a:t>: c, np, p, u</a:t>
            </a:r>
          </a:p>
          <a:p>
            <a:r>
              <a:rPr lang="en-US" b="1" dirty="0"/>
              <a:t>Continuous data</a:t>
            </a:r>
            <a:r>
              <a:rPr lang="en-US" dirty="0"/>
              <a:t>: </a:t>
            </a:r>
            <a:r>
              <a:rPr lang="en-US" sz="1600" dirty="0"/>
              <a:t>Individual Moving Range (</a:t>
            </a:r>
            <a:r>
              <a:rPr lang="en-US" dirty="0"/>
              <a:t>I-MR), average-range (</a:t>
            </a:r>
            <a:r>
              <a:rPr lang="en-US" dirty="0" err="1"/>
              <a:t>Xbar</a:t>
            </a:r>
            <a:r>
              <a:rPr lang="en-US" dirty="0"/>
              <a:t>-R), and average-sigma (</a:t>
            </a:r>
            <a:r>
              <a:rPr lang="en-US" dirty="0" err="1"/>
              <a:t>Xbar</a:t>
            </a:r>
            <a:r>
              <a:rPr lang="en-US" dirty="0"/>
              <a:t>-S).</a:t>
            </a:r>
          </a:p>
        </p:txBody>
      </p:sp>
    </p:spTree>
    <p:extLst>
      <p:ext uri="{BB962C8B-B14F-4D97-AF65-F5344CB8AC3E}">
        <p14:creationId xmlns:p14="http://schemas.microsoft.com/office/powerpoint/2010/main" val="224999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73" name="Straight Connector 5172">
            <a:extLst>
              <a:ext uri="{FF2B5EF4-FFF2-40B4-BE49-F238E27FC236}">
                <a16:creationId xmlns:a16="http://schemas.microsoft.com/office/drawing/2014/main" id="{D48F48F9-4507-3222-368E-36E533B4A49C}"/>
              </a:ext>
            </a:extLst>
          </p:cNvPr>
          <p:cNvCxnSpPr>
            <a:cxnSpLocks/>
          </p:cNvCxnSpPr>
          <p:nvPr/>
        </p:nvCxnSpPr>
        <p:spPr>
          <a:xfrm>
            <a:off x="8238095" y="4761497"/>
            <a:ext cx="0" cy="630154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9" name="Straight Connector 5158">
            <a:extLst>
              <a:ext uri="{FF2B5EF4-FFF2-40B4-BE49-F238E27FC236}">
                <a16:creationId xmlns:a16="http://schemas.microsoft.com/office/drawing/2014/main" id="{D8213BCB-7CF9-B6F1-A0DC-1AB1B6BAFE79}"/>
              </a:ext>
            </a:extLst>
          </p:cNvPr>
          <p:cNvCxnSpPr>
            <a:cxnSpLocks/>
          </p:cNvCxnSpPr>
          <p:nvPr/>
        </p:nvCxnSpPr>
        <p:spPr>
          <a:xfrm>
            <a:off x="3458316" y="5181600"/>
            <a:ext cx="0" cy="42010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Control Chart – Example – Shoe Production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A8F044FD-ECD7-615C-1049-3BCFD868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2B03AE-6B21-4DB4-9544-4F8AEA07A0C4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BC39E5-2852-CB75-6C75-AC7AFF3F802C}"/>
              </a:ext>
            </a:extLst>
          </p:cNvPr>
          <p:cNvSpPr txBox="1"/>
          <p:nvPr/>
        </p:nvSpPr>
        <p:spPr>
          <a:xfrm>
            <a:off x="255903" y="778222"/>
            <a:ext cx="6367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Each decision box has an interpretation in terms of shoe production.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E80E483-923A-028D-3299-EACA4D504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091" y="778222"/>
            <a:ext cx="1380009" cy="76138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45C84CA-AEA2-9A05-B5DA-4067F3B24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1147554"/>
            <a:ext cx="8726172" cy="4326146"/>
          </a:xfrm>
          <a:prstGeom prst="rect">
            <a:avLst/>
          </a:prstGeom>
        </p:spPr>
      </p:pic>
      <p:sp>
        <p:nvSpPr>
          <p:cNvPr id="5175" name="TextBox 5174">
            <a:extLst>
              <a:ext uri="{FF2B5EF4-FFF2-40B4-BE49-F238E27FC236}">
                <a16:creationId xmlns:a16="http://schemas.microsoft.com/office/drawing/2014/main" id="{37574947-D8F1-E941-E2C5-D73EDFA62086}"/>
              </a:ext>
            </a:extLst>
          </p:cNvPr>
          <p:cNvSpPr txBox="1"/>
          <p:nvPr/>
        </p:nvSpPr>
        <p:spPr>
          <a:xfrm>
            <a:off x="2728825" y="220849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pic>
        <p:nvPicPr>
          <p:cNvPr id="5177" name="Picture 5176">
            <a:extLst>
              <a:ext uri="{FF2B5EF4-FFF2-40B4-BE49-F238E27FC236}">
                <a16:creationId xmlns:a16="http://schemas.microsoft.com/office/drawing/2014/main" id="{7A1E9080-E1DF-D2DF-2AAF-6DC8FD020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5490" y="5547584"/>
            <a:ext cx="2985652" cy="10750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179" name="Picture 5178">
            <a:extLst>
              <a:ext uri="{FF2B5EF4-FFF2-40B4-BE49-F238E27FC236}">
                <a16:creationId xmlns:a16="http://schemas.microsoft.com/office/drawing/2014/main" id="{9AF440A9-08D1-9A36-987D-9F72063583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829" y="5027034"/>
            <a:ext cx="2390246" cy="1631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Control Chart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control chart (also called a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Shewhart chart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a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process behavior chart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was invented by Walter A. Shewhart.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Control charts show the Voice of the Process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); see the 6in6 on Voice of the Customer.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process in statistical control has consistent performance; it does not necessarily meet customer expectations. See the 6in6 on Statistical Process Control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SPC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analysis formulas are easy to find and use, using a statistical software package is recommended.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Control Chart guidelines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customers create specification limits, the UCL 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computed. Specification values are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shown on a control chart.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an unchanging process, the UCL 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values are not changed.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a computed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value is negative, replace it with the value zero.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Ensure that enough data is collected to make decisions; software packages will indicate when not enough data has been obtained.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shows what the 7 different types of control charts represent.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example is for shoe production and indicates the different types of defects that might be interest: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variation in a continuous value (such as shoe length), or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variation in a discrete value (such as number of bad stiches per shoe, or the number of defective shoes).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For discreet data, a single chart is created. For continuous data, two charts are created.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177" name="Slide Number Placeholder 3">
            <a:extLst>
              <a:ext uri="{FF2B5EF4-FFF2-40B4-BE49-F238E27FC236}">
                <a16:creationId xmlns:a16="http://schemas.microsoft.com/office/drawing/2014/main" id="{D05E69F5-8D86-EB78-404C-58F061F5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414319-7735-4B64-B0B6-036C19773710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2865</TotalTime>
  <Words>514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41</cp:revision>
  <dcterms:created xsi:type="dcterms:W3CDTF">2022-08-07T10:33:11Z</dcterms:created>
  <dcterms:modified xsi:type="dcterms:W3CDTF">2022-10-31T00:49:46Z</dcterms:modified>
</cp:coreProperties>
</file>