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899" r:id="rId2"/>
    <p:sldId id="1891" r:id="rId3"/>
    <p:sldId id="1268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E6E6E6"/>
    <a:srgbClr val="FF0000"/>
    <a:srgbClr val="CCFFCC"/>
    <a:srgbClr val="CCECFF"/>
    <a:srgbClr val="FFFFCC"/>
    <a:srgbClr val="CCFFFF"/>
    <a:srgbClr val="00FFFF"/>
    <a:srgbClr val="00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99" autoAdjust="0"/>
    <p:restoredTop sz="94692" autoAdjust="0"/>
  </p:normalViewPr>
  <p:slideViewPr>
    <p:cSldViewPr>
      <p:cViewPr varScale="1">
        <p:scale>
          <a:sx n="87" d="100"/>
          <a:sy n="87" d="100"/>
        </p:scale>
        <p:origin x="510" y="30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058" y="78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843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9" tIns="47540" rIns="95079" bIns="4754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53" y="4560570"/>
            <a:ext cx="5851496" cy="4320540"/>
          </a:xfrm>
          <a:prstGeom prst="rect">
            <a:avLst/>
          </a:prstGeom>
        </p:spPr>
        <p:txBody>
          <a:bodyPr vert="horz" lIns="95079" tIns="47540" rIns="95079" bIns="475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843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7C16C0-8A47-9D74-8FA8-F227E9CD6C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96BC4AC-E305-0CD1-9B2D-FC1F66ED60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1A75B523-B42E-23A0-0588-16FA30652A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B1F00178-9A42-5D27-B945-2599981642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2513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0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4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72C1694-0957-E69D-1A14-948F01E3C65A}"/>
              </a:ext>
            </a:extLst>
          </p:cNvPr>
          <p:cNvGrpSpPr/>
          <p:nvPr userDrawn="1"/>
        </p:nvGrpSpPr>
        <p:grpSpPr>
          <a:xfrm>
            <a:off x="-480" y="0"/>
            <a:ext cx="9153185" cy="6854017"/>
            <a:chOff x="-480" y="0"/>
            <a:chExt cx="9153185" cy="6854017"/>
          </a:xfrm>
          <a:solidFill>
            <a:schemeClr val="bg1">
              <a:lumMod val="65000"/>
            </a:schemeClr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7B81529-7497-FCFD-811E-4C7EC3267C89}"/>
                </a:ext>
              </a:extLst>
            </p:cNvPr>
            <p:cNvSpPr/>
            <p:nvPr userDrawn="1"/>
          </p:nvSpPr>
          <p:spPr>
            <a:xfrm>
              <a:off x="0" y="0"/>
              <a:ext cx="9144000" cy="457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C854854-E4EA-1FE3-517F-8A14ED1204A9}"/>
                </a:ext>
              </a:extLst>
            </p:cNvPr>
            <p:cNvSpPr/>
            <p:nvPr userDrawn="1"/>
          </p:nvSpPr>
          <p:spPr>
            <a:xfrm>
              <a:off x="8705" y="6812453"/>
              <a:ext cx="914400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045BFC-BFA8-EEF6-F005-1063A31172BB}"/>
                </a:ext>
              </a:extLst>
            </p:cNvPr>
            <p:cNvSpPr/>
            <p:nvPr userDrawn="1"/>
          </p:nvSpPr>
          <p:spPr>
            <a:xfrm rot="16200000">
              <a:off x="-3358614" y="3405759"/>
              <a:ext cx="6766560" cy="502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89E52B-4F6D-8911-F2D7-5B8B42041E0D}"/>
                </a:ext>
              </a:extLst>
            </p:cNvPr>
            <p:cNvSpPr/>
            <p:nvPr userDrawn="1"/>
          </p:nvSpPr>
          <p:spPr>
            <a:xfrm rot="16200000">
              <a:off x="5744760" y="3401728"/>
              <a:ext cx="676656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1" r:id="rId2"/>
    <p:sldLayoutId id="2147483662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84755C-1E12-EBAE-CCDE-ACF4333541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36D06D8-431B-1719-8279-CAE35436258B}"/>
              </a:ext>
            </a:extLst>
          </p:cNvPr>
          <p:cNvSpPr/>
          <p:nvPr/>
        </p:nvSpPr>
        <p:spPr>
          <a:xfrm>
            <a:off x="4225925" y="1878013"/>
            <a:ext cx="4752975" cy="1092832"/>
          </a:xfrm>
          <a:prstGeom prst="triangle">
            <a:avLst>
              <a:gd name="adj" fmla="val 3398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FC7F45AC-75BD-F9F5-35B1-7EDC61D21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Confidence Intervals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100E2DA-D551-3E7A-1940-9DD5E986C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2" y="74613"/>
            <a:ext cx="239207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sz="1600" dirty="0"/>
              <a:t>How to estimate the range for a population parameter?</a:t>
            </a:r>
            <a:endParaRPr lang="en-US" altLang="en-US" sz="1600" dirty="0"/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3F6D1C47-301E-CBA1-CCEB-2F7B50E7E3B7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9D4420E-B461-D21F-5437-45928F8D27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 Box 152">
                <a:extLst>
                  <a:ext uri="{FF2B5EF4-FFF2-40B4-BE49-F238E27FC236}">
                    <a16:creationId xmlns:a16="http://schemas.microsoft.com/office/drawing/2014/main" id="{CFFBB61A-EB51-9585-95B0-F3CCF965E1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19115" y="2968140"/>
                <a:ext cx="5120640" cy="230832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mpd="thinThick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600" dirty="0"/>
                  <a:t>Two-sided CI for mean of a normal random variable</a:t>
                </a:r>
              </a:p>
              <a:p>
                <a:pPr marL="342900" indent="-342900">
                  <a:buFont typeface="+mj-lt"/>
                  <a:buAutoNum type="arabicPeriod"/>
                  <a:defRPr/>
                </a:pPr>
                <a:r>
                  <a:rPr lang="en-US" sz="1600" dirty="0"/>
                  <a:t>Collect n random sample from the population.</a:t>
                </a:r>
              </a:p>
              <a:p>
                <a:pPr marL="342900" indent="-342900">
                  <a:buFont typeface="+mj-lt"/>
                  <a:buAutoNum type="arabicPeriod"/>
                  <a:defRPr/>
                </a:pPr>
                <a:r>
                  <a:rPr lang="en-US" sz="1600" dirty="0"/>
                  <a:t>Select desired confidence level (e.g., 95%)</a:t>
                </a:r>
              </a:p>
              <a:p>
                <a:pPr marL="342900" indent="-342900">
                  <a:buFont typeface="+mj-lt"/>
                  <a:buAutoNum type="arabicPeriod"/>
                  <a:defRPr/>
                </a:pPr>
                <a:r>
                  <a:rPr lang="en-US" sz="1600" dirty="0"/>
                  <a:t>Look up corresponding Z-score (e.g., z* ≈ 1.96) </a:t>
                </a:r>
              </a:p>
              <a:p>
                <a:pPr marL="342900" indent="-342900">
                  <a:buFont typeface="+mj-lt"/>
                  <a:buAutoNum type="arabicPeriod"/>
                  <a:defRPr/>
                </a:pPr>
                <a:r>
                  <a:rPr lang="en-US" sz="1600" dirty="0"/>
                  <a:t>Calculate the sample mean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600" dirty="0"/>
                        </m:ctrlPr>
                      </m:accPr>
                      <m:e>
                        <m:r>
                          <a:rPr lang="en-US" sz="1600" dirty="0"/>
                          <m:t>𝑥</m:t>
                        </m:r>
                      </m:e>
                    </m:acc>
                  </m:oMath>
                </a14:m>
                <a:r>
                  <a:rPr lang="en-US" sz="1600" dirty="0"/>
                  <a:t>).</a:t>
                </a:r>
              </a:p>
              <a:p>
                <a:pPr marL="342900" indent="-342900">
                  <a:buFont typeface="+mj-lt"/>
                  <a:buAutoNum type="arabicPeriod"/>
                  <a:defRPr/>
                </a:pPr>
                <a:r>
                  <a:rPr lang="en-US" sz="1600" dirty="0"/>
                  <a:t>Calculate the sample standard deviation (s).</a:t>
                </a:r>
              </a:p>
              <a:p>
                <a:pPr marL="342900" indent="-342900">
                  <a:buFont typeface="+mj-lt"/>
                  <a:buAutoNum type="arabicPeriod"/>
                  <a:defRPr/>
                </a:pPr>
                <a:r>
                  <a:rPr lang="en-US" sz="1600" dirty="0"/>
                  <a:t>Calculate the Standard Error (SE = s/√n)</a:t>
                </a:r>
              </a:p>
              <a:p>
                <a:pPr marL="342900" indent="-342900">
                  <a:buFont typeface="+mj-lt"/>
                  <a:buAutoNum type="arabicPeriod"/>
                  <a:defRPr/>
                </a:pPr>
                <a:r>
                  <a:rPr lang="en-US" sz="1600" dirty="0"/>
                  <a:t>Calculate the Margin of Error (ME = z* × SE)</a:t>
                </a:r>
              </a:p>
              <a:p>
                <a:pPr marL="342900" indent="-342900">
                  <a:buFont typeface="+mj-lt"/>
                  <a:buAutoNum type="arabicPeriod"/>
                  <a:defRPr/>
                </a:pPr>
                <a:r>
                  <a:rPr lang="en-US" sz="1600" dirty="0"/>
                  <a:t>Calculate the upper and lower CI  bounds: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1600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/>
                  <a:t>± ME</a:t>
                </a:r>
              </a:p>
            </p:txBody>
          </p:sp>
        </mc:Choice>
        <mc:Fallback>
          <p:sp>
            <p:nvSpPr>
              <p:cNvPr id="32" name="Text Box 152">
                <a:extLst>
                  <a:ext uri="{FF2B5EF4-FFF2-40B4-BE49-F238E27FC236}">
                    <a16:creationId xmlns:a16="http://schemas.microsoft.com/office/drawing/2014/main" id="{CFFBB61A-EB51-9585-95B0-F3CCF965E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19115" y="2968140"/>
                <a:ext cx="5120640" cy="2308324"/>
              </a:xfrm>
              <a:prstGeom prst="rect">
                <a:avLst/>
              </a:prstGeom>
              <a:blipFill>
                <a:blip r:embed="rId3"/>
                <a:stretch>
                  <a:fillRect l="-594" t="-525" b="-2100"/>
                </a:stretch>
              </a:blipFill>
              <a:ln w="12700" cmpd="thinThick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80" name="Rectangle 32">
            <a:extLst>
              <a:ext uri="{FF2B5EF4-FFF2-40B4-BE49-F238E27FC236}">
                <a16:creationId xmlns:a16="http://schemas.microsoft.com/office/drawing/2014/main" id="{E11E0795-6209-D324-D0B9-69A1EB7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478087" cy="1017161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/>
              <a:t>Confidence Interval</a:t>
            </a:r>
          </a:p>
          <a:p>
            <a:pPr algn="ctr"/>
            <a:r>
              <a:rPr lang="en-US" altLang="en-US" sz="2000" b="1" dirty="0"/>
              <a:t>Process     </a:t>
            </a:r>
          </a:p>
        </p:txBody>
      </p:sp>
      <p:sp>
        <p:nvSpPr>
          <p:cNvPr id="3082" name="TextBox 44">
            <a:extLst>
              <a:ext uri="{FF2B5EF4-FFF2-40B4-BE49-F238E27FC236}">
                <a16:creationId xmlns:a16="http://schemas.microsoft.com/office/drawing/2014/main" id="{D37CFC4C-06FE-4E2B-A8DA-53D96DFD2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7091" y="1245933"/>
            <a:ext cx="14634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Type of data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Sample data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Confidence level</a:t>
            </a:r>
          </a:p>
        </p:txBody>
      </p:sp>
      <p:sp>
        <p:nvSpPr>
          <p:cNvPr id="3084" name="TextBox 44">
            <a:extLst>
              <a:ext uri="{FF2B5EF4-FFF2-40B4-BE49-F238E27FC236}">
                <a16:creationId xmlns:a16="http://schemas.microsoft.com/office/drawing/2014/main" id="{936FEAA3-2E55-B178-A218-8947FD7BF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3014" y="1662370"/>
            <a:ext cx="11651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Confidence interval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AE1328D-D53E-1530-9614-C102E0A72E07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2025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E826FD-E7F3-EE05-5E1E-51379F56D383}"/>
              </a:ext>
            </a:extLst>
          </p:cNvPr>
          <p:cNvSpPr txBox="1"/>
          <p:nvPr/>
        </p:nvSpPr>
        <p:spPr>
          <a:xfrm>
            <a:off x="127000" y="1370013"/>
            <a:ext cx="3383280" cy="280076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600" b="0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1600" dirty="0">
                <a:solidFill>
                  <a:srgbClr val="0070C0"/>
                </a:solidFill>
                <a:latin typeface="+mn-lt"/>
              </a:rPr>
              <a:t>c</a:t>
            </a:r>
            <a:r>
              <a:rPr lang="en-US" altLang="en-US" sz="1600" dirty="0">
                <a:solidFill>
                  <a:srgbClr val="0070C0"/>
                </a:solidFill>
                <a:latin typeface="+mn-lt"/>
              </a:rPr>
              <a:t>onfidence interval (CI)</a:t>
            </a:r>
            <a:r>
              <a:rPr lang="en-US" altLang="en-US" sz="16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600" b="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en-US" sz="1600" b="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 range of values likely to contain a population parameter.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b="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600" b="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0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confidence leve</a:t>
            </a:r>
            <a:r>
              <a:rPr lang="en-US" sz="1600" b="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 defines a CI; </a:t>
            </a:r>
            <a:r>
              <a:rPr lang="en-US" sz="1600" b="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600" b="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ommon values are 90%, 95%, and 99%.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b="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 higher confidence level or a smaller sample size results in a wider CI.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b="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Each set of data analyzed creates a different CI.</a:t>
            </a:r>
          </a:p>
        </p:txBody>
      </p:sp>
      <p:cxnSp>
        <p:nvCxnSpPr>
          <p:cNvPr id="3" name="Straight Arrow Connector 47">
            <a:extLst>
              <a:ext uri="{FF2B5EF4-FFF2-40B4-BE49-F238E27FC236}">
                <a16:creationId xmlns:a16="http://schemas.microsoft.com/office/drawing/2014/main" id="{8E72D98B-FBB9-2E5B-A62A-F95F68C59B1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00949" y="2192505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Straight Arrow Connector 47">
            <a:extLst>
              <a:ext uri="{FF2B5EF4-FFF2-40B4-BE49-F238E27FC236}">
                <a16:creationId xmlns:a16="http://schemas.microsoft.com/office/drawing/2014/main" id="{AFABE7E9-547F-AA8C-CB27-400457DD24A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0711" y="2196775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 Box 44">
            <a:extLst>
              <a:ext uri="{FF2B5EF4-FFF2-40B4-BE49-F238E27FC236}">
                <a16:creationId xmlns:a16="http://schemas.microsoft.com/office/drawing/2014/main" id="{08DFC2F8-38AF-01B0-5ABF-9C4F15335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292" y="28575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A13978-4DE0-FD1A-3DA1-BCECFB6D16AF}"/>
              </a:ext>
            </a:extLst>
          </p:cNvPr>
          <p:cNvSpPr txBox="1"/>
          <p:nvPr/>
        </p:nvSpPr>
        <p:spPr>
          <a:xfrm>
            <a:off x="7472765" y="357693"/>
            <a:ext cx="1387053" cy="523220"/>
          </a:xfrm>
          <a:prstGeom prst="rect">
            <a:avLst/>
          </a:prstGeom>
          <a:solidFill>
            <a:srgbClr val="BADDE1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Some training required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29B4BB-7A6B-B265-EE7A-38E6B33A00A3}"/>
              </a:ext>
            </a:extLst>
          </p:cNvPr>
          <p:cNvSpPr txBox="1"/>
          <p:nvPr/>
        </p:nvSpPr>
        <p:spPr>
          <a:xfrm>
            <a:off x="4303165" y="779055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highlight>
                  <a:srgbClr val="FFFF00"/>
                </a:highlight>
              </a:rPr>
              <a:t>Statistics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C79657B-5F8D-460F-453B-1C7BCF7FD1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235" y="4235505"/>
            <a:ext cx="3110805" cy="224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683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88052CA-D56D-A0B2-3631-D5E7CF75B9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350" y="2046420"/>
            <a:ext cx="1860623" cy="1344175"/>
          </a:xfrm>
          <a:prstGeom prst="rect">
            <a:avLst/>
          </a:prstGeom>
        </p:spPr>
      </p:pic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Confidence Intervals – Example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3B64F05-1F6A-FD5E-1E67-DD8F10EF5048}"/>
                  </a:ext>
                </a:extLst>
              </p:cNvPr>
              <p:cNvSpPr txBox="1"/>
              <p:nvPr/>
            </p:nvSpPr>
            <p:spPr>
              <a:xfrm>
                <a:off x="161924" y="703263"/>
                <a:ext cx="8749841" cy="60016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spcBef>
                    <a:spcPts val="0"/>
                  </a:spcBef>
                  <a:defRPr/>
                </a:pPr>
                <a:r>
                  <a:rPr lang="en-US" sz="1600" b="1" dirty="0">
                    <a:solidFill>
                      <a:srgbClr val="0070C0"/>
                    </a:solidFill>
                  </a:rPr>
                  <a:t>Question</a:t>
                </a:r>
                <a:r>
                  <a:rPr lang="en-US" sz="1600" dirty="0"/>
                  <a:t>: On average, how many hours per month do workers in a specific company spend reading 6in6 presentations?</a:t>
                </a:r>
              </a:p>
              <a:p>
                <a:pPr eaLnBrk="1" hangingPunct="1">
                  <a:spcBef>
                    <a:spcPts val="0"/>
                  </a:spcBef>
                  <a:defRPr/>
                </a:pPr>
                <a:r>
                  <a:rPr lang="en-US" sz="1600" b="1" dirty="0">
                    <a:solidFill>
                      <a:srgbClr val="0070C0"/>
                    </a:solidFill>
                  </a:rPr>
                  <a:t>Solution assumptions</a:t>
                </a:r>
              </a:p>
              <a:p>
                <a:pPr marL="285750" indent="-285750" eaLnBrk="1" hangingPunct="1">
                  <a:spcBef>
                    <a:spcPts val="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en-US" sz="1600" dirty="0"/>
                  <a:t>The data is normally distributed (reasonable, but needs to be checked)</a:t>
                </a:r>
              </a:p>
              <a:p>
                <a:pPr marL="2857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en-US" sz="1600" dirty="0"/>
                  <a:t>We will determine a confidence interval for the mean</a:t>
                </a:r>
              </a:p>
              <a:p>
                <a:pPr marL="285750" indent="-285750" eaLnBrk="1" hangingPunct="1">
                  <a:spcBef>
                    <a:spcPts val="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en-US" sz="1600" dirty="0"/>
                  <a:t>Use a two-sided test (a one-sided test could compare the mean to a specific value)</a:t>
                </a:r>
              </a:p>
              <a:p>
                <a:pPr marL="285750" indent="-285750" eaLnBrk="1" hangingPunct="1">
                  <a:spcBef>
                    <a:spcPts val="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en-US" sz="1600" dirty="0"/>
                  <a:t>We collect n=100 data samples </a:t>
                </a:r>
              </a:p>
              <a:p>
                <a:pPr eaLnBrk="1" hangingPunct="1">
                  <a:spcBef>
                    <a:spcPts val="0"/>
                  </a:spcBef>
                  <a:defRPr/>
                </a:pPr>
                <a:r>
                  <a:rPr lang="en-US" sz="1600" b="1" dirty="0">
                    <a:solidFill>
                      <a:srgbClr val="0070C0"/>
                    </a:solidFill>
                  </a:rPr>
                  <a:t>Perform computation</a:t>
                </a:r>
              </a:p>
              <a:p>
                <a:pPr marL="342900" indent="-342900" eaLnBrk="1" hangingPunct="1">
                  <a:spcBef>
                    <a:spcPts val="0"/>
                  </a:spcBef>
                  <a:buFont typeface="+mj-lt"/>
                  <a:buAutoNum type="alphaUcPeriod"/>
                  <a:defRPr/>
                </a:pPr>
                <a:r>
                  <a:rPr lang="en-US" sz="16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Choose a confidence level (say, 95%)</a:t>
                </a:r>
              </a:p>
              <a:p>
                <a:pPr marL="342900" indent="-342900" eaLnBrk="1" hangingPunct="1">
                  <a:spcBef>
                    <a:spcPts val="0"/>
                  </a:spcBef>
                  <a:buFont typeface="+mj-lt"/>
                  <a:buAutoNum type="alphaUcPeriod"/>
                  <a:defRPr/>
                </a:pPr>
                <a:r>
                  <a:rPr lang="en-US" sz="1600" dirty="0">
                    <a:solidFill>
                      <a:srgbClr val="00000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From the confidence level, look up the z-score (z* ≈ 1.96): see image</a:t>
                </a:r>
              </a:p>
              <a:p>
                <a:pPr marL="342900" indent="-342900">
                  <a:spcBef>
                    <a:spcPts val="0"/>
                  </a:spcBef>
                  <a:buFont typeface="+mj-lt"/>
                  <a:buAutoNum type="alphaUcPeriod"/>
                  <a:defRPr/>
                </a:pPr>
                <a:r>
                  <a:rPr lang="en-US" sz="1600" dirty="0">
                    <a:latin typeface="+mn-lt"/>
                  </a:rPr>
                  <a:t>From the data samples, compute the sample mean (say,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6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1600" dirty="0">
                    <a:effectLst/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 = 8 </a:t>
                </a:r>
                <a:r>
                  <a:rPr lang="en-US" sz="16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hours/</a:t>
                </a:r>
                <a:r>
                  <a:rPr lang="en-US" sz="1600" dirty="0"/>
                  <a:t>month</a:t>
                </a:r>
                <a:r>
                  <a:rPr lang="en-US" sz="1600" dirty="0">
                    <a:effectLst/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342900" indent="-342900">
                  <a:spcBef>
                    <a:spcPts val="0"/>
                  </a:spcBef>
                  <a:buFont typeface="+mj-lt"/>
                  <a:buAutoNum type="alphaUcPeriod"/>
                  <a:defRPr/>
                </a:pPr>
                <a:r>
                  <a:rPr lang="en-US" sz="1600" dirty="0">
                    <a:latin typeface="+mn-lt"/>
                  </a:rPr>
                  <a:t>From the data samples, compute the sample </a:t>
                </a:r>
                <a:r>
                  <a:rPr lang="en-US" sz="1600" dirty="0">
                    <a:effectLst/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standard deviation (say, s=2 hours/</a:t>
                </a:r>
                <a:r>
                  <a:rPr lang="en-US" sz="1600" dirty="0"/>
                  <a:t>month</a:t>
                </a:r>
                <a:r>
                  <a:rPr lang="en-US" sz="1600" dirty="0">
                    <a:effectLst/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342900" indent="-342900" eaLnBrk="1" hangingPunct="1">
                  <a:spcBef>
                    <a:spcPts val="0"/>
                  </a:spcBef>
                  <a:buFont typeface="+mj-lt"/>
                  <a:buAutoNum type="alphaUcPeriod"/>
                  <a:defRPr/>
                </a:pPr>
                <a:r>
                  <a:rPr lang="en-US" sz="1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Compute the Standard Error (</a:t>
                </a:r>
                <a:r>
                  <a:rPr lang="en-US" sz="1600" dirty="0"/>
                  <a:t>SE = s/√n = 2/10 = 0.2)</a:t>
                </a:r>
                <a:endParaRPr lang="en-US" sz="1600" dirty="0">
                  <a:latin typeface="+mn-lt"/>
                </a:endParaRPr>
              </a:p>
              <a:p>
                <a:pPr marL="342900" indent="-342900">
                  <a:spcBef>
                    <a:spcPts val="0"/>
                  </a:spcBef>
                  <a:buFont typeface="+mj-lt"/>
                  <a:buAutoNum type="alphaUcPeriod"/>
                  <a:defRPr/>
                </a:pPr>
                <a:r>
                  <a:rPr lang="en-US" sz="1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Compute</a:t>
                </a:r>
                <a:r>
                  <a:rPr lang="en-US" sz="1600" dirty="0">
                    <a:latin typeface="+mn-lt"/>
                  </a:rPr>
                  <a:t> the Margin of Error (ME = z* × SE = 0.39)</a:t>
                </a:r>
              </a:p>
              <a:p>
                <a:pPr marL="342900" indent="-342900">
                  <a:spcBef>
                    <a:spcPts val="0"/>
                  </a:spcBef>
                  <a:buFont typeface="+mj-lt"/>
                  <a:buAutoNum type="alphaUcPeriod"/>
                  <a:defRPr/>
                </a:pPr>
                <a:r>
                  <a:rPr lang="en-US" sz="1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Compute </a:t>
                </a:r>
                <a:r>
                  <a:rPr lang="en-US" sz="1600" dirty="0">
                    <a:latin typeface="+mn-lt"/>
                  </a:rPr>
                  <a:t>the upper and lower CI  bounds: </a:t>
                </a:r>
              </a:p>
              <a:p>
                <a:pPr lvl="1">
                  <a:spcBef>
                    <a:spcPts val="0"/>
                  </a:spcBef>
                  <a:defRPr/>
                </a:pPr>
                <a:r>
                  <a:rPr lang="en-US" sz="1600" dirty="0">
                    <a:latin typeface="+mn-lt"/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600" i="1" dirty="0" smtClean="0">
                            <a:latin typeface="+mn-lt"/>
                          </a:rPr>
                        </m:ctrlPr>
                      </m:accPr>
                      <m:e>
                        <m:r>
                          <a:rPr lang="en-US" sz="1600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1600" b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>
                    <a:latin typeface="+mn-lt"/>
                  </a:rPr>
                  <a:t>± ME) = (8 </a:t>
                </a:r>
                <a:r>
                  <a:rPr lang="en-US" sz="1600" dirty="0"/>
                  <a:t>± 0.39) = [8–0.39, 8+0.39] = [7.61, 8.39] hours/week</a:t>
                </a:r>
              </a:p>
              <a:p>
                <a:pPr>
                  <a:spcBef>
                    <a:spcPts val="0"/>
                  </a:spcBef>
                  <a:defRPr/>
                </a:pPr>
                <a:r>
                  <a:rPr lang="en-US" sz="1600" b="1" dirty="0">
                    <a:solidFill>
                      <a:srgbClr val="0070C0"/>
                    </a:solidFill>
                  </a:rPr>
                  <a:t>State conclusion</a:t>
                </a:r>
                <a:endParaRPr lang="en-US" sz="1600" dirty="0"/>
              </a:p>
              <a:p>
                <a:pPr marL="342900" indent="-342900">
                  <a:spcBef>
                    <a:spcPts val="0"/>
                  </a:spcBef>
                  <a:buFont typeface="+mj-lt"/>
                  <a:buAutoNum type="alphaUcPeriod"/>
                  <a:defRPr/>
                </a:pPr>
                <a:r>
                  <a:rPr lang="en-US" sz="1600" i="1" dirty="0"/>
                  <a:t>A 95% confidence interval is that </a:t>
                </a:r>
                <a:r>
                  <a:rPr lang="en-US" sz="1600" dirty="0"/>
                  <a:t>workers</a:t>
                </a:r>
                <a:r>
                  <a:rPr lang="en-US" sz="1600" i="1" dirty="0"/>
                  <a:t> spend between 7.6 and 8.4 hours per month reading 6in6 presentations.</a:t>
                </a:r>
              </a:p>
              <a:p>
                <a:pPr marL="342900" indent="-342900">
                  <a:spcBef>
                    <a:spcPts val="0"/>
                  </a:spcBef>
                  <a:buFont typeface="+mj-lt"/>
                  <a:buAutoNum type="alphaUcPeriod"/>
                  <a:defRPr/>
                </a:pPr>
                <a:r>
                  <a:rPr lang="en-US" sz="1600" dirty="0"/>
                  <a:t>The true average number of hours spent per month is unknown.</a:t>
                </a:r>
              </a:p>
              <a:p>
                <a:pPr marL="342900" indent="-342900">
                  <a:spcBef>
                    <a:spcPts val="0"/>
                  </a:spcBef>
                  <a:buFont typeface="+mj-lt"/>
                  <a:buAutoNum type="alphaUcPeriod"/>
                  <a:defRPr/>
                </a:pPr>
                <a:r>
                  <a:rPr lang="en-US" sz="1600" dirty="0"/>
                  <a:t>A different data sample, perhaps from the next month, could give a different 95% confidence interval. For example, it might be [7.5, 8.3] hours/month.</a:t>
                </a:r>
              </a:p>
              <a:p>
                <a:pPr marL="342900" indent="-342900">
                  <a:spcBef>
                    <a:spcPts val="0"/>
                  </a:spcBef>
                  <a:buFont typeface="+mj-lt"/>
                  <a:buAutoNum type="alphaUcPeriod"/>
                  <a:defRPr/>
                </a:pPr>
                <a:r>
                  <a:rPr lang="en-US" sz="1600" dirty="0"/>
                  <a:t>If you determined 100 different 95% confidence interval (over 100 months, assuming the mean is constant) then, statistically, 95 of the CIs would contain the unknown mean.  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3B64F05-1F6A-FD5E-1E67-DD8F10EF50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24" y="703263"/>
                <a:ext cx="8749841" cy="6001643"/>
              </a:xfrm>
              <a:prstGeom prst="rect">
                <a:avLst/>
              </a:prstGeom>
              <a:blipFill>
                <a:blip r:embed="rId4"/>
                <a:stretch>
                  <a:fillRect l="-418" t="-305" b="-3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882C7056-211D-C5B7-C610-D2613364D0BA}"/>
              </a:ext>
            </a:extLst>
          </p:cNvPr>
          <p:cNvSpPr txBox="1"/>
          <p:nvPr/>
        </p:nvSpPr>
        <p:spPr>
          <a:xfrm>
            <a:off x="7029920" y="164575"/>
            <a:ext cx="1920249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000" dirty="0">
                <a:latin typeface="Arial" charset="0"/>
              </a:rPr>
              <a:t>https://commons.wikimedia.org/wiki/File:NormalDist1.96.png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54EC73-A428-4C2E-150D-88B26897A92E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2025 Dan Zwillinger. All rights reserved.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Confidence Intervals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+mn-lt"/>
                <a:cs typeface="Arial" panose="020B0604020202020204" pitchFamily="34" charset="0"/>
              </a:rPr>
              <a:t>CIs have a nuanced interpretation. Many people misunderstand what a CI represents.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b="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Much CI information on the web is wrong.  </a:t>
            </a:r>
            <a:r>
              <a:rPr lang="en-US" sz="1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For example: a 95% confidence level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u="sng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does not </a:t>
            </a:r>
            <a:r>
              <a:rPr lang="en-US" sz="1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mean that the true value has a 95% probability of being within the calculated 95% CI.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u="sng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does not </a:t>
            </a:r>
            <a:r>
              <a:rPr lang="en-US" sz="1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mean that 95% of the sample data lie within the confidence interval.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b="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Confidence intervals depend on the type of data, the number of data points, and whether a one-sided </a:t>
            </a:r>
            <a:r>
              <a:rPr lang="en-US" sz="1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or </a:t>
            </a:r>
            <a:r>
              <a:rPr lang="en-US" sz="1400" b="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two-</a:t>
            </a:r>
            <a:r>
              <a:rPr lang="en-US" sz="1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400" b="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ided CI is desired.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+mn-lt"/>
                <a:cs typeface="Arial" panose="020B0604020202020204" pitchFamily="34" charset="0"/>
              </a:rPr>
              <a:t>Pros: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+mn-lt"/>
                <a:cs typeface="Arial" panose="020B0604020202020204" pitchFamily="34" charset="0"/>
              </a:rPr>
              <a:t>A CI is easy to interpret.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+mn-lt"/>
                <a:cs typeface="Arial" panose="020B0604020202020204" pitchFamily="34" charset="0"/>
              </a:rPr>
              <a:t>A CI is useful in decision-making.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+mn-lt"/>
                <a:cs typeface="Arial" panose="020B0604020202020204" pitchFamily="34" charset="0"/>
              </a:rPr>
              <a:t>A CI provides a range of possible values for a population parameter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+mn-lt"/>
                <a:cs typeface="Arial" panose="020B0604020202020204" pitchFamily="34" charset="0"/>
              </a:rPr>
              <a:t>Cons: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+mn-lt"/>
                <a:cs typeface="Arial" panose="020B0604020202020204" pitchFamily="34" charset="0"/>
              </a:rPr>
              <a:t>A CI uses a subjective confidence level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+mn-lt"/>
                <a:cs typeface="Arial" panose="020B0604020202020204" pitchFamily="34" charset="0"/>
              </a:rPr>
              <a:t>A CI does not guarantee the parameter lies within the interval.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/>
              <a:t>We chose to use a two-sided test. A one-sided test would be appropriate to compare the mean against a single value. For example, this would answer “On average, do workers spend more than 8 hours per month reading 6in6 presentations?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/>
              <a:t>If, in fact, you had data for two months (and the mean stayed constant) then you could compute a single confidence interval using all 200 data points.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17E6A7-E79B-C312-7137-BB7528728E0C}"/>
              </a:ext>
            </a:extLst>
          </p:cNvPr>
          <p:cNvSpPr txBox="1"/>
          <p:nvPr/>
        </p:nvSpPr>
        <p:spPr>
          <a:xfrm>
            <a:off x="4762500" y="5765176"/>
            <a:ext cx="411480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342900" indent="-342900" eaLnBrk="1" hangingPunct="1">
              <a:buFont typeface="+mj-lt"/>
              <a:buAutoNum type="arabicPeriod"/>
              <a:defRPr sz="1400"/>
            </a:lvl1pPr>
          </a:lstStyle>
          <a:p>
            <a:pPr marL="0" indent="0">
              <a:buNone/>
            </a:pPr>
            <a:r>
              <a:rPr lang="en-US" sz="1200" dirty="0"/>
              <a:t>Recommended web sites for additional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https://stattrek.com/estimation/confidence-interval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https://www.calculator.net/confidence-interval-calculator.html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92196E-52DF-9707-6C7C-28EB136B10A4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2025 Dan Zwillinger. All rights reserved.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794</Words>
  <Application>Microsoft Office PowerPoint</Application>
  <PresentationFormat>On-screen Show (4:3)</PresentationFormat>
  <Paragraphs>73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 Math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2022-06-18T02:53:21Z</dcterms:created>
  <dcterms:modified xsi:type="dcterms:W3CDTF">2025-05-17T02:59:13Z</dcterms:modified>
</cp:coreProperties>
</file>