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5"/>
  </p:notesMasterIdLst>
  <p:sldIdLst>
    <p:sldId id="1275" r:id="rId2"/>
    <p:sldId id="268" r:id="rId3"/>
    <p:sldId id="1268" r:id="rId4"/>
  </p:sldIdLst>
  <p:sldSz cx="9144000" cy="6858000" type="screen4x3"/>
  <p:notesSz cx="6997700" cy="9271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  <a:srgbClr val="D9D9D9"/>
    <a:srgbClr val="CCFFCC"/>
    <a:srgbClr val="CCECFF"/>
    <a:srgbClr val="FF0000"/>
    <a:srgbClr val="CCFFFF"/>
    <a:srgbClr val="00FFFF"/>
    <a:srgbClr val="0099FF"/>
    <a:srgbClr val="CC0000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7" autoAdjust="0"/>
    <p:restoredTop sz="95845" autoAdjust="0"/>
  </p:normalViewPr>
  <p:slideViewPr>
    <p:cSldViewPr>
      <p:cViewPr varScale="1">
        <p:scale>
          <a:sx n="81" d="100"/>
          <a:sy n="81" d="100"/>
        </p:scale>
        <p:origin x="624" y="7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38405" cy="384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2125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63988" y="0"/>
            <a:ext cx="3032125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501419-72EC-4A14-B9EF-51AF1A25C7D8}" type="datetimeFigureOut">
              <a:rPr lang="en-US" smtClean="0"/>
              <a:pPr/>
              <a:t>11/1/2024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5325"/>
            <a:ext cx="4635500" cy="3476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0088" y="4403725"/>
            <a:ext cx="5597525" cy="41719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05863"/>
            <a:ext cx="3032125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63988" y="8805863"/>
            <a:ext cx="3032125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086B08-5317-4BDF-91A2-5BA1EF3B466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26459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086B08-5317-4BDF-91A2-5BA1EF3B466E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95142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086B08-5317-4BDF-91A2-5BA1EF3B466E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72687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b="0" i="0" dirty="0"/>
          </a:p>
        </p:txBody>
      </p:sp>
      <p:sp>
        <p:nvSpPr>
          <p:cNvPr id="41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058" indent="-285407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1628" indent="-228326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598280" indent="-228326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4931" indent="-228326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1582" indent="-22832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68234" indent="-22832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4885" indent="-22832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1537" indent="-22832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F0205A1-A5D6-4F57-A776-89FF36C80A72}" type="slidenum">
              <a:rPr lang="en-US" altLang="en-US">
                <a:solidFill>
                  <a:prstClr val="black"/>
                </a:solidFill>
              </a:rPr>
              <a:pPr>
                <a:spcBef>
                  <a:spcPct val="0"/>
                </a:spcBef>
              </a:pPr>
              <a:t>3</a:t>
            </a:fld>
            <a:endParaRPr lang="en-US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78416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9718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019800" y="6245225"/>
            <a:ext cx="26670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r>
              <a:rPr lang="en-US"/>
              <a:t>: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defRPr sz="16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Isosceles Triangle 33"/>
          <p:cNvSpPr/>
          <p:nvPr/>
        </p:nvSpPr>
        <p:spPr>
          <a:xfrm>
            <a:off x="3775912" y="1861098"/>
            <a:ext cx="5120640" cy="607778"/>
          </a:xfrm>
          <a:prstGeom prst="triangle">
            <a:avLst>
              <a:gd name="adj" fmla="val 56667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/>
          </a:p>
        </p:txBody>
      </p:sp>
      <p:sp>
        <p:nvSpPr>
          <p:cNvPr id="3222" name="Rectangle 150"/>
          <p:cNvSpPr>
            <a:spLocks noChangeArrowheads="1"/>
          </p:cNvSpPr>
          <p:nvPr/>
        </p:nvSpPr>
        <p:spPr bwMode="auto">
          <a:xfrm>
            <a:off x="162337" y="76200"/>
            <a:ext cx="4563282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800" b="1" dirty="0"/>
              <a:t>Constructive Cost Model </a:t>
            </a:r>
          </a:p>
          <a:p>
            <a:r>
              <a:rPr lang="en-US" sz="2800" b="1" dirty="0"/>
              <a:t>(</a:t>
            </a:r>
            <a:r>
              <a:rPr lang="en-US" sz="2800" b="1" dirty="0" err="1"/>
              <a:t>COCOMO</a:t>
            </a:r>
            <a:r>
              <a:rPr lang="en-US" sz="2800" b="1" dirty="0"/>
              <a:t>)</a:t>
            </a:r>
          </a:p>
        </p:txBody>
      </p:sp>
      <p:sp>
        <p:nvSpPr>
          <p:cNvPr id="3233" name="Text Box 161"/>
          <p:cNvSpPr txBox="1">
            <a:spLocks noChangeArrowheads="1"/>
          </p:cNvSpPr>
          <p:nvPr/>
        </p:nvSpPr>
        <p:spPr bwMode="auto">
          <a:xfrm>
            <a:off x="4917646" y="132455"/>
            <a:ext cx="264903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1600" b="1" dirty="0"/>
              <a:t>Problem</a:t>
            </a:r>
          </a:p>
          <a:p>
            <a:r>
              <a:rPr lang="en-US" sz="1600" dirty="0"/>
              <a:t>How to determine the effort to create software?</a:t>
            </a:r>
            <a:endParaRPr lang="en-US" dirty="0"/>
          </a:p>
        </p:txBody>
      </p:sp>
      <p:sp>
        <p:nvSpPr>
          <p:cNvPr id="3237" name="Line 165"/>
          <p:cNvSpPr>
            <a:spLocks noChangeShapeType="1"/>
          </p:cNvSpPr>
          <p:nvPr/>
        </p:nvSpPr>
        <p:spPr bwMode="auto">
          <a:xfrm>
            <a:off x="0" y="1066800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dirty="0"/>
          </a:p>
        </p:txBody>
      </p:sp>
      <p:sp>
        <p:nvSpPr>
          <p:cNvPr id="3238" name="Line 166"/>
          <p:cNvSpPr>
            <a:spLocks noChangeShapeType="1"/>
          </p:cNvSpPr>
          <p:nvPr/>
        </p:nvSpPr>
        <p:spPr bwMode="auto">
          <a:xfrm flipV="1">
            <a:off x="4710954" y="8811"/>
            <a:ext cx="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2" name="Text Box 152"/>
          <p:cNvSpPr txBox="1">
            <a:spLocks noChangeArrowheads="1"/>
          </p:cNvSpPr>
          <p:nvPr/>
        </p:nvSpPr>
        <p:spPr bwMode="auto">
          <a:xfrm>
            <a:off x="3781272" y="2468875"/>
            <a:ext cx="5120640" cy="3293209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mpd="thinThick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1600" dirty="0"/>
              <a:t>Identify software product to be estimated.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dirty="0"/>
              <a:t>Estimate the Software Lines Of Code (</a:t>
            </a:r>
            <a:r>
              <a:rPr lang="en-US" sz="1600" dirty="0" err="1"/>
              <a:t>SLOC</a:t>
            </a:r>
            <a:r>
              <a:rPr lang="en-US" sz="1600" dirty="0"/>
              <a:t>). 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dirty="0"/>
              <a:t>Select </a:t>
            </a:r>
            <a:r>
              <a:rPr lang="en-US" sz="1600" dirty="0" err="1"/>
              <a:t>COCOMO</a:t>
            </a:r>
            <a:r>
              <a:rPr lang="en-US" sz="1600" dirty="0"/>
              <a:t> model: </a:t>
            </a:r>
            <a:r>
              <a:rPr lang="en-US" sz="1600" b="1" dirty="0"/>
              <a:t>basic</a:t>
            </a:r>
            <a:r>
              <a:rPr lang="en-US" sz="1600" dirty="0"/>
              <a:t> or </a:t>
            </a:r>
            <a:r>
              <a:rPr lang="en-US" sz="1600" b="1" dirty="0"/>
              <a:t>intermediate</a:t>
            </a:r>
            <a:r>
              <a:rPr lang="en-US" sz="1600" dirty="0"/>
              <a:t> 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dirty="0">
                <a:solidFill>
                  <a:srgbClr val="000000"/>
                </a:solidFill>
              </a:rPr>
              <a:t>Determine product attributes. For the basic model:</a:t>
            </a:r>
          </a:p>
          <a:p>
            <a:pPr marL="625475" lvl="1" indent="-285750">
              <a:buFont typeface="Arial" panose="020B0604020202020204" pitchFamily="34" charset="0"/>
              <a:buChar char="•"/>
            </a:pPr>
            <a:r>
              <a:rPr lang="en-US" sz="1600" b="1" dirty="0"/>
              <a:t>Organic – </a:t>
            </a:r>
            <a:r>
              <a:rPr lang="en-US" sz="1600" dirty="0"/>
              <a:t>small team / good experience / flexible requirements</a:t>
            </a:r>
          </a:p>
          <a:p>
            <a:pPr marL="625475" lvl="1" indent="-285750">
              <a:buFont typeface="Arial" panose="020B0604020202020204" pitchFamily="34" charset="0"/>
              <a:buChar char="•"/>
            </a:pPr>
            <a:r>
              <a:rPr lang="en-US" sz="1600" b="1" dirty="0"/>
              <a:t>Semi-detached –</a:t>
            </a:r>
            <a:r>
              <a:rPr lang="en-US" sz="1600" dirty="0"/>
              <a:t> medium team / mixed experience  &amp; requirements</a:t>
            </a:r>
          </a:p>
          <a:p>
            <a:pPr marL="625475" lvl="1" indent="-285750">
              <a:buFont typeface="Arial" panose="020B0604020202020204" pitchFamily="34" charset="0"/>
              <a:buChar char="•"/>
            </a:pPr>
            <a:r>
              <a:rPr lang="en-US" sz="1600" b="1" dirty="0"/>
              <a:t>Embedded –</a:t>
            </a:r>
            <a:r>
              <a:rPr lang="en-US" sz="1600" dirty="0"/>
              <a:t> tight constraints  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dirty="0"/>
              <a:t>Create </a:t>
            </a:r>
            <a:r>
              <a:rPr lang="en-US" sz="1600" dirty="0" err="1"/>
              <a:t>COCOMO</a:t>
            </a:r>
            <a:r>
              <a:rPr lang="en-US" sz="1600" dirty="0"/>
              <a:t> estimates using the equations associated with the model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/>
              <a:t>Labor       is in person-months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/>
              <a:t>Schedule is in calendar months</a:t>
            </a:r>
          </a:p>
        </p:txBody>
      </p:sp>
      <p:sp>
        <p:nvSpPr>
          <p:cNvPr id="33" name="Rectangle 32"/>
          <p:cNvSpPr/>
          <p:nvPr/>
        </p:nvSpPr>
        <p:spPr bwMode="auto">
          <a:xfrm>
            <a:off x="5471176" y="1379677"/>
            <a:ext cx="2133600" cy="801718"/>
          </a:xfrm>
          <a:prstGeom prst="rect">
            <a:avLst/>
          </a:prstGeom>
          <a:solidFill>
            <a:srgbClr val="CCECFF"/>
          </a:solidFill>
          <a:ln w="31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square" lIns="92927" tIns="46462" rIns="92927" bIns="46462">
            <a:spAutoFit/>
          </a:bodyPr>
          <a:lstStyle/>
          <a:p>
            <a:pPr algn="ctr" eaLnBrk="0" hangingPunct="0">
              <a:spcBef>
                <a:spcPct val="30000"/>
              </a:spcBef>
              <a:defRPr/>
            </a:pPr>
            <a:r>
              <a:rPr lang="en-US" sz="2000" b="1" dirty="0" err="1">
                <a:latin typeface="Arial" pitchFamily="34" charset="0"/>
              </a:rPr>
              <a:t>COCOMO</a:t>
            </a:r>
            <a:endParaRPr lang="en-US" sz="2000" b="1" dirty="0">
              <a:latin typeface="Arial" pitchFamily="34" charset="0"/>
            </a:endParaRPr>
          </a:p>
          <a:p>
            <a:pPr algn="ctr" eaLnBrk="0" hangingPunct="0">
              <a:spcBef>
                <a:spcPct val="30000"/>
              </a:spcBef>
              <a:defRPr/>
            </a:pPr>
            <a:r>
              <a:rPr lang="en-US" sz="2000" b="1" dirty="0">
                <a:latin typeface="Arial" pitchFamily="34" charset="0"/>
              </a:rPr>
              <a:t>estimation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62336" y="1195915"/>
            <a:ext cx="3291840" cy="2062103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600"/>
            </a:lvl1pPr>
          </a:lstStyle>
          <a:p>
            <a:r>
              <a:rPr lang="en-US" dirty="0"/>
              <a:t>The </a:t>
            </a:r>
            <a:r>
              <a:rPr lang="en-US" b="1" dirty="0">
                <a:solidFill>
                  <a:srgbClr val="0070C0"/>
                </a:solidFill>
              </a:rPr>
              <a:t>Constructive Cost Model </a:t>
            </a:r>
            <a:r>
              <a:rPr lang="en-US" dirty="0"/>
              <a:t>(</a:t>
            </a:r>
            <a:r>
              <a:rPr lang="en-US" b="1" dirty="0" err="1"/>
              <a:t>COCOMO</a:t>
            </a:r>
            <a:r>
              <a:rPr lang="en-US" dirty="0"/>
              <a:t>) is a SW estimation model which uses SW lines of code to estimate the needed man-power effort and duration.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Arial" pitchFamily="34" charset="0"/>
                <a:cs typeface="Arial" pitchFamily="34" charset="0"/>
              </a:rPr>
              <a:t>Since programming paradigms evolve,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COCOMO</a:t>
            </a:r>
            <a:r>
              <a:rPr lang="en-US" dirty="0">
                <a:latin typeface="Arial" pitchFamily="34" charset="0"/>
                <a:cs typeface="Arial" pitchFamily="34" charset="0"/>
              </a:rPr>
              <a:t> may be less useful than it was in the past.</a:t>
            </a:r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2AEC357D-ABA7-4FF8-91EC-09EF8F3F7CF8}"/>
              </a:ext>
            </a:extLst>
          </p:cNvPr>
          <p:cNvGrpSpPr/>
          <p:nvPr/>
        </p:nvGrpSpPr>
        <p:grpSpPr>
          <a:xfrm>
            <a:off x="7842231" y="28979"/>
            <a:ext cx="1055687" cy="851934"/>
            <a:chOff x="6499206" y="28979"/>
            <a:chExt cx="1055687" cy="851934"/>
          </a:xfrm>
        </p:grpSpPr>
        <p:sp>
          <p:nvSpPr>
            <p:cNvPr id="25" name="Text Box 44">
              <a:extLst>
                <a:ext uri="{FF2B5EF4-FFF2-40B4-BE49-F238E27FC236}">
                  <a16:creationId xmlns:a16="http://schemas.microsoft.com/office/drawing/2014/main" id="{32500781-9590-46A7-95F3-70A318D0941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499206" y="28979"/>
              <a:ext cx="1055687" cy="336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 b="1" dirty="0">
                  <a:solidFill>
                    <a:srgbClr val="000000"/>
                  </a:solidFill>
                </a:rPr>
                <a:t>Difficulty</a:t>
              </a:r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E6955446-FEAD-4ADD-9038-5BE5D2AE05C6}"/>
                </a:ext>
              </a:extLst>
            </p:cNvPr>
            <p:cNvSpPr txBox="1"/>
            <p:nvPr/>
          </p:nvSpPr>
          <p:spPr>
            <a:xfrm>
              <a:off x="6537305" y="357693"/>
              <a:ext cx="979488" cy="523220"/>
            </a:xfrm>
            <a:prstGeom prst="rect">
              <a:avLst/>
            </a:prstGeom>
            <a:solidFill>
              <a:srgbClr val="CCFFCC"/>
            </a:solidFill>
          </p:spPr>
          <p:txBody>
            <a:bodyPr wrap="square" rtlCol="0">
              <a:spAutoFit/>
            </a:bodyPr>
            <a:lstStyle/>
            <a:p>
              <a:pPr algn="ctr">
                <a:buNone/>
              </a:pPr>
              <a:r>
                <a:rPr lang="en-US" sz="1400" dirty="0"/>
                <a:t>Easy to use</a:t>
              </a:r>
            </a:p>
          </p:txBody>
        </p:sp>
      </p:grpSp>
      <p:sp>
        <p:nvSpPr>
          <p:cNvPr id="35" name="TextBox 34">
            <a:extLst>
              <a:ext uri="{FF2B5EF4-FFF2-40B4-BE49-F238E27FC236}">
                <a16:creationId xmlns:a16="http://schemas.microsoft.com/office/drawing/2014/main" id="{6C2AB6A6-BCA9-41B7-8D73-538186DA397E}"/>
              </a:ext>
            </a:extLst>
          </p:cNvPr>
          <p:cNvSpPr txBox="1"/>
          <p:nvPr/>
        </p:nvSpPr>
        <p:spPr>
          <a:xfrm>
            <a:off x="0" y="6618357"/>
            <a:ext cx="286649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900" dirty="0">
                <a:solidFill>
                  <a:schemeClr val="bg1">
                    <a:lumMod val="50000"/>
                  </a:schemeClr>
                </a:solidFill>
              </a:rPr>
              <a:t>Copyright © 2022 Dan Zwillinger. All rights reserved.</a:t>
            </a:r>
          </a:p>
        </p:txBody>
      </p:sp>
      <p:sp>
        <p:nvSpPr>
          <p:cNvPr id="26" name="TextBox 44">
            <a:extLst>
              <a:ext uri="{FF2B5EF4-FFF2-40B4-BE49-F238E27FC236}">
                <a16:creationId xmlns:a16="http://schemas.microsoft.com/office/drawing/2014/main" id="{38A3650E-7853-41DD-9CAE-9DECBB7BE7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44660" y="1738643"/>
            <a:ext cx="124906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400" dirty="0">
                <a:solidFill>
                  <a:srgbClr val="0070C0"/>
                </a:solidFill>
              </a:rPr>
              <a:t>Lines of code</a:t>
            </a:r>
          </a:p>
        </p:txBody>
      </p:sp>
      <p:cxnSp>
        <p:nvCxnSpPr>
          <p:cNvPr id="28" name="Straight Arrow Connector 47">
            <a:extLst>
              <a:ext uri="{FF2B5EF4-FFF2-40B4-BE49-F238E27FC236}">
                <a16:creationId xmlns:a16="http://schemas.microsoft.com/office/drawing/2014/main" id="{08B2743F-7AC9-4A0B-95D7-4D516E0AC7DF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4303165" y="1728022"/>
            <a:ext cx="1188720" cy="1587"/>
          </a:xfrm>
          <a:prstGeom prst="straightConnector1">
            <a:avLst/>
          </a:prstGeom>
          <a:noFill/>
          <a:ln w="19050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29" name="TextBox 44">
            <a:extLst>
              <a:ext uri="{FF2B5EF4-FFF2-40B4-BE49-F238E27FC236}">
                <a16:creationId xmlns:a16="http://schemas.microsoft.com/office/drawing/2014/main" id="{10996E62-6EF8-4AF2-872D-6CAAD3A6F4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01092" y="1201510"/>
            <a:ext cx="96077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System attributes</a:t>
            </a:r>
          </a:p>
        </p:txBody>
      </p:sp>
      <p:cxnSp>
        <p:nvCxnSpPr>
          <p:cNvPr id="38" name="Straight Arrow Connector 47">
            <a:extLst>
              <a:ext uri="{FF2B5EF4-FFF2-40B4-BE49-F238E27FC236}">
                <a16:creationId xmlns:a16="http://schemas.microsoft.com/office/drawing/2014/main" id="{F3298C4B-C3A6-4AB6-8C7D-C899579B7EEB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4303165" y="2041325"/>
            <a:ext cx="1188720" cy="1587"/>
          </a:xfrm>
          <a:prstGeom prst="straightConnector1">
            <a:avLst/>
          </a:prstGeom>
          <a:noFill/>
          <a:ln w="19050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39" name="TextBox 44">
            <a:extLst>
              <a:ext uri="{FF2B5EF4-FFF2-40B4-BE49-F238E27FC236}">
                <a16:creationId xmlns:a16="http://schemas.microsoft.com/office/drawing/2014/main" id="{5082BA94-832B-464D-A580-01A131B502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04556" y="1640425"/>
            <a:ext cx="130170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400" dirty="0">
                <a:solidFill>
                  <a:srgbClr val="0070C0"/>
                </a:solidFill>
              </a:rPr>
              <a:t>Time estimate</a:t>
            </a:r>
          </a:p>
        </p:txBody>
      </p:sp>
      <p:cxnSp>
        <p:nvCxnSpPr>
          <p:cNvPr id="40" name="Straight Arrow Connector 47">
            <a:extLst>
              <a:ext uri="{FF2B5EF4-FFF2-40B4-BE49-F238E27FC236}">
                <a16:creationId xmlns:a16="http://schemas.microsoft.com/office/drawing/2014/main" id="{AB8B5C60-D5A1-451C-92C7-427B0468F151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7605995" y="1955371"/>
            <a:ext cx="1188720" cy="1587"/>
          </a:xfrm>
          <a:prstGeom prst="straightConnector1">
            <a:avLst/>
          </a:prstGeom>
          <a:noFill/>
          <a:ln w="19050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42" name="TextBox 44">
            <a:extLst>
              <a:ext uri="{FF2B5EF4-FFF2-40B4-BE49-F238E27FC236}">
                <a16:creationId xmlns:a16="http://schemas.microsoft.com/office/drawing/2014/main" id="{03978DC2-4E58-4968-924F-0B675BF387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12474" y="1316725"/>
            <a:ext cx="136768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400" dirty="0">
                <a:solidFill>
                  <a:srgbClr val="0070C0"/>
                </a:solidFill>
              </a:rPr>
              <a:t>Labor estimate</a:t>
            </a:r>
          </a:p>
        </p:txBody>
      </p:sp>
      <p:cxnSp>
        <p:nvCxnSpPr>
          <p:cNvPr id="43" name="Straight Arrow Connector 47">
            <a:extLst>
              <a:ext uri="{FF2B5EF4-FFF2-40B4-BE49-F238E27FC236}">
                <a16:creationId xmlns:a16="http://schemas.microsoft.com/office/drawing/2014/main" id="{50B01672-08FD-4554-948B-967E80C7ADC3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7605995" y="1631670"/>
            <a:ext cx="1188720" cy="1587"/>
          </a:xfrm>
          <a:prstGeom prst="straightConnector1">
            <a:avLst/>
          </a:prstGeom>
          <a:noFill/>
          <a:ln w="19050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45" name="Rectangle 3">
            <a:extLst>
              <a:ext uri="{FF2B5EF4-FFF2-40B4-BE49-F238E27FC236}">
                <a16:creationId xmlns:a16="http://schemas.microsoft.com/office/drawing/2014/main" id="{0FD9C7CE-9E2B-4504-A7A7-17A8A89FF3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6959" y="3659430"/>
            <a:ext cx="3175526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US" dirty="0"/>
              <a:t>Basic </a:t>
            </a:r>
            <a:r>
              <a:rPr lang="en-US" b="1" dirty="0">
                <a:solidFill>
                  <a:srgbClr val="0070C0"/>
                </a:solidFill>
              </a:rPr>
              <a:t>COCOMO equations 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/>
              <a:t>Labor       </a:t>
            </a:r>
            <a:r>
              <a:rPr lang="en-US" dirty="0"/>
              <a:t>= </a:t>
            </a:r>
            <a:r>
              <a:rPr lang="en-US" i="1" dirty="0"/>
              <a:t>a</a:t>
            </a:r>
            <a:r>
              <a:rPr lang="en-US" baseline="-25000" dirty="0"/>
              <a:t> </a:t>
            </a:r>
            <a:r>
              <a:rPr lang="en-US" dirty="0"/>
              <a:t>(KSLOC)</a:t>
            </a:r>
            <a:r>
              <a:rPr lang="en-US" i="1" baseline="30000" dirty="0"/>
              <a:t>b</a:t>
            </a: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/>
              <a:t>Schedule </a:t>
            </a:r>
            <a:r>
              <a:rPr lang="en-US" dirty="0"/>
              <a:t>= </a:t>
            </a:r>
            <a:r>
              <a:rPr lang="en-US" i="1" dirty="0"/>
              <a:t>c</a:t>
            </a:r>
            <a:r>
              <a:rPr lang="en-US" baseline="-25000" dirty="0"/>
              <a:t> </a:t>
            </a:r>
            <a:r>
              <a:rPr lang="en-US" dirty="0"/>
              <a:t>(Labor)</a:t>
            </a:r>
            <a:r>
              <a:rPr lang="en-US" i="1" baseline="30000" dirty="0"/>
              <a:t>d</a:t>
            </a:r>
            <a:r>
              <a:rPr lang="en-US" dirty="0"/>
              <a:t> </a:t>
            </a:r>
          </a:p>
          <a:p>
            <a:r>
              <a:rPr lang="en-US" dirty="0"/>
              <a:t>where</a:t>
            </a:r>
          </a:p>
        </p:txBody>
      </p:sp>
      <p:graphicFrame>
        <p:nvGraphicFramePr>
          <p:cNvPr id="46" name="Table 45">
            <a:extLst>
              <a:ext uri="{FF2B5EF4-FFF2-40B4-BE49-F238E27FC236}">
                <a16:creationId xmlns:a16="http://schemas.microsoft.com/office/drawing/2014/main" id="{93F42684-8A60-4EE3-AD57-9CB495A753CC}"/>
              </a:ext>
            </a:extLst>
          </p:cNvPr>
          <p:cNvGraphicFramePr>
            <a:graphicFrameLocks noGrp="1"/>
          </p:cNvGraphicFramePr>
          <p:nvPr/>
        </p:nvGraphicFramePr>
        <p:xfrm>
          <a:off x="296959" y="4859759"/>
          <a:ext cx="3068047" cy="1284030"/>
        </p:xfrm>
        <a:graphic>
          <a:graphicData uri="http://schemas.openxmlformats.org/drawingml/2006/table">
            <a:tbl>
              <a:tblPr/>
              <a:tblGrid>
                <a:gridCol w="15002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04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324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4239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3249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689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Software project</a:t>
                      </a:r>
                    </a:p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type</a:t>
                      </a:r>
                    </a:p>
                  </a:txBody>
                  <a:tcPr marL="9523" marR="9523" marT="95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1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</a:t>
                      </a:r>
                    </a:p>
                  </a:txBody>
                  <a:tcPr marL="9523" marR="9523" marT="95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1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b</a:t>
                      </a:r>
                    </a:p>
                  </a:txBody>
                  <a:tcPr marL="9523" marR="9523" marT="95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1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</a:t>
                      </a:r>
                    </a:p>
                  </a:txBody>
                  <a:tcPr marL="9523" marR="9523" marT="95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1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</a:t>
                      </a:r>
                    </a:p>
                  </a:txBody>
                  <a:tcPr marL="9523" marR="9523" marT="95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227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Organic</a:t>
                      </a:r>
                    </a:p>
                  </a:txBody>
                  <a:tcPr marL="9523" marR="9523" marT="95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2.4</a:t>
                      </a:r>
                    </a:p>
                  </a:txBody>
                  <a:tcPr marL="9523" marR="9523" marT="95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1.05</a:t>
                      </a:r>
                    </a:p>
                  </a:txBody>
                  <a:tcPr marL="9523" marR="9523" marT="95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2.5</a:t>
                      </a:r>
                    </a:p>
                  </a:txBody>
                  <a:tcPr marL="9523" marR="9523" marT="95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0.38</a:t>
                      </a:r>
                    </a:p>
                  </a:txBody>
                  <a:tcPr marL="9523" marR="9523" marT="95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227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Semi-detached</a:t>
                      </a:r>
                    </a:p>
                  </a:txBody>
                  <a:tcPr marL="9523" marR="9523" marT="95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3.0</a:t>
                      </a:r>
                    </a:p>
                  </a:txBody>
                  <a:tcPr marL="9523" marR="9523" marT="95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1.12</a:t>
                      </a:r>
                    </a:p>
                  </a:txBody>
                  <a:tcPr marL="9523" marR="9523" marT="95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2.5</a:t>
                      </a:r>
                    </a:p>
                  </a:txBody>
                  <a:tcPr marL="9523" marR="9523" marT="95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0.35</a:t>
                      </a:r>
                    </a:p>
                  </a:txBody>
                  <a:tcPr marL="9523" marR="9523" marT="95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227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Embedded</a:t>
                      </a:r>
                    </a:p>
                  </a:txBody>
                  <a:tcPr marL="9523" marR="9523" marT="95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3.6</a:t>
                      </a:r>
                    </a:p>
                  </a:txBody>
                  <a:tcPr marL="9523" marR="9523" marT="95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1.20</a:t>
                      </a:r>
                    </a:p>
                  </a:txBody>
                  <a:tcPr marL="9523" marR="9523" marT="95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2.5</a:t>
                      </a:r>
                    </a:p>
                  </a:txBody>
                  <a:tcPr marL="9523" marR="9523" marT="95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0.32 </a:t>
                      </a:r>
                    </a:p>
                  </a:txBody>
                  <a:tcPr marL="9523" marR="9523" marT="95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7" name="TextBox 46">
            <a:extLst>
              <a:ext uri="{FF2B5EF4-FFF2-40B4-BE49-F238E27FC236}">
                <a16:creationId xmlns:a16="http://schemas.microsoft.com/office/drawing/2014/main" id="{7842B976-DFBF-4A11-8883-0DC016E80586}"/>
              </a:ext>
            </a:extLst>
          </p:cNvPr>
          <p:cNvSpPr txBox="1"/>
          <p:nvPr/>
        </p:nvSpPr>
        <p:spPr>
          <a:xfrm>
            <a:off x="3781272" y="5954761"/>
            <a:ext cx="3840480" cy="7386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b="1" dirty="0">
                <a:latin typeface="+mn-lt"/>
              </a:rPr>
              <a:t>Terminology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err="1">
                <a:latin typeface="+mn-lt"/>
              </a:rPr>
              <a:t>SLOC</a:t>
            </a:r>
            <a:r>
              <a:rPr lang="en-US" sz="1400" dirty="0">
                <a:latin typeface="+mn-lt"/>
              </a:rPr>
              <a:t> = software lines of code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err="1">
                <a:latin typeface="+mn-lt"/>
              </a:rPr>
              <a:t>KSLOC</a:t>
            </a:r>
            <a:r>
              <a:rPr lang="en-US" sz="1400" dirty="0">
                <a:latin typeface="+mn-lt"/>
              </a:rPr>
              <a:t> = kilo </a:t>
            </a:r>
            <a:r>
              <a:rPr lang="en-US" sz="1400" dirty="0" err="1">
                <a:latin typeface="+mn-lt"/>
              </a:rPr>
              <a:t>SLOC</a:t>
            </a:r>
            <a:r>
              <a:rPr lang="en-US" sz="1400" dirty="0">
                <a:latin typeface="+mn-lt"/>
              </a:rPr>
              <a:t> = 1,000 lines of code</a:t>
            </a:r>
          </a:p>
        </p:txBody>
      </p:sp>
    </p:spTree>
    <p:extLst>
      <p:ext uri="{BB962C8B-B14F-4D97-AF65-F5344CB8AC3E}">
        <p14:creationId xmlns:p14="http://schemas.microsoft.com/office/powerpoint/2010/main" val="9797876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-1" y="612672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" name="Rectangle 150"/>
          <p:cNvSpPr>
            <a:spLocks noChangeArrowheads="1"/>
          </p:cNvSpPr>
          <p:nvPr/>
        </p:nvSpPr>
        <p:spPr bwMode="auto">
          <a:xfrm>
            <a:off x="162336" y="76200"/>
            <a:ext cx="871102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800" b="1" dirty="0" err="1"/>
              <a:t>COCOMO</a:t>
            </a:r>
            <a:r>
              <a:rPr lang="en-US" sz="2800" b="1" dirty="0"/>
              <a:t> – Example – Creating SW program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CD4768A1-4E17-4AF0-A49C-882D2B200178}"/>
              </a:ext>
            </a:extLst>
          </p:cNvPr>
          <p:cNvSpPr txBox="1"/>
          <p:nvPr/>
        </p:nvSpPr>
        <p:spPr>
          <a:xfrm>
            <a:off x="0" y="6618357"/>
            <a:ext cx="286649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900" dirty="0">
                <a:solidFill>
                  <a:schemeClr val="bg1">
                    <a:lumMod val="50000"/>
                  </a:schemeClr>
                </a:solidFill>
              </a:rPr>
              <a:t>Copyright © 2022 Dan Zwillinger. All rights reserved.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AF4F806-777B-4A6E-8BBF-04FC8C34D18C}"/>
              </a:ext>
            </a:extLst>
          </p:cNvPr>
          <p:cNvSpPr txBox="1"/>
          <p:nvPr/>
        </p:nvSpPr>
        <p:spPr>
          <a:xfrm>
            <a:off x="349050" y="817460"/>
            <a:ext cx="8524309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Problem statement:</a:t>
            </a:r>
          </a:p>
          <a:p>
            <a:r>
              <a:rPr lang="en-US" dirty="0"/>
              <a:t>You are creating a SW product; the code will be about 10,000 lines (10 </a:t>
            </a:r>
            <a:r>
              <a:rPr lang="en-US" dirty="0" err="1"/>
              <a:t>KSLOC</a:t>
            </a:r>
            <a:r>
              <a:rPr lang="en-US" dirty="0"/>
              <a:t>).</a:t>
            </a:r>
          </a:p>
          <a:p>
            <a:r>
              <a:rPr lang="en-US" dirty="0"/>
              <a:t>How long it will take to create the SW and how much manpower is required?</a:t>
            </a:r>
          </a:p>
          <a:p>
            <a:endParaRPr lang="en-US" dirty="0"/>
          </a:p>
          <a:p>
            <a:r>
              <a:rPr lang="en-US" b="1" dirty="0"/>
              <a:t>Answer:</a:t>
            </a:r>
            <a:endParaRPr lang="en-US" dirty="0"/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If the SW product/team is </a:t>
            </a:r>
            <a:r>
              <a:rPr lang="en-US" b="1" dirty="0"/>
              <a:t>organic</a:t>
            </a:r>
            <a:r>
              <a:rPr lang="en-US" dirty="0"/>
              <a:t> (an experienced small team that has worked together on similar products in the past) then the parameters to use in the </a:t>
            </a:r>
            <a:r>
              <a:rPr lang="en-US" dirty="0" err="1"/>
              <a:t>COCOCO</a:t>
            </a:r>
            <a:r>
              <a:rPr lang="en-US" dirty="0"/>
              <a:t> equations are {a=2.4, b=1.05, c=2.5, d=0.38}. Using them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rgbClr val="0070C0"/>
                </a:solidFill>
              </a:rPr>
              <a:t>Labor</a:t>
            </a:r>
            <a:r>
              <a:rPr lang="en-US" dirty="0"/>
              <a:t> 	(in man-months)       = a (</a:t>
            </a:r>
            <a:r>
              <a:rPr lang="en-US" dirty="0" err="1"/>
              <a:t>KSLOC</a:t>
            </a:r>
            <a:r>
              <a:rPr lang="en-US" dirty="0"/>
              <a:t>)</a:t>
            </a:r>
            <a:r>
              <a:rPr lang="en-US" i="1" baseline="30000" dirty="0"/>
              <a:t>b</a:t>
            </a:r>
            <a:r>
              <a:rPr lang="en-US" dirty="0"/>
              <a:t> = 2.4 (10)</a:t>
            </a:r>
            <a:r>
              <a:rPr lang="en-US" i="1" baseline="30000" dirty="0"/>
              <a:t>1.05 </a:t>
            </a:r>
            <a:r>
              <a:rPr lang="en-US" dirty="0"/>
              <a:t>= </a:t>
            </a:r>
            <a:r>
              <a:rPr lang="en-US" b="1" dirty="0">
                <a:solidFill>
                  <a:srgbClr val="0070C0"/>
                </a:solidFill>
              </a:rPr>
              <a:t>27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rgbClr val="0070C0"/>
                </a:solidFill>
              </a:rPr>
              <a:t>Schedule</a:t>
            </a:r>
            <a:r>
              <a:rPr lang="en-US" b="1" dirty="0"/>
              <a:t> </a:t>
            </a:r>
            <a:r>
              <a:rPr lang="en-US" dirty="0"/>
              <a:t>(in calendar months) = </a:t>
            </a:r>
            <a:r>
              <a:rPr lang="en-US" i="1" dirty="0"/>
              <a:t>c</a:t>
            </a:r>
            <a:r>
              <a:rPr lang="en-US" baseline="-25000" dirty="0"/>
              <a:t> </a:t>
            </a:r>
            <a:r>
              <a:rPr lang="en-US" dirty="0"/>
              <a:t>(Labor)</a:t>
            </a:r>
            <a:r>
              <a:rPr lang="en-US" i="1" baseline="30000" dirty="0"/>
              <a:t>d</a:t>
            </a:r>
            <a:r>
              <a:rPr lang="en-US" dirty="0"/>
              <a:t>    = </a:t>
            </a:r>
            <a:r>
              <a:rPr lang="en-US" i="1" dirty="0"/>
              <a:t>2.5</a:t>
            </a:r>
            <a:r>
              <a:rPr lang="en-US" baseline="-25000" dirty="0"/>
              <a:t> </a:t>
            </a:r>
            <a:r>
              <a:rPr lang="en-US" dirty="0"/>
              <a:t>(27)</a:t>
            </a:r>
            <a:r>
              <a:rPr lang="en-US" i="1" baseline="30000" dirty="0"/>
              <a:t>0.38</a:t>
            </a:r>
            <a:r>
              <a:rPr lang="en-US" dirty="0"/>
              <a:t> =</a:t>
            </a:r>
            <a:r>
              <a:rPr lang="en-US" b="1" dirty="0"/>
              <a:t> </a:t>
            </a:r>
            <a:r>
              <a:rPr lang="en-US" b="1" dirty="0">
                <a:solidFill>
                  <a:srgbClr val="0070C0"/>
                </a:solidFill>
              </a:rPr>
              <a:t>8.7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The conclusion is that a team of size 3 is needed for 9 months.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AB12A7AD-410A-44BF-960E-4108CE53E476}"/>
              </a:ext>
            </a:extLst>
          </p:cNvPr>
          <p:cNvSpPr txBox="1"/>
          <p:nvPr/>
        </p:nvSpPr>
        <p:spPr>
          <a:xfrm>
            <a:off x="462665" y="4161568"/>
            <a:ext cx="7796215" cy="181588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600" b="1" dirty="0"/>
              <a:t>Notes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dirty="0"/>
              <a:t>For a </a:t>
            </a:r>
            <a:r>
              <a:rPr lang="en-US" sz="1600" b="1" dirty="0"/>
              <a:t>semi-detached </a:t>
            </a:r>
            <a:r>
              <a:rPr lang="en-US" sz="1600" dirty="0"/>
              <a:t>SW product/team (of the same size)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b="1" dirty="0">
                <a:solidFill>
                  <a:srgbClr val="0070C0"/>
                </a:solidFill>
              </a:rPr>
              <a:t>Labor</a:t>
            </a:r>
            <a:r>
              <a:rPr lang="en-US" sz="1600" dirty="0"/>
              <a:t> = </a:t>
            </a:r>
            <a:r>
              <a:rPr lang="en-US" sz="1600" b="1" dirty="0">
                <a:solidFill>
                  <a:srgbClr val="0070C0"/>
                </a:solidFill>
              </a:rPr>
              <a:t>40</a:t>
            </a:r>
            <a:r>
              <a:rPr lang="en-US" sz="1600" dirty="0"/>
              <a:t> man-months and </a:t>
            </a:r>
            <a:r>
              <a:rPr lang="en-US" sz="1600" b="1" dirty="0">
                <a:solidFill>
                  <a:srgbClr val="0070C0"/>
                </a:solidFill>
              </a:rPr>
              <a:t>Schedule</a:t>
            </a:r>
            <a:r>
              <a:rPr lang="en-US" sz="1600" dirty="0"/>
              <a:t> = </a:t>
            </a:r>
            <a:r>
              <a:rPr lang="en-US" sz="1600" b="1" dirty="0">
                <a:solidFill>
                  <a:srgbClr val="0070C0"/>
                </a:solidFill>
              </a:rPr>
              <a:t>9</a:t>
            </a:r>
            <a:r>
              <a:rPr lang="en-US" sz="1600" dirty="0"/>
              <a:t> calendar months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dirty="0"/>
              <a:t>For an </a:t>
            </a:r>
            <a:r>
              <a:rPr lang="en-US" sz="1600" b="1" dirty="0"/>
              <a:t>embedded </a:t>
            </a:r>
            <a:r>
              <a:rPr lang="en-US" sz="1600" dirty="0"/>
              <a:t>SW product/team (of the same size)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b="1" dirty="0">
                <a:solidFill>
                  <a:srgbClr val="0070C0"/>
                </a:solidFill>
              </a:rPr>
              <a:t>Labor</a:t>
            </a:r>
            <a:r>
              <a:rPr lang="en-US" sz="1600" dirty="0"/>
              <a:t> = </a:t>
            </a:r>
            <a:r>
              <a:rPr lang="en-US" sz="1600" b="1" dirty="0">
                <a:solidFill>
                  <a:srgbClr val="0070C0"/>
                </a:solidFill>
              </a:rPr>
              <a:t>57</a:t>
            </a:r>
            <a:r>
              <a:rPr lang="en-US" sz="1600" dirty="0"/>
              <a:t> man-months and </a:t>
            </a:r>
            <a:r>
              <a:rPr lang="en-US" sz="1600" b="1" dirty="0">
                <a:solidFill>
                  <a:srgbClr val="0070C0"/>
                </a:solidFill>
              </a:rPr>
              <a:t>Schedule</a:t>
            </a:r>
            <a:r>
              <a:rPr lang="en-US" sz="1600" dirty="0"/>
              <a:t> = </a:t>
            </a:r>
            <a:r>
              <a:rPr lang="en-US" sz="1600" b="1" dirty="0">
                <a:solidFill>
                  <a:srgbClr val="0070C0"/>
                </a:solidFill>
              </a:rPr>
              <a:t>9</a:t>
            </a:r>
            <a:r>
              <a:rPr lang="en-US" sz="1600" dirty="0"/>
              <a:t> calendar months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b="1" dirty="0"/>
              <a:t>Conclusion</a:t>
            </a:r>
            <a:r>
              <a:rPr lang="en-US" sz="1600" dirty="0"/>
              <a:t>: The SW development will take 9 months; the team size varies based on the type of SW being developed.</a:t>
            </a:r>
          </a:p>
        </p:txBody>
      </p:sp>
    </p:spTree>
    <p:extLst>
      <p:ext uri="{BB962C8B-B14F-4D97-AF65-F5344CB8AC3E}">
        <p14:creationId xmlns:p14="http://schemas.microsoft.com/office/powerpoint/2010/main" val="38914318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Text Box 36"/>
          <p:cNvSpPr txBox="1">
            <a:spLocks noChangeArrowheads="1"/>
          </p:cNvSpPr>
          <p:nvPr/>
        </p:nvSpPr>
        <p:spPr bwMode="auto">
          <a:xfrm>
            <a:off x="228600" y="76200"/>
            <a:ext cx="72009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en-US" sz="2800" b="1" dirty="0" err="1"/>
              <a:t>COCOMO</a:t>
            </a:r>
            <a:r>
              <a:rPr lang="en-US" sz="2800" b="1" dirty="0"/>
              <a:t> </a:t>
            </a:r>
            <a:r>
              <a:rPr lang="en-US" altLang="en-US" sz="2800" b="1">
                <a:solidFill>
                  <a:srgbClr val="000000"/>
                </a:solidFill>
              </a:rPr>
              <a:t>– Notes</a:t>
            </a:r>
            <a:endParaRPr lang="en-US" altLang="en-US" sz="2800" b="1" dirty="0">
              <a:solidFill>
                <a:srgbClr val="00000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3253CC5-4D2A-46AB-B279-E209A31A6ABC}"/>
              </a:ext>
            </a:extLst>
          </p:cNvPr>
          <p:cNvSpPr txBox="1"/>
          <p:nvPr/>
        </p:nvSpPr>
        <p:spPr>
          <a:xfrm>
            <a:off x="514350" y="723900"/>
            <a:ext cx="4114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None/>
            </a:pPr>
            <a:r>
              <a:rPr lang="en-US" sz="2000" dirty="0"/>
              <a:t>Slide 1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C810558E-45B5-4362-943B-40FE4163BADE}"/>
              </a:ext>
            </a:extLst>
          </p:cNvPr>
          <p:cNvSpPr txBox="1"/>
          <p:nvPr/>
        </p:nvSpPr>
        <p:spPr>
          <a:xfrm>
            <a:off x="4762501" y="723900"/>
            <a:ext cx="41147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None/>
            </a:pPr>
            <a:r>
              <a:rPr lang="en-US" sz="2000" dirty="0"/>
              <a:t>Slide 2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0213A775-8F53-462A-AEDE-6F4FA49E2843}"/>
              </a:ext>
            </a:extLst>
          </p:cNvPr>
          <p:cNvCxnSpPr/>
          <p:nvPr/>
        </p:nvCxnSpPr>
        <p:spPr bwMode="auto">
          <a:xfrm>
            <a:off x="1924050" y="2000250"/>
            <a:ext cx="914400" cy="914400"/>
          </a:xfrm>
          <a:prstGeom prst="line">
            <a:avLst/>
          </a:prstGeom>
          <a:noFill/>
          <a:ln w="317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FDD68932-B129-4895-BCCC-E11021D776F0}"/>
              </a:ext>
            </a:extLst>
          </p:cNvPr>
          <p:cNvSpPr txBox="1"/>
          <p:nvPr/>
        </p:nvSpPr>
        <p:spPr>
          <a:xfrm>
            <a:off x="514350" y="1168400"/>
            <a:ext cx="4114800" cy="310854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1400" dirty="0" err="1">
                <a:latin typeface="+mn-lt"/>
              </a:rPr>
              <a:t>COCOMO</a:t>
            </a:r>
            <a:r>
              <a:rPr lang="en-US" sz="1400" dirty="0">
                <a:latin typeface="+mn-lt"/>
              </a:rPr>
              <a:t> was first developed by Barry Boehm in 1981.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>
                <a:latin typeface="+mn-lt"/>
              </a:rPr>
              <a:t>The basic </a:t>
            </a:r>
            <a:r>
              <a:rPr lang="en-US" sz="1400" dirty="0" err="1">
                <a:latin typeface="+mn-lt"/>
              </a:rPr>
              <a:t>COCOMO</a:t>
            </a:r>
            <a:r>
              <a:rPr lang="en-US" sz="1400" dirty="0">
                <a:latin typeface="+mn-lt"/>
              </a:rPr>
              <a:t> equations are very simple.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>
                <a:latin typeface="+mn-lt"/>
              </a:rPr>
              <a:t>Basic </a:t>
            </a:r>
            <a:r>
              <a:rPr lang="en-US" sz="1400" dirty="0" err="1">
                <a:latin typeface="+mn-lt"/>
              </a:rPr>
              <a:t>COCOMO</a:t>
            </a:r>
            <a:r>
              <a:rPr lang="en-US" sz="1400" dirty="0">
                <a:latin typeface="+mn-lt"/>
              </a:rPr>
              <a:t> is good for quick, rough order of magnitude estimate of software development activities.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>
                <a:latin typeface="+mn-lt"/>
              </a:rPr>
              <a:t>Basic </a:t>
            </a:r>
            <a:r>
              <a:rPr lang="en-US" sz="1400" dirty="0" err="1">
                <a:latin typeface="+mn-lt"/>
              </a:rPr>
              <a:t>COCOMO</a:t>
            </a:r>
            <a:r>
              <a:rPr lang="en-US" sz="1400" dirty="0">
                <a:latin typeface="+mn-lt"/>
              </a:rPr>
              <a:t> is estimated to be within a factor of two of the actual value, 60% of the time.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 err="1">
                <a:latin typeface="+mn-lt"/>
              </a:rPr>
              <a:t>SLOC</a:t>
            </a:r>
            <a:r>
              <a:rPr lang="en-US" sz="1400" dirty="0">
                <a:latin typeface="+mn-lt"/>
              </a:rPr>
              <a:t> is not a great way to assess code, and it varies from language to language, but it often works well enough. “Function Points” are another way to assess “quantity” of code.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CD2E6C37-3D60-4075-B12A-95857B601D06}"/>
              </a:ext>
            </a:extLst>
          </p:cNvPr>
          <p:cNvSpPr txBox="1"/>
          <p:nvPr/>
        </p:nvSpPr>
        <p:spPr>
          <a:xfrm>
            <a:off x="4762502" y="1168400"/>
            <a:ext cx="4114800" cy="353943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342900" indent="-342900" eaLnBrk="1" hangingPunct="1">
              <a:buFont typeface="+mj-lt"/>
              <a:buAutoNum type="arabicPeriod"/>
            </a:pPr>
            <a:r>
              <a:rPr lang="en-US" sz="1400" dirty="0">
                <a:latin typeface="Arial" charset="0"/>
                <a:cs typeface="+mn-cs"/>
              </a:rPr>
              <a:t>For a more detailed </a:t>
            </a:r>
            <a:r>
              <a:rPr lang="en-US" sz="1400" dirty="0"/>
              <a:t>analysis, t</a:t>
            </a:r>
            <a:r>
              <a:rPr lang="en-US" sz="1400" dirty="0">
                <a:latin typeface="Arial" charset="0"/>
                <a:cs typeface="+mn-cs"/>
              </a:rPr>
              <a:t>here is an Intermediate</a:t>
            </a:r>
            <a:r>
              <a:rPr lang="en-US" sz="1400" dirty="0"/>
              <a:t> </a:t>
            </a:r>
            <a:r>
              <a:rPr lang="en-US" sz="1400" dirty="0" err="1"/>
              <a:t>COCOMO</a:t>
            </a:r>
            <a:r>
              <a:rPr lang="en-US" sz="1400" dirty="0"/>
              <a:t> model. It requires input on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400" dirty="0"/>
              <a:t>3 product parameters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400" dirty="0"/>
              <a:t>4 hardware parameters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400" dirty="0"/>
              <a:t>5 personnel Parameter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400" dirty="0"/>
              <a:t>3 project Parameters</a:t>
            </a:r>
          </a:p>
          <a:p>
            <a:pPr marL="342900" indent="-342900" eaLnBrk="1" hangingPunct="1">
              <a:buFont typeface="+mj-lt"/>
              <a:buAutoNum type="arabicPeriod"/>
            </a:pPr>
            <a:r>
              <a:rPr lang="en-US" sz="1400" dirty="0"/>
              <a:t>There is also a Detailed </a:t>
            </a:r>
            <a:r>
              <a:rPr lang="en-US" sz="1400" dirty="0" err="1"/>
              <a:t>COCOMO</a:t>
            </a:r>
            <a:r>
              <a:rPr lang="en-US" sz="1400" dirty="0"/>
              <a:t> Model</a:t>
            </a:r>
            <a:r>
              <a:rPr lang="en-US" sz="1400"/>
              <a:t>.    It </a:t>
            </a:r>
            <a:r>
              <a:rPr lang="en-US" sz="1400" dirty="0"/>
              <a:t>assumes a three level hierarchical decomposition and estimates are made at each of the 3 levels: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400" dirty="0"/>
              <a:t>Module level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400" dirty="0"/>
              <a:t>Subsystem Level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400" dirty="0"/>
              <a:t>System Level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>
                <a:latin typeface="+mn-lt"/>
              </a:rPr>
              <a:t>The Detailed Model is estimated to be within 20% of the actual, 70% of the time.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5270058A-1D4B-434C-A6C9-EBD78D843882}"/>
              </a:ext>
            </a:extLst>
          </p:cNvPr>
          <p:cNvSpPr txBox="1"/>
          <p:nvPr/>
        </p:nvSpPr>
        <p:spPr>
          <a:xfrm>
            <a:off x="0" y="6618357"/>
            <a:ext cx="286649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900" dirty="0">
                <a:solidFill>
                  <a:schemeClr val="bg1">
                    <a:lumMod val="50000"/>
                  </a:schemeClr>
                </a:solidFill>
              </a:rPr>
              <a:t>Copyright © 2022 Dan Zwillinger.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7526243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643</Words>
  <Application>Microsoft Office PowerPoint</Application>
  <PresentationFormat>On-screen Show (4:3)</PresentationFormat>
  <Paragraphs>92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Calibri</vt:lpstr>
      <vt:lpstr>Default Design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2022-06-18T02:55:22Z</dcterms:created>
  <dcterms:modified xsi:type="dcterms:W3CDTF">2024-11-01T14:03:13Z</dcterms:modified>
</cp:coreProperties>
</file>