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9D9D9"/>
    <a:srgbClr val="CCFFCC"/>
    <a:srgbClr val="CCECFF"/>
    <a:srgbClr val="FF0000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845" autoAdjust="0"/>
  </p:normalViewPr>
  <p:slideViewPr>
    <p:cSldViewPr>
      <p:cViewPr varScale="1">
        <p:scale>
          <a:sx n="91" d="100"/>
          <a:sy n="91" d="100"/>
        </p:scale>
        <p:origin x="24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75912" y="1861098"/>
            <a:ext cx="5120640" cy="607778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Constructive Cost Model </a:t>
            </a:r>
          </a:p>
          <a:p>
            <a:r>
              <a:rPr lang="en-US" sz="2800" b="1" dirty="0"/>
              <a:t>(</a:t>
            </a:r>
            <a:r>
              <a:rPr lang="en-US" sz="2800" b="1" dirty="0" err="1"/>
              <a:t>COCOMO</a:t>
            </a:r>
            <a:r>
              <a:rPr lang="en-US" sz="2800" b="1" dirty="0"/>
              <a:t>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17646" y="132455"/>
            <a:ext cx="26490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effort to create software?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71095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781272" y="2468875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software product to be estimated.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Estimate the Software Lines Of Code (</a:t>
            </a:r>
            <a:r>
              <a:rPr lang="en-US" sz="1600" dirty="0" err="1"/>
              <a:t>SLOC</a:t>
            </a:r>
            <a:r>
              <a:rPr lang="en-US" sz="1600" dirty="0"/>
              <a:t>).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</a:t>
            </a:r>
            <a:r>
              <a:rPr lang="en-US" sz="1600" dirty="0" err="1"/>
              <a:t>COCOMO</a:t>
            </a:r>
            <a:r>
              <a:rPr lang="en-US" sz="1600" dirty="0"/>
              <a:t> model: </a:t>
            </a:r>
            <a:r>
              <a:rPr lang="en-US" sz="1600" b="1" dirty="0"/>
              <a:t>basic</a:t>
            </a:r>
            <a:r>
              <a:rPr lang="en-US" sz="1600" dirty="0"/>
              <a:t> or </a:t>
            </a:r>
            <a:r>
              <a:rPr lang="en-US" sz="1600" b="1" dirty="0"/>
              <a:t>intermediate</a:t>
            </a:r>
            <a:r>
              <a:rPr lang="en-US" sz="16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Determine product attributes. For the basic model:</a:t>
            </a:r>
          </a:p>
          <a:p>
            <a:pPr lvl="1" indent="-117475">
              <a:buFont typeface="Arial" pitchFamily="34" charset="0"/>
              <a:buChar char="•"/>
            </a:pPr>
            <a:r>
              <a:rPr lang="en-US" sz="1600" b="1" dirty="0"/>
              <a:t>Organic – </a:t>
            </a:r>
            <a:r>
              <a:rPr lang="en-US" sz="1600" dirty="0"/>
              <a:t>small team / good experience / flexible requirements</a:t>
            </a:r>
          </a:p>
          <a:p>
            <a:pPr lvl="1" indent="-117475">
              <a:buFont typeface="Arial" pitchFamily="34" charset="0"/>
              <a:buChar char="•"/>
            </a:pPr>
            <a:r>
              <a:rPr lang="en-US" sz="1600" b="1" dirty="0"/>
              <a:t>Semi-detached –</a:t>
            </a:r>
            <a:r>
              <a:rPr lang="en-US" sz="1600" dirty="0"/>
              <a:t> medium team / mixed experience  &amp; requirements</a:t>
            </a:r>
          </a:p>
          <a:p>
            <a:pPr lvl="1" indent="-117475">
              <a:buFont typeface="Arial" pitchFamily="34" charset="0"/>
              <a:buChar char="•"/>
            </a:pPr>
            <a:r>
              <a:rPr lang="en-US" sz="1600" b="1" dirty="0"/>
              <a:t>Embedded –</a:t>
            </a:r>
            <a:r>
              <a:rPr lang="en-US" sz="1600" dirty="0"/>
              <a:t> tight constraints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</a:t>
            </a:r>
            <a:r>
              <a:rPr lang="en-US" sz="1600" dirty="0" err="1"/>
              <a:t>COCOMO</a:t>
            </a:r>
            <a:r>
              <a:rPr lang="en-US" sz="1600" dirty="0"/>
              <a:t> estimates using the equations associated with the model</a:t>
            </a:r>
          </a:p>
          <a:p>
            <a:pPr marL="623888" lvl="1" indent="-166688">
              <a:buFont typeface="Arial" pitchFamily="34" charset="0"/>
              <a:buChar char="•"/>
            </a:pPr>
            <a:r>
              <a:rPr lang="en-US" sz="1600" dirty="0"/>
              <a:t>Labor       is in person-months</a:t>
            </a:r>
          </a:p>
          <a:p>
            <a:pPr marL="623888" lvl="1" indent="-166688">
              <a:buFont typeface="Arial" pitchFamily="34" charset="0"/>
              <a:buChar char="•"/>
            </a:pPr>
            <a:r>
              <a:rPr lang="en-US" sz="1600" dirty="0"/>
              <a:t>Schedule is in calendar months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80171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COCOMO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estimation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291840" cy="206210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Constructive Cost Model </a:t>
            </a:r>
            <a:r>
              <a:rPr lang="en-US" dirty="0"/>
              <a:t>(</a:t>
            </a:r>
            <a:r>
              <a:rPr lang="en-US" b="1" dirty="0" err="1"/>
              <a:t>COCOMO</a:t>
            </a:r>
            <a:r>
              <a:rPr lang="en-US" dirty="0"/>
              <a:t>) is a SW estimation model which uses SW lines of code to estimate the needed man-power effort and duration.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Since programming paradigms evolve,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COCOMO</a:t>
            </a:r>
            <a:r>
              <a:rPr lang="en-US" dirty="0">
                <a:latin typeface="Arial" pitchFamily="34" charset="0"/>
                <a:cs typeface="Arial" pitchFamily="34" charset="0"/>
              </a:rPr>
              <a:t> may be less useful than it was in the past.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660" y="1738643"/>
            <a:ext cx="12490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Lines of code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3165" y="1728022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44">
            <a:extLst>
              <a:ext uri="{FF2B5EF4-FFF2-40B4-BE49-F238E27FC236}">
                <a16:creationId xmlns:a16="http://schemas.microsoft.com/office/drawing/2014/main" id="{10996E62-6EF8-4AF2-872D-6CAAD3A6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092" y="1201510"/>
            <a:ext cx="960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attributes</a:t>
            </a:r>
          </a:p>
        </p:txBody>
      </p:sp>
      <p:cxnSp>
        <p:nvCxnSpPr>
          <p:cNvPr id="38" name="Straight Arrow Connector 47">
            <a:extLst>
              <a:ext uri="{FF2B5EF4-FFF2-40B4-BE49-F238E27FC236}">
                <a16:creationId xmlns:a16="http://schemas.microsoft.com/office/drawing/2014/main" id="{F3298C4B-C3A6-4AB6-8C7D-C899579B7E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3165" y="204132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" name="TextBox 44">
            <a:extLst>
              <a:ext uri="{FF2B5EF4-FFF2-40B4-BE49-F238E27FC236}">
                <a16:creationId xmlns:a16="http://schemas.microsoft.com/office/drawing/2014/main" id="{5082BA94-832B-464D-A580-01A131B50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556" y="1640425"/>
            <a:ext cx="1301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Time estimate</a:t>
            </a:r>
          </a:p>
        </p:txBody>
      </p: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955371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474" y="1316725"/>
            <a:ext cx="13676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Labor estimate</a:t>
            </a:r>
          </a:p>
        </p:txBody>
      </p:sp>
      <p:cxnSp>
        <p:nvCxnSpPr>
          <p:cNvPr id="43" name="Straight Arrow Connector 47">
            <a:extLst>
              <a:ext uri="{FF2B5EF4-FFF2-40B4-BE49-F238E27FC236}">
                <a16:creationId xmlns:a16="http://schemas.microsoft.com/office/drawing/2014/main" id="{50B01672-08FD-4554-948B-967E80C7AD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631670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" name="Rectangle 3">
            <a:extLst>
              <a:ext uri="{FF2B5EF4-FFF2-40B4-BE49-F238E27FC236}">
                <a16:creationId xmlns:a16="http://schemas.microsoft.com/office/drawing/2014/main" id="{0FD9C7CE-9E2B-4504-A7A7-17A8A89F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59" y="3659430"/>
            <a:ext cx="3175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Basic </a:t>
            </a:r>
            <a:r>
              <a:rPr lang="en-US" b="1" dirty="0">
                <a:solidFill>
                  <a:srgbClr val="0070C0"/>
                </a:solidFill>
              </a:rPr>
              <a:t>COCOMO equations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Labor      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baseline="-25000" dirty="0"/>
              <a:t> </a:t>
            </a:r>
            <a:r>
              <a:rPr lang="en-US" dirty="0"/>
              <a:t>(KSLOC)</a:t>
            </a:r>
            <a:r>
              <a:rPr lang="en-US" i="1" baseline="30000" dirty="0"/>
              <a:t>b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Schedule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baseline="-25000" dirty="0"/>
              <a:t> </a:t>
            </a:r>
            <a:r>
              <a:rPr lang="en-US" dirty="0"/>
              <a:t>(Labor)</a:t>
            </a:r>
            <a:r>
              <a:rPr lang="en-US" i="1" baseline="30000" dirty="0"/>
              <a:t>d</a:t>
            </a:r>
            <a:r>
              <a:rPr lang="en-US" dirty="0"/>
              <a:t> </a:t>
            </a:r>
          </a:p>
          <a:p>
            <a:r>
              <a:rPr lang="en-US" dirty="0"/>
              <a:t>where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93F42684-8A60-4EE3-AD57-9CB495A753CC}"/>
              </a:ext>
            </a:extLst>
          </p:cNvPr>
          <p:cNvGraphicFramePr>
            <a:graphicFrameLocks noGrp="1"/>
          </p:cNvGraphicFramePr>
          <p:nvPr/>
        </p:nvGraphicFramePr>
        <p:xfrm>
          <a:off x="296959" y="4859759"/>
          <a:ext cx="3068047" cy="1284030"/>
        </p:xfrm>
        <a:graphic>
          <a:graphicData uri="http://schemas.openxmlformats.org/drawingml/2006/table">
            <a:tbl>
              <a:tblPr/>
              <a:tblGrid>
                <a:gridCol w="150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project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Semi-detached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Embedded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 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7842B976-DFBF-4A11-8883-0DC016E80586}"/>
              </a:ext>
            </a:extLst>
          </p:cNvPr>
          <p:cNvSpPr txBox="1"/>
          <p:nvPr/>
        </p:nvSpPr>
        <p:spPr>
          <a:xfrm>
            <a:off x="3781272" y="5954761"/>
            <a:ext cx="384048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n-lt"/>
              </a:rPr>
              <a:t>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= software lines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KSLOC</a:t>
            </a:r>
            <a:r>
              <a:rPr lang="en-US" sz="1400" dirty="0">
                <a:latin typeface="+mn-lt"/>
              </a:rPr>
              <a:t> = kilo </a:t>
            </a: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= 1,000 lines of code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2904F98-D50E-A78C-75DD-FA2A2B21227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8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COCOMO</a:t>
            </a:r>
            <a:r>
              <a:rPr lang="en-US" sz="2800" b="1" dirty="0"/>
              <a:t> – Example – Creating SW program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4F806-777B-4A6E-8BBF-04FC8C34D18C}"/>
              </a:ext>
            </a:extLst>
          </p:cNvPr>
          <p:cNvSpPr txBox="1"/>
          <p:nvPr/>
        </p:nvSpPr>
        <p:spPr>
          <a:xfrm>
            <a:off x="349050" y="817460"/>
            <a:ext cx="85243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Problem statement:</a:t>
            </a:r>
          </a:p>
          <a:p>
            <a:r>
              <a:rPr lang="en-US" dirty="0"/>
              <a:t>You are creating a SW product; the code will be about 10,000 lines (10 </a:t>
            </a:r>
            <a:r>
              <a:rPr lang="en-US" dirty="0" err="1"/>
              <a:t>KSLOC</a:t>
            </a:r>
            <a:r>
              <a:rPr lang="en-US" dirty="0"/>
              <a:t>).</a:t>
            </a:r>
          </a:p>
          <a:p>
            <a:r>
              <a:rPr lang="en-US" dirty="0"/>
              <a:t>How long it will take to create the SW and how much manpower is required?</a:t>
            </a:r>
          </a:p>
          <a:p>
            <a:endParaRPr lang="en-US" dirty="0"/>
          </a:p>
          <a:p>
            <a:r>
              <a:rPr lang="en-US" b="1" dirty="0"/>
              <a:t>Answer: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SW product/team is </a:t>
            </a:r>
            <a:r>
              <a:rPr lang="en-US" b="1" dirty="0"/>
              <a:t>organic</a:t>
            </a:r>
            <a:r>
              <a:rPr lang="en-US" dirty="0"/>
              <a:t> (an experienced small team that has worked together on similar products in the past) then the parameters to use in the </a:t>
            </a:r>
            <a:r>
              <a:rPr lang="en-US" dirty="0" err="1"/>
              <a:t>COCOCO</a:t>
            </a:r>
            <a:r>
              <a:rPr lang="en-US" dirty="0"/>
              <a:t> equations are {a=2.4, b=1.05, c=2.5, d=0.38}. Using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Labor</a:t>
            </a:r>
            <a:r>
              <a:rPr lang="en-US" dirty="0"/>
              <a:t> 	(in man-months)       = a (</a:t>
            </a:r>
            <a:r>
              <a:rPr lang="en-US" dirty="0" err="1"/>
              <a:t>KSLOC</a:t>
            </a:r>
            <a:r>
              <a:rPr lang="en-US" dirty="0"/>
              <a:t>)</a:t>
            </a:r>
            <a:r>
              <a:rPr lang="en-US" i="1" baseline="30000" dirty="0"/>
              <a:t>b</a:t>
            </a:r>
            <a:r>
              <a:rPr lang="en-US" dirty="0"/>
              <a:t> = 2.4 (10)</a:t>
            </a:r>
            <a:r>
              <a:rPr lang="en-US" i="1" baseline="30000" dirty="0"/>
              <a:t>1.05 </a:t>
            </a:r>
            <a:r>
              <a:rPr lang="en-US" dirty="0"/>
              <a:t>= </a:t>
            </a:r>
            <a:r>
              <a:rPr lang="en-US" b="1" dirty="0">
                <a:solidFill>
                  <a:srgbClr val="0070C0"/>
                </a:solidFill>
              </a:rPr>
              <a:t>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Schedule</a:t>
            </a:r>
            <a:r>
              <a:rPr lang="en-US" b="1" dirty="0"/>
              <a:t> </a:t>
            </a:r>
            <a:r>
              <a:rPr lang="en-US" dirty="0"/>
              <a:t>(in calendar months) = </a:t>
            </a:r>
            <a:r>
              <a:rPr lang="en-US" i="1" dirty="0"/>
              <a:t>c</a:t>
            </a:r>
            <a:r>
              <a:rPr lang="en-US" baseline="-25000" dirty="0"/>
              <a:t> </a:t>
            </a:r>
            <a:r>
              <a:rPr lang="en-US" dirty="0"/>
              <a:t>(Labor)</a:t>
            </a:r>
            <a:r>
              <a:rPr lang="en-US" i="1" baseline="30000" dirty="0"/>
              <a:t>d</a:t>
            </a:r>
            <a:r>
              <a:rPr lang="en-US" dirty="0"/>
              <a:t>    = </a:t>
            </a:r>
            <a:r>
              <a:rPr lang="en-US" i="1" dirty="0"/>
              <a:t>2.5</a:t>
            </a:r>
            <a:r>
              <a:rPr lang="en-US" baseline="-25000" dirty="0"/>
              <a:t> </a:t>
            </a:r>
            <a:r>
              <a:rPr lang="en-US" dirty="0"/>
              <a:t>(27)</a:t>
            </a:r>
            <a:r>
              <a:rPr lang="en-US" i="1" baseline="30000" dirty="0"/>
              <a:t>0.38</a:t>
            </a:r>
            <a:r>
              <a:rPr lang="en-US" dirty="0"/>
              <a:t> =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8.7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conclusion is that a team of size 3 is needed for 9 months.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12A7AD-410A-44BF-960E-4108CE53E476}"/>
              </a:ext>
            </a:extLst>
          </p:cNvPr>
          <p:cNvSpPr txBox="1"/>
          <p:nvPr/>
        </p:nvSpPr>
        <p:spPr>
          <a:xfrm>
            <a:off x="462665" y="4161568"/>
            <a:ext cx="779621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Notes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a </a:t>
            </a:r>
            <a:r>
              <a:rPr lang="en-US" sz="1600" b="1" dirty="0"/>
              <a:t>semi-detached </a:t>
            </a:r>
            <a:r>
              <a:rPr lang="en-US" sz="1600" dirty="0"/>
              <a:t>SW product/team (of the same size)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Labor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40</a:t>
            </a:r>
            <a:r>
              <a:rPr lang="en-US" sz="1600" dirty="0"/>
              <a:t> man-months and </a:t>
            </a:r>
            <a:r>
              <a:rPr lang="en-US" sz="1600" b="1" dirty="0">
                <a:solidFill>
                  <a:srgbClr val="0070C0"/>
                </a:solidFill>
              </a:rPr>
              <a:t>Schedule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9</a:t>
            </a:r>
            <a:r>
              <a:rPr lang="en-US" sz="1600" dirty="0"/>
              <a:t> calendar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an </a:t>
            </a:r>
            <a:r>
              <a:rPr lang="en-US" sz="1600" b="1" dirty="0"/>
              <a:t>embedded </a:t>
            </a:r>
            <a:r>
              <a:rPr lang="en-US" sz="1600" dirty="0"/>
              <a:t>SW product/team (of the same size)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Labor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57</a:t>
            </a:r>
            <a:r>
              <a:rPr lang="en-US" sz="1600" dirty="0"/>
              <a:t> man-months and </a:t>
            </a:r>
            <a:r>
              <a:rPr lang="en-US" sz="1600" b="1" dirty="0">
                <a:solidFill>
                  <a:srgbClr val="0070C0"/>
                </a:solidFill>
              </a:rPr>
              <a:t>Schedule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9</a:t>
            </a:r>
            <a:r>
              <a:rPr lang="en-US" sz="1600" dirty="0"/>
              <a:t> calendar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Conclusion</a:t>
            </a:r>
            <a:r>
              <a:rPr lang="en-US" sz="1600" dirty="0"/>
              <a:t>: The SW development will take 9 months; the team size varies based on the type of SW being developed.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E62FD-76E2-AF6F-DACD-DFBB407AECB7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COCOMO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was first developed by Barry Boehm in 1981.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equations are very simple.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is good for quick, rough order of magnitude estimate of software development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is estimated to be within a factor of two of the actual value, 60% of the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is not a great way to assess code, and it varies from language to language, but it often works well enough. “Function Points” are another way to assess “quantity” of code.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>
                <a:latin typeface="Arial" charset="0"/>
                <a:cs typeface="+mn-cs"/>
              </a:rPr>
              <a:t>For a more detailed </a:t>
            </a:r>
            <a:r>
              <a:rPr lang="en-US" sz="1400" dirty="0"/>
              <a:t>analysis, t</a:t>
            </a:r>
            <a:r>
              <a:rPr lang="en-US" sz="1400" dirty="0">
                <a:latin typeface="Arial" charset="0"/>
                <a:cs typeface="+mn-cs"/>
              </a:rPr>
              <a:t>here is an Intermediate</a:t>
            </a:r>
            <a:r>
              <a:rPr lang="en-US" sz="1400" dirty="0"/>
              <a:t> </a:t>
            </a:r>
            <a:r>
              <a:rPr lang="en-US" sz="1400" dirty="0" err="1"/>
              <a:t>COCOMO</a:t>
            </a:r>
            <a:r>
              <a:rPr lang="en-US" sz="1400" dirty="0"/>
              <a:t> model. It requires input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 product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4 hardware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5 personnel Parameter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 project Parameters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There is also a Detailed </a:t>
            </a:r>
            <a:r>
              <a:rPr lang="en-US" sz="1400" dirty="0" err="1"/>
              <a:t>COCOMO</a:t>
            </a:r>
            <a:r>
              <a:rPr lang="en-US" sz="1400" dirty="0"/>
              <a:t> Model</a:t>
            </a:r>
            <a:r>
              <a:rPr lang="en-US" sz="1400"/>
              <a:t>.    It </a:t>
            </a:r>
            <a:r>
              <a:rPr lang="en-US" sz="1400" dirty="0"/>
              <a:t>assumes a three level hierarchical decomposition and estimates are made at each of the 3 levels: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Module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Subsystem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System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Detailed Model is estimated to be within 20% of the actual, 70% of the time.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6EC8B28-4902-4FE0-348E-8E0B107B0AB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On-screen Show (4:3)</PresentationFormat>
  <Paragraphs>96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2022-06-18T02:55:22Z</dcterms:created>
  <dcterms:modified xsi:type="dcterms:W3CDTF">2022-10-29T22:03:51Z</dcterms:modified>
</cp:coreProperties>
</file>